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332" r:id="rId2"/>
    <p:sldId id="323" r:id="rId3"/>
    <p:sldId id="331" r:id="rId4"/>
    <p:sldId id="329" r:id="rId5"/>
    <p:sldId id="33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497D"/>
    <a:srgbClr val="1F497D"/>
    <a:srgbClr val="9DBEE7"/>
    <a:srgbClr val="538E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243" autoAdjust="0"/>
    <p:restoredTop sz="93121" autoAdjust="0"/>
  </p:normalViewPr>
  <p:slideViewPr>
    <p:cSldViewPr>
      <p:cViewPr>
        <p:scale>
          <a:sx n="80" d="100"/>
          <a:sy n="80" d="100"/>
        </p:scale>
        <p:origin x="-1363" y="-1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30905E-8E77-4667-B20F-99E867996377}" type="datetimeFigureOut">
              <a:rPr lang="en-GB" smtClean="0"/>
              <a:t>07/06/2017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D58341-A323-4892-A9A2-525F753A00E1}" type="slidenum">
              <a:rPr lang="en-GB" smtClean="0"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1281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4F1238-748F-4800-A735-04FB9DCC81C1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10556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4F1238-748F-4800-A735-04FB9DCC81C1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10556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4F1238-748F-4800-A735-04FB9DCC81C1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10556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4F1238-748F-4800-A735-04FB9DCC81C1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10556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nhaltsplatzhalt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73504" y="1607697"/>
            <a:ext cx="8046156" cy="4525963"/>
          </a:xfrm>
        </p:spPr>
      </p:pic>
    </p:spTree>
    <p:extLst>
      <p:ext uri="{BB962C8B-B14F-4D97-AF65-F5344CB8AC3E}">
        <p14:creationId xmlns:p14="http://schemas.microsoft.com/office/powerpoint/2010/main" val="3152172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SYNTHESYS+ </a:t>
            </a:r>
            <a:r>
              <a:rPr lang="en-US" dirty="0" smtClean="0"/>
              <a:t>and GGBN</a:t>
            </a:r>
            <a:endParaRPr lang="en-US" dirty="0"/>
          </a:p>
        </p:txBody>
      </p:sp>
      <p:sp>
        <p:nvSpPr>
          <p:cNvPr id="2" name="Textfeld 1"/>
          <p:cNvSpPr txBox="1"/>
          <p:nvPr/>
        </p:nvSpPr>
        <p:spPr>
          <a:xfrm>
            <a:off x="1295399" y="1447800"/>
            <a:ext cx="66294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de-DE" dirty="0" err="1" smtClean="0"/>
              <a:t>Everything</a:t>
            </a:r>
            <a:r>
              <a:rPr lang="de-DE" dirty="0" smtClean="0"/>
              <a:t> </a:t>
            </a:r>
            <a:r>
              <a:rPr lang="de-DE" dirty="0" err="1" smtClean="0"/>
              <a:t>done</a:t>
            </a:r>
            <a:r>
              <a:rPr lang="de-DE" dirty="0" smtClean="0"/>
              <a:t> </a:t>
            </a:r>
            <a:r>
              <a:rPr lang="de-DE" dirty="0" err="1" smtClean="0"/>
              <a:t>regarding</a:t>
            </a:r>
            <a:r>
              <a:rPr lang="de-DE" dirty="0" smtClean="0"/>
              <a:t> </a:t>
            </a:r>
            <a:r>
              <a:rPr lang="de-DE" dirty="0" err="1" smtClean="0"/>
              <a:t>molecular</a:t>
            </a:r>
            <a:r>
              <a:rPr lang="de-DE" dirty="0" smtClean="0"/>
              <a:t> </a:t>
            </a:r>
            <a:r>
              <a:rPr lang="de-DE" dirty="0" err="1" smtClean="0"/>
              <a:t>collections</a:t>
            </a:r>
            <a:r>
              <a:rPr lang="de-DE" dirty="0" smtClean="0"/>
              <a:t> </a:t>
            </a:r>
            <a:r>
              <a:rPr lang="de-DE" dirty="0" err="1" smtClean="0"/>
              <a:t>within</a:t>
            </a:r>
            <a:r>
              <a:rPr lang="de-DE" dirty="0" smtClean="0"/>
              <a:t> SYNTHESYS+ </a:t>
            </a:r>
            <a:r>
              <a:rPr lang="de-DE" dirty="0" err="1" smtClean="0"/>
              <a:t>should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done</a:t>
            </a:r>
            <a:r>
              <a:rPr lang="de-DE" dirty="0" smtClean="0"/>
              <a:t> </a:t>
            </a:r>
            <a:r>
              <a:rPr lang="de-DE" dirty="0" err="1" smtClean="0"/>
              <a:t>under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GGBN </a:t>
            </a:r>
            <a:r>
              <a:rPr lang="de-DE" dirty="0" err="1" smtClean="0"/>
              <a:t>umbrella</a:t>
            </a:r>
            <a:endParaRPr lang="de-DE" dirty="0" smtClean="0"/>
          </a:p>
          <a:p>
            <a:endParaRPr lang="de-DE" dirty="0" smtClean="0"/>
          </a:p>
          <a:p>
            <a:pPr marL="285750" indent="-285750">
              <a:buFontTx/>
              <a:buChar char="-"/>
            </a:pPr>
            <a:r>
              <a:rPr lang="de-DE" dirty="0" smtClean="0"/>
              <a:t>Every SYNTHESYS+ </a:t>
            </a:r>
            <a:r>
              <a:rPr lang="de-DE" dirty="0" err="1" smtClean="0"/>
              <a:t>partner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biorepository</a:t>
            </a:r>
            <a:r>
              <a:rPr lang="de-DE" dirty="0" smtClean="0"/>
              <a:t> must </a:t>
            </a:r>
            <a:r>
              <a:rPr lang="de-DE" dirty="0" err="1" smtClean="0"/>
              <a:t>be</a:t>
            </a:r>
            <a:r>
              <a:rPr lang="de-DE" dirty="0" smtClean="0"/>
              <a:t> a GGBN </a:t>
            </a:r>
            <a:r>
              <a:rPr lang="de-DE" dirty="0" err="1" smtClean="0"/>
              <a:t>member</a:t>
            </a:r>
            <a:r>
              <a:rPr lang="de-DE" dirty="0" smtClean="0"/>
              <a:t> (e.g. </a:t>
            </a:r>
            <a:r>
              <a:rPr lang="de-DE" dirty="0" err="1" smtClean="0"/>
              <a:t>observer</a:t>
            </a:r>
            <a:r>
              <a:rPr lang="de-DE" dirty="0" smtClean="0"/>
              <a:t> </a:t>
            </a:r>
            <a:r>
              <a:rPr lang="de-DE" dirty="0" err="1" smtClean="0"/>
              <a:t>status</a:t>
            </a:r>
            <a:r>
              <a:rPr lang="de-DE" dirty="0" smtClean="0"/>
              <a:t> -&gt; </a:t>
            </a: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fees</a:t>
            </a:r>
            <a:r>
              <a:rPr lang="de-DE" dirty="0" smtClean="0"/>
              <a:t> </a:t>
            </a:r>
            <a:r>
              <a:rPr lang="de-DE" dirty="0" smtClean="0">
                <a:sym typeface="Wingdings" panose="05000000000000000000" pitchFamily="2" charset="2"/>
              </a:rPr>
              <a:t></a:t>
            </a:r>
            <a:r>
              <a:rPr lang="de-DE" dirty="0" smtClean="0"/>
              <a:t>)</a:t>
            </a:r>
          </a:p>
          <a:p>
            <a:pPr marL="285750" indent="-285750">
              <a:buFontTx/>
              <a:buChar char="-"/>
            </a:pPr>
            <a:endParaRPr lang="de-DE" dirty="0"/>
          </a:p>
          <a:p>
            <a:pPr marL="285750" indent="-285750">
              <a:buFontTx/>
              <a:buChar char="-"/>
            </a:pPr>
            <a:r>
              <a:rPr lang="de-DE" dirty="0" smtClean="0"/>
              <a:t>GGBN </a:t>
            </a:r>
            <a:r>
              <a:rPr lang="de-DE" dirty="0" err="1" smtClean="0"/>
              <a:t>currently</a:t>
            </a:r>
            <a:r>
              <a:rPr lang="de-DE" dirty="0" smtClean="0"/>
              <a:t> 60 </a:t>
            </a:r>
            <a:r>
              <a:rPr lang="de-DE" dirty="0" err="1" smtClean="0"/>
              <a:t>members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ca. 12-14 </a:t>
            </a:r>
            <a:r>
              <a:rPr lang="de-DE" dirty="0" err="1" smtClean="0"/>
              <a:t>million</a:t>
            </a:r>
            <a:r>
              <a:rPr lang="de-DE" dirty="0" smtClean="0"/>
              <a:t> </a:t>
            </a:r>
            <a:r>
              <a:rPr lang="de-DE" dirty="0" err="1" smtClean="0"/>
              <a:t>samples</a:t>
            </a:r>
            <a:endParaRPr lang="de-DE" dirty="0" smtClean="0"/>
          </a:p>
          <a:p>
            <a:pPr marL="742950" lvl="1" indent="-285750">
              <a:buFontTx/>
              <a:buChar char="-"/>
            </a:pPr>
            <a:r>
              <a:rPr lang="de-DE" dirty="0" smtClean="0"/>
              <a:t>6-7% </a:t>
            </a:r>
            <a:r>
              <a:rPr lang="de-DE" dirty="0" err="1" smtClean="0"/>
              <a:t>available</a:t>
            </a:r>
            <a:r>
              <a:rPr lang="de-DE" dirty="0" smtClean="0"/>
              <a:t> </a:t>
            </a:r>
            <a:r>
              <a:rPr lang="de-DE" dirty="0" err="1" smtClean="0"/>
              <a:t>through</a:t>
            </a:r>
            <a:r>
              <a:rPr lang="de-DE" dirty="0" smtClean="0"/>
              <a:t> GGBN</a:t>
            </a:r>
          </a:p>
          <a:p>
            <a:pPr marL="285750" indent="-285750">
              <a:buFontTx/>
              <a:buChar char="-"/>
            </a:pPr>
            <a:endParaRPr lang="de-DE" dirty="0"/>
          </a:p>
          <a:p>
            <a:pPr marL="285750" indent="-285750">
              <a:buFontTx/>
              <a:buChar char="-"/>
            </a:pPr>
            <a:r>
              <a:rPr lang="de-DE" dirty="0" smtClean="0"/>
              <a:t>GGBN/GGI </a:t>
            </a:r>
            <a:r>
              <a:rPr lang="de-DE" dirty="0" err="1" smtClean="0"/>
              <a:t>awards</a:t>
            </a:r>
            <a:r>
              <a:rPr lang="de-DE" dirty="0" smtClean="0"/>
              <a:t> </a:t>
            </a:r>
            <a:r>
              <a:rPr lang="de-DE" dirty="0" err="1" smtClean="0"/>
              <a:t>program</a:t>
            </a:r>
            <a:r>
              <a:rPr lang="de-DE" dirty="0" smtClean="0"/>
              <a:t> </a:t>
            </a:r>
            <a:r>
              <a:rPr lang="de-DE" dirty="0" err="1" smtClean="0"/>
              <a:t>started</a:t>
            </a:r>
            <a:r>
              <a:rPr lang="de-DE" dirty="0" smtClean="0"/>
              <a:t>, 6 </a:t>
            </a:r>
            <a:r>
              <a:rPr lang="de-DE" dirty="0" err="1" smtClean="0"/>
              <a:t>institutions</a:t>
            </a:r>
            <a:r>
              <a:rPr lang="de-DE" dirty="0" smtClean="0"/>
              <a:t> will </a:t>
            </a:r>
            <a:r>
              <a:rPr lang="de-DE" dirty="0" err="1" smtClean="0"/>
              <a:t>get</a:t>
            </a:r>
            <a:r>
              <a:rPr lang="de-DE" dirty="0" smtClean="0"/>
              <a:t> </a:t>
            </a:r>
            <a:r>
              <a:rPr lang="de-DE" dirty="0" err="1" smtClean="0"/>
              <a:t>financial</a:t>
            </a:r>
            <a:r>
              <a:rPr lang="de-DE" dirty="0" smtClean="0"/>
              <a:t> </a:t>
            </a:r>
            <a:r>
              <a:rPr lang="de-DE" dirty="0" err="1" smtClean="0"/>
              <a:t>support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mobilize</a:t>
            </a:r>
            <a:r>
              <a:rPr lang="de-DE" dirty="0" smtClean="0"/>
              <a:t> </a:t>
            </a:r>
            <a:r>
              <a:rPr lang="de-DE" dirty="0" err="1" smtClean="0"/>
              <a:t>their</a:t>
            </a:r>
            <a:r>
              <a:rPr lang="de-DE" dirty="0" smtClean="0"/>
              <a:t> </a:t>
            </a:r>
            <a:r>
              <a:rPr lang="de-DE" dirty="0" err="1" smtClean="0"/>
              <a:t>data</a:t>
            </a:r>
            <a:endParaRPr lang="de-DE" dirty="0" smtClean="0"/>
          </a:p>
          <a:p>
            <a:endParaRPr lang="de-DE" dirty="0" smtClean="0"/>
          </a:p>
          <a:p>
            <a:pPr marL="285750" indent="-285750">
              <a:buFont typeface="Wingdings"/>
              <a:buChar char="à"/>
            </a:pPr>
            <a:r>
              <a:rPr lang="de-DE" dirty="0" err="1" smtClean="0">
                <a:sym typeface="Wingdings" panose="05000000000000000000" pitchFamily="2" charset="2"/>
              </a:rPr>
              <a:t>Until</a:t>
            </a:r>
            <a:r>
              <a:rPr lang="de-DE" dirty="0" smtClean="0">
                <a:sym typeface="Wingdings" panose="05000000000000000000" pitchFamily="2" charset="2"/>
              </a:rPr>
              <a:t> GGBN 2018 </a:t>
            </a:r>
            <a:r>
              <a:rPr lang="de-DE" dirty="0" err="1" smtClean="0">
                <a:sym typeface="Wingdings" panose="05000000000000000000" pitchFamily="2" charset="2"/>
              </a:rPr>
              <a:t>conference</a:t>
            </a:r>
            <a:r>
              <a:rPr lang="de-DE" dirty="0" smtClean="0">
                <a:sym typeface="Wingdings" panose="05000000000000000000" pitchFamily="2" charset="2"/>
              </a:rPr>
              <a:t> &gt; 2 </a:t>
            </a:r>
            <a:r>
              <a:rPr lang="de-DE" dirty="0" err="1" smtClean="0">
                <a:sym typeface="Wingdings" panose="05000000000000000000" pitchFamily="2" charset="2"/>
              </a:rPr>
              <a:t>million</a:t>
            </a:r>
            <a:r>
              <a:rPr lang="de-DE" dirty="0" smtClean="0">
                <a:sym typeface="Wingdings" panose="05000000000000000000" pitchFamily="2" charset="2"/>
              </a:rPr>
              <a:t> </a:t>
            </a:r>
            <a:r>
              <a:rPr lang="de-DE" dirty="0" err="1" smtClean="0">
                <a:sym typeface="Wingdings" panose="05000000000000000000" pitchFamily="2" charset="2"/>
              </a:rPr>
              <a:t>samples</a:t>
            </a:r>
            <a:r>
              <a:rPr lang="de-DE" dirty="0" smtClean="0">
                <a:sym typeface="Wingdings" panose="05000000000000000000" pitchFamily="2" charset="2"/>
              </a:rPr>
              <a:t> will </a:t>
            </a:r>
            <a:r>
              <a:rPr lang="de-DE" dirty="0" err="1" smtClean="0">
                <a:sym typeface="Wingdings" panose="05000000000000000000" pitchFamily="2" charset="2"/>
              </a:rPr>
              <a:t>be</a:t>
            </a:r>
            <a:r>
              <a:rPr lang="de-DE" dirty="0" smtClean="0">
                <a:sym typeface="Wingdings" panose="05000000000000000000" pitchFamily="2" charset="2"/>
              </a:rPr>
              <a:t> </a:t>
            </a:r>
            <a:r>
              <a:rPr lang="de-DE" dirty="0" err="1" smtClean="0">
                <a:sym typeface="Wingdings" panose="05000000000000000000" pitchFamily="2" charset="2"/>
              </a:rPr>
              <a:t>made</a:t>
            </a:r>
            <a:r>
              <a:rPr lang="de-DE" dirty="0" smtClean="0">
                <a:sym typeface="Wingdings" panose="05000000000000000000" pitchFamily="2" charset="2"/>
              </a:rPr>
              <a:t> </a:t>
            </a:r>
            <a:r>
              <a:rPr lang="de-DE" dirty="0" err="1" smtClean="0">
                <a:sym typeface="Wingdings" panose="05000000000000000000" pitchFamily="2" charset="2"/>
              </a:rPr>
              <a:t>available</a:t>
            </a:r>
            <a:r>
              <a:rPr lang="de-DE" dirty="0" smtClean="0">
                <a:sym typeface="Wingdings" panose="05000000000000000000" pitchFamily="2" charset="2"/>
              </a:rPr>
              <a:t>!</a:t>
            </a:r>
            <a:endParaRPr lang="de-DE" dirty="0"/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0093" y="76200"/>
            <a:ext cx="629413" cy="585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822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SYNTHESYS+ Potential Tasks (Template)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3296650"/>
              </p:ext>
            </p:extLst>
          </p:nvPr>
        </p:nvGraphicFramePr>
        <p:xfrm>
          <a:off x="283745" y="1752482"/>
          <a:ext cx="8282634" cy="41380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3416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64846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62978">
                <a:tc>
                  <a:txBody>
                    <a:bodyPr/>
                    <a:lstStyle/>
                    <a:p>
                      <a:r>
                        <a:rPr lang="en-US" dirty="0"/>
                        <a:t>Category: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Molecular</a:t>
                      </a:r>
                      <a:r>
                        <a:rPr lang="en-US" baseline="0" dirty="0" smtClean="0"/>
                        <a:t> Collections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62978">
                <a:tc>
                  <a:txBody>
                    <a:bodyPr/>
                    <a:lstStyle/>
                    <a:p>
                      <a:r>
                        <a:rPr lang="en-US" b="1" i="0" dirty="0" smtClean="0"/>
                        <a:t>Title</a:t>
                      </a:r>
                      <a:endParaRPr lang="en-US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Enabling Access to Molecular</a:t>
                      </a:r>
                      <a:r>
                        <a:rPr lang="en-US" i="1" baseline="0" dirty="0" smtClean="0"/>
                        <a:t> Collections</a:t>
                      </a:r>
                      <a:endParaRPr lang="en-US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62978">
                <a:tc>
                  <a:txBody>
                    <a:bodyPr/>
                    <a:lstStyle/>
                    <a:p>
                      <a:r>
                        <a:rPr lang="en-US" b="1" dirty="0" smtClean="0"/>
                        <a:t>Vision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All molecular sample</a:t>
                      </a:r>
                      <a:r>
                        <a:rPr lang="en-US" i="1" baseline="0" dirty="0" smtClean="0"/>
                        <a:t> data</a:t>
                      </a:r>
                      <a:r>
                        <a:rPr lang="en-US" i="1" dirty="0" smtClean="0"/>
                        <a:t> available through GGBN</a:t>
                      </a:r>
                      <a:endParaRPr lang="en-US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62978">
                <a:tc>
                  <a:txBody>
                    <a:bodyPr/>
                    <a:lstStyle/>
                    <a:p>
                      <a:r>
                        <a:rPr lang="en-US" b="1" dirty="0"/>
                        <a:t>The key </a:t>
                      </a:r>
                      <a:r>
                        <a:rPr lang="en-US" b="1" dirty="0" smtClean="0"/>
                        <a:t>challenge(s)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Implementing GGBN Data Standard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62978">
                <a:tc>
                  <a:txBody>
                    <a:bodyPr/>
                    <a:lstStyle/>
                    <a:p>
                      <a:r>
                        <a:rPr lang="en-US" b="1" dirty="0" smtClean="0"/>
                        <a:t>KPI’s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Possible</a:t>
                      </a:r>
                      <a:r>
                        <a:rPr lang="en-US" i="1" baseline="0" dirty="0" smtClean="0"/>
                        <a:t> measures of success</a:t>
                      </a:r>
                      <a:endParaRPr lang="en-US" i="1" dirty="0" smtClean="0"/>
                    </a:p>
                    <a:p>
                      <a:r>
                        <a:rPr lang="en-US" dirty="0" smtClean="0"/>
                        <a:t>e.g. </a:t>
                      </a:r>
                      <a:r>
                        <a:rPr lang="en-US" baseline="0" dirty="0" smtClean="0"/>
                        <a:t>#loans, #requests, #downloads, #genera, #families, #biodiversity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971716">
                <a:tc>
                  <a:txBody>
                    <a:bodyPr/>
                    <a:lstStyle/>
                    <a:p>
                      <a:r>
                        <a:rPr lang="en-US" b="1" i="0" dirty="0" smtClean="0"/>
                        <a:t>Possible Partners</a:t>
                      </a:r>
                      <a:endParaRPr lang="en-US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ALL with biorepository</a:t>
                      </a:r>
                    </a:p>
                    <a:p>
                      <a:r>
                        <a:rPr lang="en-US" i="1" dirty="0" smtClean="0"/>
                        <a:t>IUCN, INSDC, CITES</a:t>
                      </a:r>
                      <a:endParaRPr lang="en-US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2063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SYNTHESYS+ Potential Tasks (Template)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7734328"/>
              </p:ext>
            </p:extLst>
          </p:nvPr>
        </p:nvGraphicFramePr>
        <p:xfrm>
          <a:off x="283745" y="1752482"/>
          <a:ext cx="8282634" cy="42151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3416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64846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62978">
                <a:tc>
                  <a:txBody>
                    <a:bodyPr/>
                    <a:lstStyle/>
                    <a:p>
                      <a:r>
                        <a:rPr lang="en-US" dirty="0"/>
                        <a:t>Category: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Molecular</a:t>
                      </a:r>
                      <a:r>
                        <a:rPr lang="en-US" baseline="0" dirty="0" smtClean="0"/>
                        <a:t> Collections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62978">
                <a:tc>
                  <a:txBody>
                    <a:bodyPr/>
                    <a:lstStyle/>
                    <a:p>
                      <a:r>
                        <a:rPr lang="en-US" b="1" i="0" dirty="0" smtClean="0"/>
                        <a:t>Title</a:t>
                      </a:r>
                      <a:endParaRPr lang="en-US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Enabling Access to Molecular</a:t>
                      </a:r>
                      <a:r>
                        <a:rPr lang="en-US" i="1" baseline="0" dirty="0" smtClean="0"/>
                        <a:t> Collections</a:t>
                      </a:r>
                      <a:endParaRPr lang="en-US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62978">
                <a:tc>
                  <a:txBody>
                    <a:bodyPr/>
                    <a:lstStyle/>
                    <a:p>
                      <a:r>
                        <a:rPr lang="en-US" b="1" dirty="0" smtClean="0"/>
                        <a:t>Vision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All molecular sample</a:t>
                      </a:r>
                      <a:r>
                        <a:rPr lang="en-US" i="1" baseline="0" dirty="0" smtClean="0"/>
                        <a:t> data</a:t>
                      </a:r>
                      <a:r>
                        <a:rPr lang="en-US" i="1" dirty="0" smtClean="0"/>
                        <a:t> available through GGBN (</a:t>
                      </a:r>
                      <a:r>
                        <a:rPr lang="en-US" i="1" dirty="0" err="1" smtClean="0"/>
                        <a:t>gDNA</a:t>
                      </a:r>
                      <a:r>
                        <a:rPr lang="en-US" i="1" dirty="0" smtClean="0"/>
                        <a:t>, </a:t>
                      </a:r>
                      <a:r>
                        <a:rPr lang="en-US" i="1" dirty="0" err="1" smtClean="0"/>
                        <a:t>eDNA</a:t>
                      </a:r>
                      <a:r>
                        <a:rPr lang="en-US" i="1" dirty="0" smtClean="0"/>
                        <a:t>, </a:t>
                      </a:r>
                      <a:r>
                        <a:rPr lang="en-US" i="1" dirty="0" err="1" smtClean="0"/>
                        <a:t>aDNA</a:t>
                      </a:r>
                      <a:r>
                        <a:rPr lang="en-US" i="1" dirty="0" smtClean="0"/>
                        <a:t>,</a:t>
                      </a:r>
                      <a:r>
                        <a:rPr lang="en-US" i="1" baseline="0" dirty="0" smtClean="0"/>
                        <a:t> tissues, </a:t>
                      </a:r>
                      <a:r>
                        <a:rPr lang="en-US" i="1" baseline="0" dirty="0" err="1" smtClean="0"/>
                        <a:t>eSamples</a:t>
                      </a:r>
                      <a:r>
                        <a:rPr lang="en-US" i="1" baseline="0" dirty="0" smtClean="0"/>
                        <a:t>, cultures)</a:t>
                      </a:r>
                      <a:endParaRPr lang="en-US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62978">
                <a:tc>
                  <a:txBody>
                    <a:bodyPr/>
                    <a:lstStyle/>
                    <a:p>
                      <a:r>
                        <a:rPr lang="en-US" b="1" dirty="0"/>
                        <a:t>The key </a:t>
                      </a:r>
                      <a:r>
                        <a:rPr lang="en-US" b="1" dirty="0" smtClean="0"/>
                        <a:t>challenge(s)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Implementing GGBN Data Standard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62978">
                <a:tc>
                  <a:txBody>
                    <a:bodyPr/>
                    <a:lstStyle/>
                    <a:p>
                      <a:r>
                        <a:rPr lang="en-US" b="1" dirty="0" smtClean="0"/>
                        <a:t>KPI’s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Possible</a:t>
                      </a:r>
                      <a:r>
                        <a:rPr lang="en-US" i="1" baseline="0" dirty="0" smtClean="0"/>
                        <a:t> measures of success</a:t>
                      </a:r>
                      <a:endParaRPr lang="en-US" i="1" dirty="0" smtClean="0"/>
                    </a:p>
                    <a:p>
                      <a:r>
                        <a:rPr lang="en-US" dirty="0" smtClean="0"/>
                        <a:t>e.g. </a:t>
                      </a:r>
                      <a:r>
                        <a:rPr lang="en-US" baseline="0" dirty="0" smtClean="0"/>
                        <a:t>#loans, #requests, #downloads, #genera, #families, #biodiversity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971716">
                <a:tc>
                  <a:txBody>
                    <a:bodyPr/>
                    <a:lstStyle/>
                    <a:p>
                      <a:r>
                        <a:rPr lang="en-US" b="1" i="0" dirty="0" smtClean="0"/>
                        <a:t>Possible Partners</a:t>
                      </a:r>
                      <a:endParaRPr lang="en-US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ALL with biorepository</a:t>
                      </a:r>
                    </a:p>
                    <a:p>
                      <a:r>
                        <a:rPr lang="en-US" i="1" dirty="0" smtClean="0"/>
                        <a:t>IUCN, INSDC, CITES</a:t>
                      </a:r>
                      <a:endParaRPr lang="en-US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4781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SYNTHESYS+ Potential Tasks (Template)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4588567"/>
              </p:ext>
            </p:extLst>
          </p:nvPr>
        </p:nvGraphicFramePr>
        <p:xfrm>
          <a:off x="283745" y="1752482"/>
          <a:ext cx="8282634" cy="46436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3416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64846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62978">
                <a:tc>
                  <a:txBody>
                    <a:bodyPr/>
                    <a:lstStyle/>
                    <a:p>
                      <a:r>
                        <a:rPr lang="en-US" dirty="0"/>
                        <a:t>Category: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Molecular</a:t>
                      </a:r>
                      <a:r>
                        <a:rPr lang="en-US" baseline="0" dirty="0" smtClean="0"/>
                        <a:t> Collections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62978">
                <a:tc>
                  <a:txBody>
                    <a:bodyPr/>
                    <a:lstStyle/>
                    <a:p>
                      <a:r>
                        <a:rPr lang="en-US" b="1" i="0" dirty="0" smtClean="0"/>
                        <a:t>Title</a:t>
                      </a:r>
                      <a:endParaRPr lang="en-US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Outreach to new users and other biobanks (e.g. crops, vet, culture collections)</a:t>
                      </a:r>
                      <a:endParaRPr lang="en-US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62978">
                <a:tc>
                  <a:txBody>
                    <a:bodyPr/>
                    <a:lstStyle/>
                    <a:p>
                      <a:r>
                        <a:rPr lang="en-US" b="1" dirty="0" smtClean="0"/>
                        <a:t>Vision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Knowledge exchange between</a:t>
                      </a:r>
                      <a:r>
                        <a:rPr lang="en-US" i="1" baseline="0" dirty="0" smtClean="0"/>
                        <a:t> communities, joint projects and research, donation of research material to biobank hubs</a:t>
                      </a:r>
                      <a:endParaRPr lang="en-US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62978">
                <a:tc>
                  <a:txBody>
                    <a:bodyPr/>
                    <a:lstStyle/>
                    <a:p>
                      <a:r>
                        <a:rPr lang="en-US" b="1" dirty="0"/>
                        <a:t>The key </a:t>
                      </a:r>
                      <a:r>
                        <a:rPr lang="en-US" b="1" dirty="0" smtClean="0"/>
                        <a:t>challenge(s)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Identifying</a:t>
                      </a:r>
                      <a:r>
                        <a:rPr lang="en-US" baseline="0" dirty="0" smtClean="0"/>
                        <a:t> new users, public engagement, small collections without support, language barrier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62978">
                <a:tc>
                  <a:txBody>
                    <a:bodyPr/>
                    <a:lstStyle/>
                    <a:p>
                      <a:r>
                        <a:rPr lang="en-US" b="1" dirty="0" smtClean="0"/>
                        <a:t>KPI’s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Possible</a:t>
                      </a:r>
                      <a:r>
                        <a:rPr lang="en-US" i="1" baseline="0" dirty="0" smtClean="0"/>
                        <a:t> measures of success</a:t>
                      </a:r>
                      <a:endParaRPr lang="en-US" i="1" dirty="0" smtClean="0"/>
                    </a:p>
                    <a:p>
                      <a:r>
                        <a:rPr lang="en-US" dirty="0" smtClean="0"/>
                        <a:t>e.g. </a:t>
                      </a:r>
                      <a:r>
                        <a:rPr lang="en-US" baseline="0" dirty="0" smtClean="0"/>
                        <a:t>#</a:t>
                      </a:r>
                      <a:r>
                        <a:rPr lang="en-US" baseline="0" dirty="0" err="1" smtClean="0"/>
                        <a:t>attendeesGGBNconference</a:t>
                      </a:r>
                      <a:r>
                        <a:rPr lang="en-US" baseline="0" dirty="0" smtClean="0"/>
                        <a:t>, #</a:t>
                      </a:r>
                      <a:r>
                        <a:rPr lang="en-US" baseline="0" dirty="0" err="1" smtClean="0"/>
                        <a:t>longtermViability</a:t>
                      </a:r>
                      <a:r>
                        <a:rPr lang="en-US" baseline="0" dirty="0" smtClean="0"/>
                        <a:t>?, #depositions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971716">
                <a:tc>
                  <a:txBody>
                    <a:bodyPr/>
                    <a:lstStyle/>
                    <a:p>
                      <a:r>
                        <a:rPr lang="en-US" b="1" i="0" dirty="0" smtClean="0"/>
                        <a:t>Possible Partners</a:t>
                      </a:r>
                      <a:endParaRPr lang="en-US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Zoos, livestock, crop, European</a:t>
                      </a:r>
                      <a:r>
                        <a:rPr lang="en-US" i="1" baseline="0" dirty="0" smtClean="0"/>
                        <a:t> Virus Archive, universities</a:t>
                      </a:r>
                      <a:endParaRPr lang="en-US" i="1" dirty="0" smtClean="0"/>
                    </a:p>
                    <a:p>
                      <a:r>
                        <a:rPr lang="en-US" i="1" dirty="0" smtClean="0"/>
                        <a:t>IUCN, INSDC, CITES</a:t>
                      </a:r>
                      <a:endParaRPr lang="en-US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2063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SYNTHESYS">
      <a:dk1>
        <a:sysClr val="windowText" lastClr="000000"/>
      </a:dk1>
      <a:lt1>
        <a:sysClr val="window" lastClr="FFFFFF"/>
      </a:lt1>
      <a:dk2>
        <a:srgbClr val="1F497D"/>
      </a:dk2>
      <a:lt2>
        <a:srgbClr val="FFF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332</Words>
  <Application>Microsoft Office PowerPoint</Application>
  <PresentationFormat>Bildschirmpräsentation (4:3)</PresentationFormat>
  <Paragraphs>60</Paragraphs>
  <Slides>5</Slides>
  <Notes>4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6" baseType="lpstr">
      <vt:lpstr>Office Theme</vt:lpstr>
      <vt:lpstr>PowerPoint-Präsentation</vt:lpstr>
      <vt:lpstr>SYNTHESYS+ and GGBN</vt:lpstr>
      <vt:lpstr>SYNTHESYS+ Potential Tasks (Template)</vt:lpstr>
      <vt:lpstr>SYNTHESYS+ Potential Tasks (Template)</vt:lpstr>
      <vt:lpstr>SYNTHESYS+ Potential Tasks (Template)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on the successes of SYNTHESYS</dc:title>
  <dc:creator>Dröge, Gabriele</dc:creator>
  <cp:lastModifiedBy>Dröge, Gabriele</cp:lastModifiedBy>
  <cp:revision>222</cp:revision>
  <cp:lastPrinted>2015-10-20T10:24:20Z</cp:lastPrinted>
  <dcterms:created xsi:type="dcterms:W3CDTF">2006-08-16T00:00:00Z</dcterms:created>
  <dcterms:modified xsi:type="dcterms:W3CDTF">2017-06-07T14:21:36Z</dcterms:modified>
</cp:coreProperties>
</file>