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0"/>
  </p:notesMasterIdLst>
  <p:sldIdLst>
    <p:sldId id="256" r:id="rId3"/>
    <p:sldId id="332" r:id="rId4"/>
    <p:sldId id="333" r:id="rId5"/>
    <p:sldId id="331" r:id="rId6"/>
    <p:sldId id="337" r:id="rId7"/>
    <p:sldId id="335" r:id="rId8"/>
    <p:sldId id="32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497D"/>
    <a:srgbClr val="1F497D"/>
    <a:srgbClr val="9DBEE7"/>
    <a:srgbClr val="53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43" autoAdjust="0"/>
    <p:restoredTop sz="93121" autoAdjust="0"/>
  </p:normalViewPr>
  <p:slideViewPr>
    <p:cSldViewPr>
      <p:cViewPr>
        <p:scale>
          <a:sx n="81" d="100"/>
          <a:sy n="81" d="100"/>
        </p:scale>
        <p:origin x="-60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0905E-8E77-4667-B20F-99E867996377}" type="datetimeFigureOut">
              <a:rPr lang="en-GB" smtClean="0"/>
              <a:t>07/06/17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58341-A323-4892-A9A2-525F753A00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41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1238-748F-4800-A735-04FB9DCC81C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05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1238-748F-4800-A735-04FB9DCC81C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05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1238-748F-4800-A735-04FB9DCC81C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05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1238-748F-4800-A735-04FB9DCC81C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05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1238-748F-4800-A735-04FB9DCC81C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05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0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0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3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7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89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1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06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5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1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9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8763000" cy="14700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SYNTHESYS3 Parallel Discussions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8229600" cy="838200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</a:rPr>
              <a:t>Joint Research Activities</a:t>
            </a:r>
            <a:endParaRPr lang="en-GB" sz="2400" i="1" dirty="0">
              <a:solidFill>
                <a:schemeClr val="bg1"/>
              </a:solidFill>
            </a:endParaRPr>
          </a:p>
        </p:txBody>
      </p:sp>
      <p:pic>
        <p:nvPicPr>
          <p:cNvPr id="6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260350"/>
            <a:ext cx="5400675" cy="10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7"/>
          <p:cNvSpPr txBox="1"/>
          <p:nvPr/>
        </p:nvSpPr>
        <p:spPr>
          <a:xfrm>
            <a:off x="107950" y="6456362"/>
            <a:ext cx="362000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SYNTHESYS3 </a:t>
            </a:r>
            <a:r>
              <a:rPr lang="en-GB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Final Meeting</a:t>
            </a:r>
            <a:endParaRPr lang="en-GB"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" name="Shape 88"/>
          <p:cNvSpPr txBox="1"/>
          <p:nvPr/>
        </p:nvSpPr>
        <p:spPr>
          <a:xfrm>
            <a:off x="6300787" y="6429375"/>
            <a:ext cx="2735262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NHM, London, 6-7 June 2017</a:t>
            </a:r>
            <a:endParaRPr lang="en-GB"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" name="Picture 1" descr="SYNTHESYS3Bann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5194"/>
            <a:ext cx="9144001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4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SYNTHESYS+ Potential JRA Tasks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45307"/>
              </p:ext>
            </p:extLst>
          </p:nvPr>
        </p:nvGraphicFramePr>
        <p:xfrm>
          <a:off x="283745" y="1271270"/>
          <a:ext cx="8282634" cy="505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48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2978">
                <a:tc>
                  <a:txBody>
                    <a:bodyPr/>
                    <a:lstStyle/>
                    <a:p>
                      <a:r>
                        <a:rPr lang="en-US" dirty="0"/>
                        <a:t>Category: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Title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Industrialization of the mobilization of collections data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...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/>
                        <a:t>The key </a:t>
                      </a:r>
                      <a:r>
                        <a:rPr lang="en-US" b="1" dirty="0" smtClean="0"/>
                        <a:t>challenge(s)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i="1" dirty="0" smtClean="0"/>
                        <a:t>Greater</a:t>
                      </a:r>
                      <a:r>
                        <a:rPr lang="en-GB" sz="1600" i="1" baseline="0" dirty="0" smtClean="0"/>
                        <a:t> deployment of computer vision based approaches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i="1" baseline="0" dirty="0" smtClean="0"/>
                        <a:t>Next steps for crowdsourcing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i="1" baseline="0" dirty="0" smtClean="0"/>
                        <a:t>Approaches to digitisation prioritisation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i="1" baseline="0" dirty="0" smtClean="0"/>
                        <a:t>Covering the needs of special (societally relevant) collections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KPI’s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i="1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1716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Possible Partners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i="1" dirty="0" smtClean="0"/>
                        <a:t>…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93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SYNTHESYS+ Potential JRA Tasks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70623"/>
              </p:ext>
            </p:extLst>
          </p:nvPr>
        </p:nvGraphicFramePr>
        <p:xfrm>
          <a:off x="283745" y="1752482"/>
          <a:ext cx="8282634" cy="496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48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2978">
                <a:tc>
                  <a:txBody>
                    <a:bodyPr/>
                    <a:lstStyle/>
                    <a:p>
                      <a:r>
                        <a:rPr lang="en-US" dirty="0"/>
                        <a:t>Category: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Title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Management</a:t>
                      </a:r>
                      <a:r>
                        <a:rPr lang="en-US" i="0" baseline="0" dirty="0" smtClean="0"/>
                        <a:t> of large data collections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/>
                        <a:t>The key </a:t>
                      </a:r>
                      <a:r>
                        <a:rPr lang="en-US" b="1" dirty="0" smtClean="0"/>
                        <a:t>challenge(s)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i="0" dirty="0" smtClean="0"/>
                        <a:t>Long</a:t>
                      </a:r>
                      <a:r>
                        <a:rPr lang="en-GB" i="0" baseline="0" dirty="0" smtClean="0"/>
                        <a:t> term preservation of data</a:t>
                      </a:r>
                      <a:endParaRPr lang="en-US" i="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i="0" baseline="0" dirty="0" smtClean="0"/>
                        <a:t>Digital access to the long tail of big data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i="0" baseline="0" dirty="0" smtClean="0"/>
                        <a:t>Best practices for image management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i="0" baseline="0" dirty="0" smtClean="0"/>
                        <a:t>Alignment of institutional policies &amp; needs of user groups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i="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KPI’s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i="1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1716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Possible Partners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i="1" dirty="0" smtClean="0"/>
                        <a:t>…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69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SYNTHESYS+ Potential JRA Tasks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61020"/>
              </p:ext>
            </p:extLst>
          </p:nvPr>
        </p:nvGraphicFramePr>
        <p:xfrm>
          <a:off x="283745" y="1371600"/>
          <a:ext cx="8282634" cy="511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48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2978">
                <a:tc>
                  <a:txBody>
                    <a:bodyPr/>
                    <a:lstStyle/>
                    <a:p>
                      <a:r>
                        <a:rPr lang="en-US" dirty="0"/>
                        <a:t>Category: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Title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Data quality </a:t>
                      </a:r>
                      <a:r>
                        <a:rPr lang="en-US" sz="1600" i="0" baseline="0" dirty="0" smtClean="0"/>
                        <a:t>and data management issues </a:t>
                      </a:r>
                      <a:r>
                        <a:rPr lang="en-US" sz="1400" i="0" baseline="0" dirty="0" smtClean="0"/>
                        <a:t>(we are perfectionists, but do we need to </a:t>
                      </a:r>
                      <a:r>
                        <a:rPr lang="en-US" sz="1400" i="0" baseline="0" dirty="0" smtClean="0"/>
                        <a:t>be?) </a:t>
                      </a:r>
                      <a:endParaRPr lang="en-US" sz="140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baseline="0" dirty="0" smtClean="0"/>
                        <a:t>Research to </a:t>
                      </a:r>
                      <a:r>
                        <a:rPr lang="en-US" sz="1600" i="1" baseline="0" dirty="0" smtClean="0"/>
                        <a:t>assess </a:t>
                      </a:r>
                      <a:r>
                        <a:rPr lang="en-US" sz="1600" i="1" baseline="0" dirty="0" smtClean="0"/>
                        <a:t>how important data quality is to the </a:t>
                      </a:r>
                      <a:r>
                        <a:rPr lang="en-US" sz="1600" i="1" baseline="0" dirty="0" smtClean="0"/>
                        <a:t>outcomes </a:t>
                      </a:r>
                      <a:r>
                        <a:rPr lang="en-US" sz="1600" i="1" baseline="0" dirty="0" smtClean="0"/>
                        <a:t>of biodiversity research 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/>
                        <a:t>The key </a:t>
                      </a:r>
                      <a:r>
                        <a:rPr lang="en-US" b="1" dirty="0" smtClean="0"/>
                        <a:t>challenge(s)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i="1" baseline="0" dirty="0" smtClean="0"/>
                        <a:t>For example, how does sampling density impact research data applicability?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i="1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i="1" baseline="0" dirty="0" smtClean="0"/>
                        <a:t>Other areas include: Taxonomic correctness</a:t>
                      </a:r>
                      <a:r>
                        <a:rPr lang="en-US" sz="1600" i="1" baseline="0" dirty="0" smtClean="0"/>
                        <a:t>, </a:t>
                      </a:r>
                      <a:r>
                        <a:rPr lang="en-US" sz="1600" i="1" baseline="0" dirty="0" smtClean="0"/>
                        <a:t>sampling bias, that impact data usability. [</a:t>
                      </a:r>
                      <a:r>
                        <a:rPr lang="en-US" sz="1600" i="1" baseline="0" dirty="0" err="1" smtClean="0"/>
                        <a:t>nb.</a:t>
                      </a:r>
                      <a:r>
                        <a:rPr lang="en-US" sz="1600" i="1" baseline="0" dirty="0" smtClean="0"/>
                        <a:t> to date most of the work has focused on observation data, not collection data]. Need to consider impact on collection management systems.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KPI’s / Outcomes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Recommendations</a:t>
                      </a:r>
                      <a:r>
                        <a:rPr lang="en-GB" i="1" baseline="0" dirty="0" smtClean="0"/>
                        <a:t> to improve the management of our data and impact on our data cleaning methodologies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1716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Possible Partners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i="1" dirty="0" smtClean="0"/>
                        <a:t>…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93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SYNTHESYS+ Potential JRA Tasks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04170"/>
              </p:ext>
            </p:extLst>
          </p:nvPr>
        </p:nvGraphicFramePr>
        <p:xfrm>
          <a:off x="283745" y="1371600"/>
          <a:ext cx="8282634" cy="378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48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2978">
                <a:tc>
                  <a:txBody>
                    <a:bodyPr/>
                    <a:lstStyle/>
                    <a:p>
                      <a:r>
                        <a:rPr lang="en-US" dirty="0"/>
                        <a:t>Category: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Title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New technical developments influencing collections management research </a:t>
                      </a:r>
                      <a:endParaRPr lang="en-US" sz="140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e.g.</a:t>
                      </a:r>
                      <a:r>
                        <a:rPr lang="en-GB" sz="1400" i="1" baseline="0" dirty="0" smtClean="0"/>
                        <a:t> Computer vision, genetic engineering, robotics, IIIF, data linkage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/>
                        <a:t>The key </a:t>
                      </a:r>
                      <a:r>
                        <a:rPr lang="en-US" b="1" dirty="0" smtClean="0"/>
                        <a:t>challenge(s)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KPI’s / Outcomes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i="1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1716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Possible Partners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i="1" dirty="0" smtClean="0"/>
                        <a:t>…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64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General Comments / Areas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1" y="1578103"/>
            <a:ext cx="716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Developing services for new user communities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Better linkage of the TAF’s to the JRA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Better integration of living and preserved collections management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will happen over the next 20 years, given the creation of new types of </a:t>
            </a:r>
            <a:r>
              <a:rPr lang="en-US" dirty="0" smtClean="0"/>
              <a:t>genetically modified organisms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to we handle genetically engineered / manipulated organisms and how to these relate to the changing role of natural history collections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064675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Fit In: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Linking </a:t>
            </a:r>
            <a:r>
              <a:rPr lang="en-US" dirty="0"/>
              <a:t>via </a:t>
            </a:r>
            <a:r>
              <a:rPr lang="en-US" dirty="0" err="1"/>
              <a:t>identifers</a:t>
            </a:r>
            <a:r>
              <a:rPr lang="en-US" dirty="0"/>
              <a:t> and use and impact assessment tools (include </a:t>
            </a:r>
            <a:r>
              <a:rPr lang="en-US" dirty="0" smtClean="0"/>
              <a:t>ORCID people </a:t>
            </a:r>
            <a:r>
              <a:rPr lang="en-US" dirty="0"/>
              <a:t>identifiers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Moving crowdsourcing to citizen science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7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7" y="116631"/>
            <a:ext cx="2939058" cy="59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mil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1578" r="28342" b="4959"/>
          <a:stretch>
            <a:fillRect/>
          </a:stretch>
        </p:blipFill>
        <p:spPr bwMode="auto">
          <a:xfrm>
            <a:off x="2743200" y="914400"/>
            <a:ext cx="3463273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13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YNTHESYS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SYNTHESYS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15485</TotalTime>
  <Words>392</Words>
  <Application>Microsoft Macintosh PowerPoint</Application>
  <PresentationFormat>On-screen Show (4:3)</PresentationFormat>
  <Paragraphs>75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3_Office Theme</vt:lpstr>
      <vt:lpstr>SYNTHESYS3 Parallel Discussions</vt:lpstr>
      <vt:lpstr>SYNTHESYS+ Potential JRA Tasks</vt:lpstr>
      <vt:lpstr>SYNTHESYS+ Potential JRA Tasks </vt:lpstr>
      <vt:lpstr>SYNTHESYS+ Potential JRA Tasks</vt:lpstr>
      <vt:lpstr>SYNTHESYS+ Potential JRA Tasks</vt:lpstr>
      <vt:lpstr>General Comments / Areas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on the successes of SYNTHESYS</dc:title>
  <dc:creator/>
  <cp:lastModifiedBy>Vincent Smith</cp:lastModifiedBy>
  <cp:revision>219</cp:revision>
  <cp:lastPrinted>2015-10-20T10:24:20Z</cp:lastPrinted>
  <dcterms:created xsi:type="dcterms:W3CDTF">2006-08-16T00:00:00Z</dcterms:created>
  <dcterms:modified xsi:type="dcterms:W3CDTF">2017-06-07T14:30:20Z</dcterms:modified>
</cp:coreProperties>
</file>