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56" r:id="rId3"/>
    <p:sldId id="317" r:id="rId4"/>
    <p:sldId id="329" r:id="rId5"/>
    <p:sldId id="327" r:id="rId6"/>
    <p:sldId id="330" r:id="rId7"/>
    <p:sldId id="323" r:id="rId8"/>
    <p:sldId id="328" r:id="rId9"/>
    <p:sldId id="32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497D"/>
    <a:srgbClr val="1F497D"/>
    <a:srgbClr val="9DBEE7"/>
    <a:srgbClr val="53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3" autoAdjust="0"/>
    <p:restoredTop sz="93121" autoAdjust="0"/>
  </p:normalViewPr>
  <p:slideViewPr>
    <p:cSldViewPr>
      <p:cViewPr>
        <p:scale>
          <a:sx n="42" d="100"/>
          <a:sy n="42" d="100"/>
        </p:scale>
        <p:origin x="-1720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0905E-8E77-4667-B20F-99E867996377}" type="datetimeFigureOut">
              <a:rPr lang="en-GB" smtClean="0"/>
              <a:t>15/06/17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8341-A323-4892-A9A2-525F753A00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1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0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7630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SYNTHESYS3 Parallel Discussions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229600" cy="838200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Building SYNTHESYS+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6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60350"/>
            <a:ext cx="5400675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6"/>
          <p:cNvSpPr txBox="1"/>
          <p:nvPr/>
        </p:nvSpPr>
        <p:spPr>
          <a:xfrm>
            <a:off x="684212" y="4935538"/>
            <a:ext cx="7775575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Vincent </a:t>
            </a:r>
            <a:r>
              <a:rPr lang="en-GB" sz="16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Smith, </a:t>
            </a:r>
            <a:r>
              <a:rPr lang="en-GB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SYNTHESYS3 </a:t>
            </a:r>
            <a:r>
              <a:rPr lang="en-GB" sz="16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Coordinator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June 2017</a:t>
            </a:r>
            <a:endParaRPr lang="en-GB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87"/>
          <p:cNvSpPr txBox="1"/>
          <p:nvPr/>
        </p:nvSpPr>
        <p:spPr>
          <a:xfrm>
            <a:off x="107950" y="6456362"/>
            <a:ext cx="362000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SYNTHESYS3 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Final Meeting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88"/>
          <p:cNvSpPr txBox="1"/>
          <p:nvPr/>
        </p:nvSpPr>
        <p:spPr>
          <a:xfrm>
            <a:off x="6300787" y="6429375"/>
            <a:ext cx="27352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NHM, London, 6-7 June 2017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 descr="SYNTHESYS3Bann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5194"/>
            <a:ext cx="9144001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rgbClr val="FFFFFF"/>
                </a:solidFill>
              </a:rPr>
              <a:t>Key facts from draft call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INFRAIA-01-2018-2019: Integrating Activities for Advanced Communities </a:t>
            </a:r>
          </a:p>
          <a:p>
            <a:r>
              <a:rPr lang="en-GB" sz="2200" dirty="0" smtClean="0">
                <a:solidFill>
                  <a:srgbClr val="FFFFFF"/>
                </a:solidFill>
              </a:rPr>
              <a:t>22 March 2018 Submission</a:t>
            </a:r>
          </a:p>
          <a:p>
            <a:r>
              <a:rPr lang="en-GB" sz="2200" dirty="0" smtClean="0">
                <a:solidFill>
                  <a:srgbClr val="FFFFFF"/>
                </a:solidFill>
              </a:rPr>
              <a:t>Up </a:t>
            </a:r>
            <a:r>
              <a:rPr lang="en-GB" sz="2200" dirty="0">
                <a:solidFill>
                  <a:srgbClr val="FFFFFF"/>
                </a:solidFill>
              </a:rPr>
              <a:t>to EUR 10 million </a:t>
            </a:r>
            <a:r>
              <a:rPr lang="en-GB" sz="2200" dirty="0" smtClean="0">
                <a:solidFill>
                  <a:srgbClr val="FFFFFF"/>
                </a:solidFill>
              </a:rPr>
              <a:t>(</a:t>
            </a:r>
            <a:r>
              <a:rPr lang="nb-NO" sz="2200" dirty="0">
                <a:solidFill>
                  <a:srgbClr val="FFFFFF"/>
                </a:solidFill>
              </a:rPr>
              <a:t>110.00 </a:t>
            </a:r>
            <a:r>
              <a:rPr lang="nb-NO" sz="2200" dirty="0" smtClean="0">
                <a:solidFill>
                  <a:srgbClr val="FFFFFF"/>
                </a:solidFill>
              </a:rPr>
              <a:t>available across 22 themes)</a:t>
            </a:r>
          </a:p>
          <a:p>
            <a:r>
              <a:rPr lang="nb-NO" sz="2200" dirty="0" smtClean="0">
                <a:solidFill>
                  <a:srgbClr val="FFFFFF"/>
                </a:solidFill>
              </a:rPr>
              <a:t>Tough competition</a:t>
            </a:r>
            <a:endParaRPr lang="nb-NO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“</a:t>
            </a:r>
            <a:r>
              <a:rPr lang="en-GB" sz="2000" i="1" dirty="0" smtClean="0">
                <a:solidFill>
                  <a:srgbClr val="FFFFFF"/>
                </a:solidFill>
              </a:rPr>
              <a:t>Emphasis should be on </a:t>
            </a:r>
            <a:r>
              <a:rPr lang="en-GB" sz="2000" i="1" u="sng" dirty="0">
                <a:solidFill>
                  <a:srgbClr val="FFFFFF"/>
                </a:solidFill>
              </a:rPr>
              <a:t>improving accessibility </a:t>
            </a:r>
            <a:r>
              <a:rPr lang="en-GB" sz="2000" i="1" dirty="0">
                <a:solidFill>
                  <a:srgbClr val="FFFFFF"/>
                </a:solidFill>
              </a:rPr>
              <a:t>to </a:t>
            </a:r>
            <a:r>
              <a:rPr lang="en-GB" sz="2000" i="1" u="sng" dirty="0">
                <a:solidFill>
                  <a:srgbClr val="FFFFFF"/>
                </a:solidFill>
              </a:rPr>
              <a:t>collections to a wide range of scientists</a:t>
            </a:r>
            <a:r>
              <a:rPr lang="en-GB" sz="2000" i="1" dirty="0">
                <a:solidFill>
                  <a:srgbClr val="FFFFFF"/>
                </a:solidFill>
              </a:rPr>
              <a:t>, on developing </a:t>
            </a:r>
            <a:r>
              <a:rPr lang="en-GB" sz="2000" dirty="0">
                <a:solidFill>
                  <a:srgbClr val="FFFFFF"/>
                </a:solidFill>
              </a:rPr>
              <a:t>innovative research services </a:t>
            </a:r>
            <a:r>
              <a:rPr lang="en-GB" sz="2000" i="1" dirty="0">
                <a:solidFill>
                  <a:srgbClr val="FFFFFF"/>
                </a:solidFill>
              </a:rPr>
              <a:t>to answer the needs of a broader scientific community </a:t>
            </a:r>
            <a:r>
              <a:rPr lang="en-GB" sz="2000" i="1" u="sng" dirty="0">
                <a:solidFill>
                  <a:srgbClr val="FFFFFF"/>
                </a:solidFill>
              </a:rPr>
              <a:t>of users from climate change to human health and food security</a:t>
            </a:r>
            <a:r>
              <a:rPr lang="en-GB" sz="2000" i="1" dirty="0">
                <a:solidFill>
                  <a:srgbClr val="FFFFFF"/>
                </a:solidFill>
              </a:rPr>
              <a:t>, and on ensuring </a:t>
            </a:r>
            <a:r>
              <a:rPr lang="en-GB" sz="2000" i="1" u="sng" dirty="0">
                <a:solidFill>
                  <a:srgbClr val="FFFFFF"/>
                </a:solidFill>
              </a:rPr>
              <a:t>long term sustainability </a:t>
            </a:r>
            <a:r>
              <a:rPr lang="en-GB" sz="2000" i="1" dirty="0">
                <a:solidFill>
                  <a:srgbClr val="FFFFFF"/>
                </a:solidFill>
              </a:rPr>
              <a:t>of the integrated </a:t>
            </a:r>
            <a:r>
              <a:rPr lang="en-GB" sz="2000" i="1" dirty="0" smtClean="0">
                <a:solidFill>
                  <a:srgbClr val="FFFFFF"/>
                </a:solidFill>
              </a:rPr>
              <a:t>services</a:t>
            </a:r>
            <a:r>
              <a:rPr lang="en-GB" sz="2000" dirty="0" smtClean="0">
                <a:solidFill>
                  <a:srgbClr val="FFFFFF"/>
                </a:solidFill>
              </a:rPr>
              <a:t>” </a:t>
            </a:r>
            <a:endParaRPr lang="en-GB" sz="2000" dirty="0">
              <a:solidFill>
                <a:srgbClr val="FFFFFF"/>
              </a:solidFill>
            </a:endParaRPr>
          </a:p>
          <a:p>
            <a:endParaRPr lang="en-GB" sz="22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6172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dirty="0">
                <a:solidFill>
                  <a:srgbClr val="FFFFFF"/>
                </a:solidFill>
              </a:rPr>
              <a:t>Can influence draft call text up to 13th June</a:t>
            </a:r>
          </a:p>
        </p:txBody>
      </p:sp>
    </p:spTree>
    <p:extLst>
      <p:ext uri="{BB962C8B-B14F-4D97-AF65-F5344CB8AC3E}">
        <p14:creationId xmlns:p14="http://schemas.microsoft.com/office/powerpoint/2010/main" val="346549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Primary Sources for SYNTH+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Results from prior discussions (JRA and NA3)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Results from questionnaire / consultation</a:t>
            </a: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 smtClean="0">
                <a:solidFill>
                  <a:schemeClr val="bg1"/>
                </a:solidFill>
              </a:rPr>
              <a:t>Recommendations from the EC &amp; midterm review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Digital access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Increasing industry participation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Internationalisation </a:t>
            </a:r>
            <a:endParaRPr lang="en-GB" sz="2100" dirty="0">
              <a:solidFill>
                <a:schemeClr val="bg1"/>
              </a:solidFill>
            </a:endParaRP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ESFRI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Alignment with DISSCo objectives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1873" y="5867400"/>
            <a:ext cx="4520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These are “possible” tasks only</a:t>
            </a:r>
            <a:endParaRPr lang="en-GB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indent="-285750"/>
            <a:r>
              <a:rPr lang="en-GB" sz="2000" i="1" dirty="0" smtClean="0">
                <a:solidFill>
                  <a:schemeClr val="bg1"/>
                </a:solidFill>
              </a:rPr>
              <a:t>Access </a:t>
            </a:r>
            <a:r>
              <a:rPr lang="en-GB" sz="2000" i="1" dirty="0">
                <a:solidFill>
                  <a:schemeClr val="bg1"/>
                </a:solidFill>
              </a:rPr>
              <a:t>~ Dimitris </a:t>
            </a:r>
            <a:r>
              <a:rPr lang="en-GB" sz="2000" i="1" dirty="0" err="1" smtClean="0">
                <a:solidFill>
                  <a:schemeClr val="bg1"/>
                </a:solidFill>
              </a:rPr>
              <a:t>Koureas</a:t>
            </a:r>
            <a:endParaRPr lang="en-GB" sz="2000" i="1" dirty="0" smtClean="0">
              <a:solidFill>
                <a:schemeClr val="bg1"/>
              </a:solidFill>
            </a:endParaRP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Moving </a:t>
            </a:r>
            <a:r>
              <a:rPr lang="en-GB" sz="1600" i="1" dirty="0">
                <a:solidFill>
                  <a:schemeClr val="bg1"/>
                </a:solidFill>
              </a:rPr>
              <a:t>from physical to </a:t>
            </a:r>
            <a:r>
              <a:rPr lang="en-GB" sz="1600" i="1" dirty="0" smtClean="0">
                <a:solidFill>
                  <a:schemeClr val="bg1"/>
                </a:solidFill>
              </a:rPr>
              <a:t>digital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International access </a:t>
            </a:r>
            <a:endParaRPr lang="en-GB" sz="1600" i="1" dirty="0">
              <a:solidFill>
                <a:schemeClr val="bg1"/>
              </a:solidFill>
            </a:endParaRPr>
          </a:p>
          <a:p>
            <a:pPr marL="342900" lvl="1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Networking ~ </a:t>
            </a:r>
            <a:r>
              <a:rPr lang="en-GB" sz="2000" i="1" dirty="0">
                <a:solidFill>
                  <a:schemeClr val="bg1"/>
                </a:solidFill>
              </a:rPr>
              <a:t>Clare Valentine/Deb </a:t>
            </a:r>
            <a:r>
              <a:rPr lang="en-GB" sz="2000" i="1" dirty="0" smtClean="0">
                <a:solidFill>
                  <a:schemeClr val="bg1"/>
                </a:solidFill>
              </a:rPr>
              <a:t>Paul</a:t>
            </a:r>
            <a:endParaRPr lang="en-GB" sz="2000" i="1" dirty="0">
              <a:solidFill>
                <a:schemeClr val="bg1"/>
              </a:solidFill>
            </a:endParaRP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Evolution </a:t>
            </a:r>
            <a:r>
              <a:rPr lang="en-GB" sz="1600" i="1" dirty="0">
                <a:solidFill>
                  <a:schemeClr val="bg1"/>
                </a:solidFill>
              </a:rPr>
              <a:t>of </a:t>
            </a:r>
            <a:r>
              <a:rPr lang="en-GB" sz="1600" i="1" dirty="0" smtClean="0">
                <a:solidFill>
                  <a:schemeClr val="bg1"/>
                </a:solidFill>
              </a:rPr>
              <a:t>CSAT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International alignment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Language challenges</a:t>
            </a:r>
          </a:p>
          <a:p>
            <a:pPr indent="-285750"/>
            <a:r>
              <a:rPr lang="en-GB" sz="2000" i="1" dirty="0" smtClean="0">
                <a:solidFill>
                  <a:schemeClr val="bg1"/>
                </a:solidFill>
              </a:rPr>
              <a:t> Molecular Collections </a:t>
            </a:r>
            <a:r>
              <a:rPr lang="en-GB" sz="2000" i="1" dirty="0">
                <a:solidFill>
                  <a:schemeClr val="bg1"/>
                </a:solidFill>
              </a:rPr>
              <a:t>~  Gabi </a:t>
            </a:r>
            <a:r>
              <a:rPr lang="en-GB" sz="2000" i="1" dirty="0" err="1">
                <a:solidFill>
                  <a:schemeClr val="bg1"/>
                </a:solidFill>
              </a:rPr>
              <a:t>Droege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endParaRPr lang="en-GB" sz="2000" i="1" dirty="0" smtClean="0">
              <a:solidFill>
                <a:schemeClr val="bg1"/>
              </a:solidFill>
            </a:endParaRP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Coordination and alignment with GGBN</a:t>
            </a: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Common principles for collection development</a:t>
            </a:r>
            <a:endParaRPr lang="en-GB" sz="1800" i="1" dirty="0">
              <a:solidFill>
                <a:schemeClr val="bg1"/>
              </a:solidFill>
            </a:endParaRPr>
          </a:p>
          <a:p>
            <a:pPr indent="-285750"/>
            <a:r>
              <a:rPr lang="en-GB" sz="2000" i="1" dirty="0">
                <a:solidFill>
                  <a:schemeClr val="bg1"/>
                </a:solidFill>
              </a:rPr>
              <a:t>Joint Research ~ Elspeth Haston/Vince </a:t>
            </a:r>
            <a:r>
              <a:rPr lang="en-GB" sz="2000" i="1" dirty="0" smtClean="0">
                <a:solidFill>
                  <a:schemeClr val="bg1"/>
                </a:solidFill>
              </a:rPr>
              <a:t>Smith </a:t>
            </a: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SME engagement</a:t>
            </a:r>
            <a:endParaRPr lang="en-GB" sz="1800" i="1" dirty="0">
              <a:solidFill>
                <a:schemeClr val="bg1"/>
              </a:solidFill>
            </a:endParaRP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Image metadata and exchange standards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244" y="6019800"/>
            <a:ext cx="8796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Think outside the box </a:t>
            </a:r>
            <a:r>
              <a:rPr lang="mr-IN" sz="2400" b="1" i="1" dirty="0" smtClean="0">
                <a:solidFill>
                  <a:schemeClr val="bg1"/>
                </a:solidFill>
              </a:rPr>
              <a:t>–</a:t>
            </a:r>
            <a:r>
              <a:rPr lang="en-GB" sz="2400" b="1" i="1" dirty="0" smtClean="0">
                <a:solidFill>
                  <a:schemeClr val="bg1"/>
                </a:solidFill>
              </a:rPr>
              <a:t> business as usual is not an option</a:t>
            </a:r>
            <a:endParaRPr lang="en-GB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Suggested parallel discussion agenda</a:t>
            </a:r>
            <a:endParaRPr lang="en-GB" sz="2400" i="1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Introductions </a:t>
            </a:r>
            <a:r>
              <a:rPr lang="en-GB" sz="1800" dirty="0" smtClean="0">
                <a:solidFill>
                  <a:schemeClr val="bg1"/>
                </a:solidFill>
              </a:rPr>
              <a:t>(institution, interests and SYNTH3 activities)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Appoint rapporteur &amp; note taker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Review flip-chart and other sources where appropriate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10 mins. Individually adding / updating post-its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Review and cluster contributions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Identify 3-5 key areas of activity</a:t>
            </a:r>
            <a:endParaRPr lang="en-GB" sz="2400" dirty="0">
              <a:solidFill>
                <a:schemeClr val="bg1"/>
              </a:solidFill>
            </a:endParaRPr>
          </a:p>
          <a:p>
            <a:pPr indent="-285750"/>
            <a:r>
              <a:rPr lang="en-GB" sz="2400" dirty="0">
                <a:solidFill>
                  <a:schemeClr val="bg1"/>
                </a:solidFill>
              </a:rPr>
              <a:t>Complete </a:t>
            </a:r>
            <a:r>
              <a:rPr lang="en-GB" sz="2400" dirty="0" smtClean="0">
                <a:solidFill>
                  <a:schemeClr val="bg1"/>
                </a:solidFill>
              </a:rPr>
              <a:t>template for each area 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(</a:t>
            </a:r>
            <a:r>
              <a:rPr lang="en-GB" sz="2000" dirty="0">
                <a:solidFill>
                  <a:schemeClr val="bg1"/>
                </a:solidFill>
              </a:rPr>
              <a:t>http://tiny.cc/SYNTH-Tasks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1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Tasks (Template)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06235"/>
              </p:ext>
            </p:extLst>
          </p:nvPr>
        </p:nvGraphicFramePr>
        <p:xfrm>
          <a:off x="283745" y="1752482"/>
          <a:ext cx="8282634" cy="413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</a:t>
                      </a:r>
                      <a:r>
                        <a:rPr lang="en-US" i="1" baseline="0" dirty="0" smtClean="0"/>
                        <a:t> short title for the proposed task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 brief description of what</a:t>
                      </a:r>
                      <a:r>
                        <a:rPr lang="en-US" i="1" baseline="0" dirty="0" smtClean="0"/>
                        <a:t> the task would achieve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Elements of the main</a:t>
                      </a:r>
                      <a:r>
                        <a:rPr lang="en-US" i="1" baseline="0" dirty="0" smtClean="0"/>
                        <a:t> problem(s) being addresse</a:t>
                      </a:r>
                      <a:r>
                        <a:rPr lang="en-US" baseline="0" dirty="0" smtClean="0"/>
                        <a:t>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Possible</a:t>
                      </a:r>
                      <a:r>
                        <a:rPr lang="en-US" i="1" baseline="0" dirty="0" smtClean="0"/>
                        <a:t> measures of success</a:t>
                      </a:r>
                      <a:endParaRPr lang="en-US" i="1" dirty="0" smtClean="0"/>
                    </a:p>
                    <a:p>
                      <a:r>
                        <a:rPr lang="en-US" dirty="0" smtClean="0"/>
                        <a:t>e.g. #digital</a:t>
                      </a:r>
                      <a:r>
                        <a:rPr lang="en-US" baseline="0" dirty="0" smtClean="0"/>
                        <a:t> records, #workflows, #download events, #citations, #high-impact papers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 list of possible partner</a:t>
                      </a:r>
                      <a:r>
                        <a:rPr lang="en-US" i="1" baseline="0" dirty="0" smtClean="0"/>
                        <a:t> institutions (with the technical capacity to engage in the task)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867400"/>
            <a:ext cx="8229600" cy="91440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GB" sz="4400" i="1" dirty="0" smtClean="0"/>
              <a:t>http</a:t>
            </a:r>
            <a:r>
              <a:rPr lang="en-GB" sz="4400" i="1" dirty="0"/>
              <a:t>://tiny.cc/SYNTH-</a:t>
            </a:r>
            <a:r>
              <a:rPr lang="en-GB" sz="4400" i="1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428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81000" y="1103376"/>
            <a:ext cx="8229600" cy="99060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GB" i="1" dirty="0" smtClean="0">
                <a:solidFill>
                  <a:schemeClr val="bg1"/>
                </a:solidFill>
              </a:rPr>
              <a:t>http</a:t>
            </a:r>
            <a:r>
              <a:rPr lang="en-GB" i="1" dirty="0">
                <a:solidFill>
                  <a:schemeClr val="bg1"/>
                </a:solidFill>
              </a:rPr>
              <a:t>://tiny.cc/SYNTH-Tasks</a:t>
            </a:r>
            <a:endParaRPr lang="en-GB" i="1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05384" y="2209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GB" sz="2000" i="1" dirty="0" smtClean="0">
                <a:solidFill>
                  <a:schemeClr val="bg1"/>
                </a:solidFill>
              </a:rPr>
              <a:t>Access ~ Dimitris </a:t>
            </a:r>
            <a:r>
              <a:rPr lang="en-GB" sz="2000" i="1" dirty="0" err="1" smtClean="0">
                <a:solidFill>
                  <a:schemeClr val="bg1"/>
                </a:solidFill>
              </a:rPr>
              <a:t>Koureas</a:t>
            </a:r>
            <a:r>
              <a:rPr lang="en-GB" sz="2000" i="1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Moving from physical to digital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International access </a:t>
            </a:r>
          </a:p>
          <a:p>
            <a:pPr marL="342900" lvl="1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Networking ~ Clare Valentine/Deb Paul 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Evolution of CSAT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International alignment</a:t>
            </a:r>
          </a:p>
          <a:p>
            <a:pPr lvl="1"/>
            <a:r>
              <a:rPr lang="en-GB" sz="1600" i="1" dirty="0" smtClean="0">
                <a:solidFill>
                  <a:schemeClr val="bg1"/>
                </a:solidFill>
              </a:rPr>
              <a:t>Language challenges</a:t>
            </a:r>
          </a:p>
          <a:p>
            <a:pPr indent="-285750"/>
            <a:r>
              <a:rPr lang="en-GB" sz="2000" i="1" dirty="0" smtClean="0">
                <a:solidFill>
                  <a:schemeClr val="bg1"/>
                </a:solidFill>
              </a:rPr>
              <a:t> Molecular Collections ~  </a:t>
            </a:r>
            <a:r>
              <a:rPr lang="en-GB" sz="2000" i="1" dirty="0">
                <a:solidFill>
                  <a:schemeClr val="bg1"/>
                </a:solidFill>
              </a:rPr>
              <a:t>Gabi </a:t>
            </a:r>
            <a:r>
              <a:rPr lang="en-GB" sz="2000" i="1" dirty="0" err="1">
                <a:solidFill>
                  <a:schemeClr val="bg1"/>
                </a:solidFill>
              </a:rPr>
              <a:t>Droege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endParaRPr lang="en-GB" sz="2000" i="1" dirty="0" smtClean="0">
              <a:solidFill>
                <a:schemeClr val="bg1"/>
              </a:solidFill>
            </a:endParaRP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Coordination and alignment with GGBN</a:t>
            </a: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Common principles for collection development</a:t>
            </a:r>
          </a:p>
          <a:p>
            <a:pPr indent="-285750"/>
            <a:r>
              <a:rPr lang="en-GB" sz="2000" i="1" dirty="0" smtClean="0">
                <a:solidFill>
                  <a:schemeClr val="bg1"/>
                </a:solidFill>
              </a:rPr>
              <a:t>Joint Research ~ Elspeth Haston/Vince Smith </a:t>
            </a: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SME engagement</a:t>
            </a:r>
          </a:p>
          <a:p>
            <a:pPr lvl="1"/>
            <a:r>
              <a:rPr lang="en-GB" sz="1800" i="1" dirty="0" smtClean="0">
                <a:solidFill>
                  <a:schemeClr val="bg1"/>
                </a:solidFill>
              </a:rPr>
              <a:t>Image metadata and exchange standards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15621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itchFamily="34" charset="0"/>
              <a:buNone/>
            </a:pPr>
            <a:r>
              <a:rPr lang="en-GB" i="1" dirty="0" smtClean="0">
                <a:solidFill>
                  <a:schemeClr val="bg1"/>
                </a:solidFill>
              </a:rPr>
              <a:t>http://tiny.cc/SYNTH-Survey</a:t>
            </a:r>
          </a:p>
        </p:txBody>
      </p:sp>
    </p:spTree>
    <p:extLst>
      <p:ext uri="{BB962C8B-B14F-4D97-AF65-F5344CB8AC3E}">
        <p14:creationId xmlns:p14="http://schemas.microsoft.com/office/powerpoint/2010/main" val="308054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116631"/>
            <a:ext cx="2939058" cy="5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mi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578" r="28342" b="4959"/>
          <a:stretch>
            <a:fillRect/>
          </a:stretch>
        </p:blipFill>
        <p:spPr bwMode="auto">
          <a:xfrm>
            <a:off x="2743200" y="914400"/>
            <a:ext cx="3463273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3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15417</TotalTime>
  <Words>489</Words>
  <Application>Microsoft Macintosh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3_Office Theme</vt:lpstr>
      <vt:lpstr>SYNTHESYS3 Parallel Discussions</vt:lpstr>
      <vt:lpstr>Parallel Discussions</vt:lpstr>
      <vt:lpstr>PowerPoint Presentation</vt:lpstr>
      <vt:lpstr>PowerPoint Presentation</vt:lpstr>
      <vt:lpstr>PowerPoint Presentation</vt:lpstr>
      <vt:lpstr>SYNTHESYS+ Potential Tasks (Template)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successes of SYNTHESYS</dc:title>
  <dc:creator/>
  <cp:lastModifiedBy>Vincent Smith</cp:lastModifiedBy>
  <cp:revision>212</cp:revision>
  <cp:lastPrinted>2015-10-20T10:24:20Z</cp:lastPrinted>
  <dcterms:created xsi:type="dcterms:W3CDTF">2006-08-16T00:00:00Z</dcterms:created>
  <dcterms:modified xsi:type="dcterms:W3CDTF">2017-06-15T12:02:01Z</dcterms:modified>
</cp:coreProperties>
</file>