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9.xml" ContentType="application/vnd.openxmlformats-officedocument.presentationml.notesSlide+xml"/>
  <Override PartName="/ppt/charts/chart1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2.xml" ContentType="application/vnd.openxmlformats-officedocument.drawingml.chart+xml"/>
  <Override PartName="/ppt/notesSlides/notesSlide12.xml" ContentType="application/vnd.openxmlformats-officedocument.presentationml.notesSlide+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92" r:id="rId3"/>
    <p:sldId id="271" r:id="rId4"/>
    <p:sldId id="272" r:id="rId5"/>
    <p:sldId id="300" r:id="rId6"/>
    <p:sldId id="311" r:id="rId7"/>
    <p:sldId id="273" r:id="rId8"/>
    <p:sldId id="275" r:id="rId9"/>
    <p:sldId id="282" r:id="rId10"/>
    <p:sldId id="283" r:id="rId11"/>
    <p:sldId id="284" r:id="rId12"/>
    <p:sldId id="276" r:id="rId13"/>
    <p:sldId id="286" r:id="rId14"/>
    <p:sldId id="277" r:id="rId15"/>
    <p:sldId id="281" r:id="rId16"/>
    <p:sldId id="278" r:id="rId17"/>
    <p:sldId id="287" r:id="rId18"/>
    <p:sldId id="288" r:id="rId19"/>
    <p:sldId id="293" r:id="rId20"/>
    <p:sldId id="294" r:id="rId21"/>
    <p:sldId id="295" r:id="rId22"/>
    <p:sldId id="312" r:id="rId23"/>
    <p:sldId id="296" r:id="rId24"/>
    <p:sldId id="297" r:id="rId25"/>
    <p:sldId id="291" r:id="rId26"/>
    <p:sldId id="274" r:id="rId27"/>
    <p:sldId id="301" r:id="rId28"/>
    <p:sldId id="302" r:id="rId29"/>
    <p:sldId id="303" r:id="rId30"/>
    <p:sldId id="304" r:id="rId31"/>
    <p:sldId id="305" r:id="rId32"/>
    <p:sldId id="306" r:id="rId33"/>
    <p:sldId id="307" r:id="rId34"/>
    <p:sldId id="308" r:id="rId35"/>
    <p:sldId id="309" r:id="rId36"/>
    <p:sldId id="310" r:id="rId37"/>
    <p:sldId id="299" r:id="rId38"/>
    <p:sldId id="27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FF"/>
    <a:srgbClr val="1F497D"/>
    <a:srgbClr val="9DBEE7"/>
    <a:srgbClr val="538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80" autoAdjust="0"/>
    <p:restoredTop sz="64986" autoAdjust="0"/>
  </p:normalViewPr>
  <p:slideViewPr>
    <p:cSldViewPr>
      <p:cViewPr varScale="1">
        <p:scale>
          <a:sx n="61" d="100"/>
          <a:sy n="61" d="100"/>
        </p:scale>
        <p:origin x="-194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aul\Dropbox\Manuscripts%20&amp;%20Presentations\Presentations\Academic\2017.06.07%20SYNTHESYS%20Survey%20Results\Presentation%20Charts.xlsx" TargetMode="External"/><Relationship Id="rId2" Type="http://schemas.microsoft.com/office/2011/relationships/chartColorStyle" Target="colors1.xml"/><Relationship Id="rId3"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laul\Dropbox\Manuscripts%20&amp;%20Presentations\Presentations\Academic\2017.06.07%20SYNTHESYS%20Survey%20Results\Presentation%20Charts.xlsx" TargetMode="External"/><Relationship Id="rId2" Type="http://schemas.microsoft.com/office/2011/relationships/chartColorStyle" Target="colors10.xml"/><Relationship Id="rId3" Type="http://schemas.microsoft.com/office/2011/relationships/chartStyle" Target="style10.xml"/></Relationships>
</file>

<file path=ppt/charts/_rels/chart11.xml.rels><?xml version="1.0" encoding="UTF-8" standalone="yes"?>
<Relationships xmlns="http://schemas.openxmlformats.org/package/2006/relationships"><Relationship Id="rId1" Type="http://schemas.openxmlformats.org/officeDocument/2006/relationships/oleObject" Target="file:///C:\Users\laul\Dropbox\Manuscripts%20&amp;%20Presentations\Presentations\Academic\2017.06.07%20SYNTHESYS%20Survey%20Results\Presentation%20Charts.xlsx" TargetMode="External"/><Relationship Id="rId2" Type="http://schemas.microsoft.com/office/2011/relationships/chartColorStyle" Target="colors11.xml"/><Relationship Id="rId3" Type="http://schemas.microsoft.com/office/2011/relationships/chartStyle" Target="style11.xml"/></Relationships>
</file>

<file path=ppt/charts/_rels/chart12.xml.rels><?xml version="1.0" encoding="UTF-8" standalone="yes"?>
<Relationships xmlns="http://schemas.openxmlformats.org/package/2006/relationships"><Relationship Id="rId1" Type="http://schemas.openxmlformats.org/officeDocument/2006/relationships/oleObject" Target="file:///C:\Users\laul\Dropbox\Manuscripts%20&amp;%20Presentations\Presentations\Academic\2017.06.07%20SYNTHESYS%20Survey%20Results\SYNTHESYS3%20Survey%20Data.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laul\Dropbox\Manuscripts%20&amp;%20Presentations\Presentations\Academic\2017.06.07%20SYNTHESYS%20Survey%20Results\Presentation%20Charts.xlsx" TargetMode="External"/><Relationship Id="rId2" Type="http://schemas.microsoft.com/office/2011/relationships/chartColorStyle" Target="colors12.xml"/><Relationship Id="rId3" Type="http://schemas.microsoft.com/office/2011/relationships/chartStyle" Target="style12.xml"/></Relationships>
</file>

<file path=ppt/charts/_rels/chart2.xml.rels><?xml version="1.0" encoding="UTF-8" standalone="yes"?>
<Relationships xmlns="http://schemas.openxmlformats.org/package/2006/relationships"><Relationship Id="rId1" Type="http://schemas.openxmlformats.org/officeDocument/2006/relationships/oleObject" Target="file:///C:\Users\laul\Dropbox\Manuscripts%20&amp;%20Presentations\Presentations\Academic\2017.06.07%20SYNTHESYS%20Survey%20Results\Presentation%20Charts.xlsx" TargetMode="External"/><Relationship Id="rId2" Type="http://schemas.microsoft.com/office/2011/relationships/chartColorStyle" Target="colors2.xml"/><Relationship Id="rId3"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laul\Dropbox\Manuscripts%20&amp;%20Presentations\Presentations\Academic\2017.06.07%20SYNTHESYS%20Survey%20Results\Presentation%20Charts.xlsx" TargetMode="External"/><Relationship Id="rId2" Type="http://schemas.microsoft.com/office/2011/relationships/chartColorStyle" Target="colors3.xml"/><Relationship Id="rId3"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file:///C:\Users\laul\Dropbox\Manuscripts%20&amp;%20Presentations\Presentations\Academic\2017.06.07%20SYNTHESYS%20Survey%20Results\Presentation%20Charts.xlsx" TargetMode="External"/><Relationship Id="rId2" Type="http://schemas.microsoft.com/office/2011/relationships/chartColorStyle" Target="colors4.xml"/><Relationship Id="rId3"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oleObject" Target="file:///C:\Users\laul\Dropbox\Manuscripts%20&amp;%20Presentations\Presentations\Academic\2017.06.07%20SYNTHESYS%20Survey%20Results\Presentation%20Charts.xlsx" TargetMode="External"/><Relationship Id="rId2" Type="http://schemas.microsoft.com/office/2011/relationships/chartColorStyle" Target="colors5.xml"/><Relationship Id="rId3"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oleObject" Target="file:///C:\Users\laul\Dropbox\Manuscripts%20&amp;%20Presentations\Presentations\Academic\2017.06.07%20SYNTHESYS%20Survey%20Results\Presentation%20Charts.xlsx" TargetMode="External"/><Relationship Id="rId2" Type="http://schemas.microsoft.com/office/2011/relationships/chartColorStyle" Target="colors6.xml"/><Relationship Id="rId3"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file:///C:\Users\laul\Dropbox\Manuscripts%20&amp;%20Presentations\Presentations\Academic\2017.06.07%20SYNTHESYS%20Survey%20Results\Presentation%20Charts.xlsx" TargetMode="External"/><Relationship Id="rId2" Type="http://schemas.microsoft.com/office/2011/relationships/chartColorStyle" Target="colors7.xml"/><Relationship Id="rId3" Type="http://schemas.microsoft.com/office/2011/relationships/chartStyle" Target="style7.xml"/></Relationships>
</file>

<file path=ppt/charts/_rels/chart8.xml.rels><?xml version="1.0" encoding="UTF-8" standalone="yes"?>
<Relationships xmlns="http://schemas.openxmlformats.org/package/2006/relationships"><Relationship Id="rId1" Type="http://schemas.openxmlformats.org/officeDocument/2006/relationships/oleObject" Target="file:///C:\Users\laul\Dropbox\Manuscripts%20&amp;%20Presentations\Presentations\Academic\2017.06.07%20SYNTHESYS%20Survey%20Results\Presentation%20Charts.xlsx" TargetMode="External"/><Relationship Id="rId2" Type="http://schemas.microsoft.com/office/2011/relationships/chartColorStyle" Target="colors8.xml"/><Relationship Id="rId3" Type="http://schemas.microsoft.com/office/2011/relationships/chartStyle" Target="style8.xml"/></Relationships>
</file>

<file path=ppt/charts/_rels/chart9.xml.rels><?xml version="1.0" encoding="UTF-8" standalone="yes"?>
<Relationships xmlns="http://schemas.openxmlformats.org/package/2006/relationships"><Relationship Id="rId1" Type="http://schemas.openxmlformats.org/officeDocument/2006/relationships/oleObject" Target="file:///C:\Users\laul\Dropbox\Manuscripts%20&amp;%20Presentations\Presentations\Academic\2017.06.07%20SYNTHESYS%20Survey%20Results\Presentation%20Charts.xlsx" TargetMode="External"/><Relationship Id="rId2" Type="http://schemas.microsoft.com/office/2011/relationships/chartColorStyle" Target="colors9.xml"/><Relationship Id="rId3"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'Q4 WP involvement'!$B$1</c:f>
              <c:strCache>
                <c:ptCount val="1"/>
                <c:pt idx="0">
                  <c:v>Yes</c:v>
                </c:pt>
              </c:strCache>
            </c:strRef>
          </c:tx>
          <c:spPr>
            <a:solidFill>
              <a:srgbClr val="3C70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'Q4 WP involvement'!$A$2:$A$5</c:f>
              <c:strCache>
                <c:ptCount val="4"/>
                <c:pt idx="0">
                  <c:v>Transnational Access</c:v>
                </c:pt>
                <c:pt idx="1">
                  <c:v>NA2</c:v>
                </c:pt>
                <c:pt idx="2">
                  <c:v>NA3</c:v>
                </c:pt>
                <c:pt idx="3">
                  <c:v>JRA</c:v>
                </c:pt>
              </c:strCache>
            </c:strRef>
          </c:cat>
          <c:val>
            <c:numRef>
              <c:f>'Q4 WP involvement'!$B$2:$B$5</c:f>
              <c:numCache>
                <c:formatCode>General</c:formatCode>
                <c:ptCount val="4"/>
                <c:pt idx="0">
                  <c:v>26.0</c:v>
                </c:pt>
                <c:pt idx="1">
                  <c:v>27.0</c:v>
                </c:pt>
                <c:pt idx="2">
                  <c:v>26.0</c:v>
                </c:pt>
                <c:pt idx="3">
                  <c:v>29.0</c:v>
                </c:pt>
              </c:numCache>
            </c:numRef>
          </c:val>
          <c:extLst xmlns:c16r2="http://schemas.microsoft.com/office/drawing/2015/06/chart">
            <c:ext xmlns:c16="http://schemas.microsoft.com/office/drawing/2014/chart" uri="{C3380CC4-5D6E-409C-BE32-E72D297353CC}">
              <c16:uniqueId val="{00000000-4183-4665-A006-567CFE6CF599}"/>
            </c:ext>
          </c:extLst>
        </c:ser>
        <c:ser>
          <c:idx val="1"/>
          <c:order val="1"/>
          <c:tx>
            <c:strRef>
              <c:f>'Q4 WP involvement'!$C$1</c:f>
              <c:strCache>
                <c:ptCount val="1"/>
                <c:pt idx="0">
                  <c:v>No</c:v>
                </c:pt>
              </c:strCache>
            </c:strRef>
          </c:tx>
          <c:spPr>
            <a:solidFill>
              <a:srgbClr val="C74F3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'Q4 WP involvement'!$A$2:$A$5</c:f>
              <c:strCache>
                <c:ptCount val="4"/>
                <c:pt idx="0">
                  <c:v>Transnational Access</c:v>
                </c:pt>
                <c:pt idx="1">
                  <c:v>NA2</c:v>
                </c:pt>
                <c:pt idx="2">
                  <c:v>NA3</c:v>
                </c:pt>
                <c:pt idx="3">
                  <c:v>JRA</c:v>
                </c:pt>
              </c:strCache>
            </c:strRef>
          </c:cat>
          <c:val>
            <c:numRef>
              <c:f>'Q4 WP involvement'!$C$2:$C$5</c:f>
              <c:numCache>
                <c:formatCode>General</c:formatCode>
                <c:ptCount val="4"/>
                <c:pt idx="0">
                  <c:v>28.0</c:v>
                </c:pt>
                <c:pt idx="1">
                  <c:v>25.0</c:v>
                </c:pt>
                <c:pt idx="2">
                  <c:v>23.0</c:v>
                </c:pt>
                <c:pt idx="3">
                  <c:v>19.0</c:v>
                </c:pt>
              </c:numCache>
            </c:numRef>
          </c:val>
          <c:extLst xmlns:c16r2="http://schemas.microsoft.com/office/drawing/2015/06/chart">
            <c:ext xmlns:c16="http://schemas.microsoft.com/office/drawing/2014/chart" uri="{C3380CC4-5D6E-409C-BE32-E72D297353CC}">
              <c16:uniqueId val="{00000001-4183-4665-A006-567CFE6CF599}"/>
            </c:ext>
          </c:extLst>
        </c:ser>
        <c:ser>
          <c:idx val="2"/>
          <c:order val="2"/>
          <c:tx>
            <c:strRef>
              <c:f>'Q4 WP involvement'!$D$1</c:f>
              <c:strCache>
                <c:ptCount val="1"/>
                <c:pt idx="0">
                  <c:v>Don't Know</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'Q4 WP involvement'!$A$2:$A$5</c:f>
              <c:strCache>
                <c:ptCount val="4"/>
                <c:pt idx="0">
                  <c:v>Transnational Access</c:v>
                </c:pt>
                <c:pt idx="1">
                  <c:v>NA2</c:v>
                </c:pt>
                <c:pt idx="2">
                  <c:v>NA3</c:v>
                </c:pt>
                <c:pt idx="3">
                  <c:v>JRA</c:v>
                </c:pt>
              </c:strCache>
            </c:strRef>
          </c:cat>
          <c:val>
            <c:numRef>
              <c:f>'Q4 WP involvement'!$D$2:$D$5</c:f>
              <c:numCache>
                <c:formatCode>General</c:formatCode>
                <c:ptCount val="4"/>
                <c:pt idx="0">
                  <c:v>4.0</c:v>
                </c:pt>
                <c:pt idx="1">
                  <c:v>4.0</c:v>
                </c:pt>
                <c:pt idx="2">
                  <c:v>1.0</c:v>
                </c:pt>
                <c:pt idx="3">
                  <c:v>1.0</c:v>
                </c:pt>
              </c:numCache>
            </c:numRef>
          </c:val>
          <c:extLst xmlns:c16r2="http://schemas.microsoft.com/office/drawing/2015/06/chart">
            <c:ext xmlns:c16="http://schemas.microsoft.com/office/drawing/2014/chart" uri="{C3380CC4-5D6E-409C-BE32-E72D297353CC}">
              <c16:uniqueId val="{00000002-4183-4665-A006-567CFE6CF599}"/>
            </c:ext>
          </c:extLst>
        </c:ser>
        <c:dLbls>
          <c:showLegendKey val="0"/>
          <c:showVal val="0"/>
          <c:showCatName val="0"/>
          <c:showSerName val="0"/>
          <c:showPercent val="0"/>
          <c:showBubbleSize val="0"/>
        </c:dLbls>
        <c:gapWidth val="150"/>
        <c:overlap val="100"/>
        <c:axId val="-2012832600"/>
        <c:axId val="-2012828888"/>
      </c:barChart>
      <c:catAx>
        <c:axId val="-2012832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012828888"/>
        <c:crosses val="autoZero"/>
        <c:auto val="1"/>
        <c:lblAlgn val="ctr"/>
        <c:lblOffset val="100"/>
        <c:noMultiLvlLbl val="0"/>
      </c:catAx>
      <c:valAx>
        <c:axId val="-2012828888"/>
        <c:scaling>
          <c:orientation val="minMax"/>
        </c:scaling>
        <c:delete val="1"/>
        <c:axPos val="l"/>
        <c:numFmt formatCode="General" sourceLinked="1"/>
        <c:majorTickMark val="none"/>
        <c:minorTickMark val="none"/>
        <c:tickLblPos val="nextTo"/>
        <c:crossAx val="-20128326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2"/>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1-1D64-481F-A941-1F49D58610AE}"/>
              </c:ext>
            </c:extLst>
          </c:dPt>
          <c:dPt>
            <c:idx val="3"/>
            <c:invertIfNegative val="0"/>
            <c:bubble3D val="0"/>
            <c:spPr>
              <a:solidFill>
                <a:schemeClr val="accent3"/>
              </a:solidFill>
              <a:ln>
                <a:noFill/>
              </a:ln>
              <a:effectLst/>
            </c:spPr>
            <c:extLst xmlns:c16r2="http://schemas.microsoft.com/office/drawing/2015/06/chart">
              <c:ext xmlns:c16="http://schemas.microsoft.com/office/drawing/2014/chart" uri="{C3380CC4-5D6E-409C-BE32-E72D297353CC}">
                <c16:uniqueId val="{00000002-1D64-481F-A941-1F49D58610AE}"/>
              </c:ext>
            </c:extLst>
          </c:dPt>
          <c:dPt>
            <c:idx val="4"/>
            <c:invertIfNegative val="0"/>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3-1D64-481F-A941-1F49D58610AE}"/>
              </c:ext>
            </c:extLst>
          </c:dPt>
          <c:dPt>
            <c:idx val="5"/>
            <c:invertIfNegative val="0"/>
            <c:bubble3D val="0"/>
            <c:spPr>
              <a:solidFill>
                <a:schemeClr val="accent5"/>
              </a:solidFill>
              <a:ln>
                <a:noFill/>
              </a:ln>
              <a:effectLst/>
            </c:spPr>
            <c:extLst xmlns:c16r2="http://schemas.microsoft.com/office/drawing/2015/06/chart">
              <c:ext xmlns:c16="http://schemas.microsoft.com/office/drawing/2014/chart" uri="{C3380CC4-5D6E-409C-BE32-E72D297353CC}">
                <c16:uniqueId val="{00000004-1D64-481F-A941-1F49D58610AE}"/>
              </c:ext>
            </c:extLst>
          </c:dPt>
          <c:dPt>
            <c:idx val="6"/>
            <c:invertIfNegative val="0"/>
            <c:bubble3D val="0"/>
            <c:spPr>
              <a:solidFill>
                <a:schemeClr val="accent6"/>
              </a:solidFill>
              <a:ln>
                <a:noFill/>
              </a:ln>
              <a:effectLst/>
            </c:spPr>
            <c:extLst xmlns:c16r2="http://schemas.microsoft.com/office/drawing/2015/06/chart">
              <c:ext xmlns:c16="http://schemas.microsoft.com/office/drawing/2014/chart" uri="{C3380CC4-5D6E-409C-BE32-E72D297353CC}">
                <c16:uniqueId val="{00000005-1D64-481F-A941-1F49D58610AE}"/>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Sheet3!$A$1:$A$7</c:f>
              <c:strCache>
                <c:ptCount val="7"/>
                <c:pt idx="0">
                  <c:v>≥ Monthly</c:v>
                </c:pt>
                <c:pt idx="1">
                  <c:v>≥ Quarterly</c:v>
                </c:pt>
                <c:pt idx="2">
                  <c:v>≥ Bi-annually</c:v>
                </c:pt>
                <c:pt idx="3">
                  <c:v>≥ Annually</c:v>
                </c:pt>
                <c:pt idx="4">
                  <c:v>≤ Annually (regular)</c:v>
                </c:pt>
                <c:pt idx="5">
                  <c:v>≤ Annually (irregular)</c:v>
                </c:pt>
                <c:pt idx="6">
                  <c:v>Never</c:v>
                </c:pt>
              </c:strCache>
              <c:extLst xmlns:c16r2="http://schemas.microsoft.com/office/drawing/2015/06/chart">
                <c:ext xmlns:c15="http://schemas.microsoft.com/office/drawing/2012/chart" uri="{02D57815-91ED-43cb-92C2-25804820EDAC}">
                  <c15:fullRef>
                    <c15:sqref>Sheet3!$A$1:$A$8</c15:sqref>
                  </c15:fullRef>
                </c:ext>
              </c:extLst>
            </c:strRef>
          </c:cat>
          <c:val>
            <c:numRef>
              <c:f>Sheet3!$B$1:$B$7</c:f>
              <c:numCache>
                <c:formatCode>General</c:formatCode>
                <c:ptCount val="7"/>
                <c:pt idx="0">
                  <c:v>5.0</c:v>
                </c:pt>
                <c:pt idx="1">
                  <c:v>0.0</c:v>
                </c:pt>
                <c:pt idx="2">
                  <c:v>1.0</c:v>
                </c:pt>
                <c:pt idx="3">
                  <c:v>10.0</c:v>
                </c:pt>
                <c:pt idx="4">
                  <c:v>5.0</c:v>
                </c:pt>
                <c:pt idx="5">
                  <c:v>9.0</c:v>
                </c:pt>
                <c:pt idx="6">
                  <c:v>2.0</c:v>
                </c:pt>
              </c:numCache>
              <c:extLst xmlns:c16r2="http://schemas.microsoft.com/office/drawing/2015/06/chart">
                <c:ext xmlns:c15="http://schemas.microsoft.com/office/drawing/2012/chart" uri="{02D57815-91ED-43cb-92C2-25804820EDAC}">
                  <c15:fullRef>
                    <c15:sqref>Sheet3!$B$1:$B$8</c15:sqref>
                  </c15:fullRef>
                </c:ext>
              </c:extLst>
            </c:numRef>
          </c:val>
          <c:extLst xmlns:c16r2="http://schemas.microsoft.com/office/drawing/2015/06/chart">
            <c:ext xmlns:c16="http://schemas.microsoft.com/office/drawing/2014/chart" uri="{C3380CC4-5D6E-409C-BE32-E72D297353CC}">
              <c16:uniqueId val="{00000000-1D64-481F-A941-1F49D58610AE}"/>
            </c:ext>
          </c:extLst>
        </c:ser>
        <c:dLbls>
          <c:showLegendKey val="0"/>
          <c:showVal val="0"/>
          <c:showCatName val="0"/>
          <c:showSerName val="0"/>
          <c:showPercent val="0"/>
          <c:showBubbleSize val="0"/>
        </c:dLbls>
        <c:gapWidth val="219"/>
        <c:overlap val="-27"/>
        <c:axId val="-2079801240"/>
        <c:axId val="-2079967480"/>
      </c:barChart>
      <c:catAx>
        <c:axId val="-2079801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079967480"/>
        <c:crosses val="autoZero"/>
        <c:auto val="1"/>
        <c:lblAlgn val="ctr"/>
        <c:lblOffset val="100"/>
        <c:noMultiLvlLbl val="0"/>
      </c:catAx>
      <c:valAx>
        <c:axId val="-2079967480"/>
        <c:scaling>
          <c:orientation val="minMax"/>
        </c:scaling>
        <c:delete val="1"/>
        <c:axPos val="l"/>
        <c:numFmt formatCode="General" sourceLinked="1"/>
        <c:majorTickMark val="none"/>
        <c:minorTickMark val="none"/>
        <c:tickLblPos val="nextTo"/>
        <c:crossAx val="-20798012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1-37F1-437A-AD46-D9F5462ACC09}"/>
              </c:ext>
            </c:extLst>
          </c:dPt>
          <c:dPt>
            <c:idx val="2"/>
            <c:invertIfNegative val="0"/>
            <c:bubble3D val="0"/>
            <c:spPr>
              <a:solidFill>
                <a:schemeClr val="accent3"/>
              </a:solidFill>
              <a:ln>
                <a:noFill/>
              </a:ln>
              <a:effectLst/>
            </c:spPr>
            <c:extLst xmlns:c16r2="http://schemas.microsoft.com/office/drawing/2015/06/chart">
              <c:ext xmlns:c16="http://schemas.microsoft.com/office/drawing/2014/chart" uri="{C3380CC4-5D6E-409C-BE32-E72D297353CC}">
                <c16:uniqueId val="{00000002-37F1-437A-AD46-D9F5462ACC09}"/>
              </c:ext>
            </c:extLst>
          </c:dPt>
          <c:dPt>
            <c:idx val="3"/>
            <c:invertIfNegative val="0"/>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3-37F1-437A-AD46-D9F5462ACC09}"/>
              </c:ext>
            </c:extLst>
          </c:dPt>
          <c:dPt>
            <c:idx val="4"/>
            <c:invertIfNegative val="0"/>
            <c:bubble3D val="0"/>
            <c:spPr>
              <a:solidFill>
                <a:schemeClr val="accent5"/>
              </a:solidFill>
              <a:ln>
                <a:noFill/>
              </a:ln>
              <a:effectLst/>
            </c:spPr>
            <c:extLst xmlns:c16r2="http://schemas.microsoft.com/office/drawing/2015/06/chart">
              <c:ext xmlns:c16="http://schemas.microsoft.com/office/drawing/2014/chart" uri="{C3380CC4-5D6E-409C-BE32-E72D297353CC}">
                <c16:uniqueId val="{00000004-37F1-437A-AD46-D9F5462ACC09}"/>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'Q46'!$A$1:$A$5</c:f>
              <c:strCache>
                <c:ptCount val="5"/>
                <c:pt idx="0">
                  <c:v>No formal provision to store / archive data</c:v>
                </c:pt>
                <c:pt idx="1">
                  <c:v>Archive data but no provision to provide online external access</c:v>
                </c:pt>
                <c:pt idx="2">
                  <c:v>Archive data and provide online external access</c:v>
                </c:pt>
                <c:pt idx="3">
                  <c:v>We do not generate 3D datasets</c:v>
                </c:pt>
                <c:pt idx="4">
                  <c:v>Don't know</c:v>
                </c:pt>
              </c:strCache>
            </c:strRef>
          </c:cat>
          <c:val>
            <c:numRef>
              <c:f>'Q46'!$B$1:$B$5</c:f>
              <c:numCache>
                <c:formatCode>General</c:formatCode>
                <c:ptCount val="5"/>
                <c:pt idx="0">
                  <c:v>4.0</c:v>
                </c:pt>
                <c:pt idx="1">
                  <c:v>12.0</c:v>
                </c:pt>
                <c:pt idx="2">
                  <c:v>12.0</c:v>
                </c:pt>
                <c:pt idx="3">
                  <c:v>7.0</c:v>
                </c:pt>
                <c:pt idx="4">
                  <c:v>9.0</c:v>
                </c:pt>
              </c:numCache>
            </c:numRef>
          </c:val>
          <c:extLst xmlns:c16r2="http://schemas.microsoft.com/office/drawing/2015/06/chart">
            <c:ext xmlns:c16="http://schemas.microsoft.com/office/drawing/2014/chart" uri="{C3380CC4-5D6E-409C-BE32-E72D297353CC}">
              <c16:uniqueId val="{00000000-37F1-437A-AD46-D9F5462ACC09}"/>
            </c:ext>
          </c:extLst>
        </c:ser>
        <c:dLbls>
          <c:showLegendKey val="0"/>
          <c:showVal val="0"/>
          <c:showCatName val="0"/>
          <c:showSerName val="0"/>
          <c:showPercent val="0"/>
          <c:showBubbleSize val="0"/>
        </c:dLbls>
        <c:gapWidth val="219"/>
        <c:overlap val="-27"/>
        <c:axId val="-2013258472"/>
        <c:axId val="-2079344184"/>
      </c:barChart>
      <c:catAx>
        <c:axId val="-2013258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79344184"/>
        <c:crosses val="autoZero"/>
        <c:auto val="1"/>
        <c:lblAlgn val="ctr"/>
        <c:lblOffset val="100"/>
        <c:noMultiLvlLbl val="0"/>
      </c:catAx>
      <c:valAx>
        <c:axId val="-2079344184"/>
        <c:scaling>
          <c:orientation val="minMax"/>
        </c:scaling>
        <c:delete val="1"/>
        <c:axPos val="l"/>
        <c:numFmt formatCode="General" sourceLinked="1"/>
        <c:majorTickMark val="none"/>
        <c:minorTickMark val="none"/>
        <c:tickLblPos val="nextTo"/>
        <c:crossAx val="-2013258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41077674079339"/>
          <c:y val="0.0583424038906902"/>
          <c:w val="0.909982893929304"/>
          <c:h val="0.702073104832484"/>
        </c:manualLayout>
      </c:layout>
      <c:barChart>
        <c:barDir val="col"/>
        <c:grouping val="clustered"/>
        <c:varyColors val="0"/>
        <c:ser>
          <c:idx val="1"/>
          <c:order val="0"/>
          <c:tx>
            <c:strRef>
              <c:f>'Remaining questions'!$Q$199</c:f>
              <c:strCache>
                <c:ptCount val="1"/>
              </c:strCache>
            </c:strRef>
          </c:tx>
          <c:spPr>
            <a:pattFill prst="wdDnDiag">
              <a:fgClr>
                <a:srgbClr val="93B64E"/>
              </a:fgClr>
              <a:bgClr>
                <a:srgbClr val="BB4643"/>
              </a:bgClr>
            </a:pattFill>
          </c:spPr>
          <c:invertIfNegative val="0"/>
          <c:dPt>
            <c:idx val="0"/>
            <c:invertIfNegative val="0"/>
            <c:bubble3D val="0"/>
            <c:spPr>
              <a:solidFill>
                <a:schemeClr val="tx2"/>
              </a:solidFill>
            </c:spPr>
            <c:extLst xmlns:c16r2="http://schemas.microsoft.com/office/drawing/2015/06/chart">
              <c:ext xmlns:c16="http://schemas.microsoft.com/office/drawing/2014/chart" uri="{C3380CC4-5D6E-409C-BE32-E72D297353CC}">
                <c16:uniqueId val="{00000001-0FD3-4DDA-BFD9-2C7865B40FB9}"/>
              </c:ext>
            </c:extLst>
          </c:dPt>
          <c:dPt>
            <c:idx val="1"/>
            <c:invertIfNegative val="0"/>
            <c:bubble3D val="0"/>
            <c:spPr>
              <a:solidFill>
                <a:schemeClr val="accent2"/>
              </a:solidFill>
            </c:spPr>
            <c:extLst xmlns:c16r2="http://schemas.microsoft.com/office/drawing/2015/06/chart">
              <c:ext xmlns:c16="http://schemas.microsoft.com/office/drawing/2014/chart" uri="{C3380CC4-5D6E-409C-BE32-E72D297353CC}">
                <c16:uniqueId val="{00000002-0FD3-4DDA-BFD9-2C7865B40FB9}"/>
              </c:ext>
            </c:extLst>
          </c:dPt>
          <c:dPt>
            <c:idx val="2"/>
            <c:invertIfNegative val="0"/>
            <c:bubble3D val="0"/>
            <c:spPr>
              <a:solidFill>
                <a:schemeClr val="accent3"/>
              </a:solidFill>
            </c:spPr>
            <c:extLst xmlns:c16r2="http://schemas.microsoft.com/office/drawing/2015/06/chart">
              <c:ext xmlns:c16="http://schemas.microsoft.com/office/drawing/2014/chart" uri="{C3380CC4-5D6E-409C-BE32-E72D297353CC}">
                <c16:uniqueId val="{00000003-0FD3-4DDA-BFD9-2C7865B40FB9}"/>
              </c:ext>
            </c:extLst>
          </c:dPt>
          <c:dPt>
            <c:idx val="3"/>
            <c:invertIfNegative val="0"/>
            <c:bubble3D val="0"/>
            <c:spPr>
              <a:solidFill>
                <a:schemeClr val="accent4"/>
              </a:solidFill>
            </c:spPr>
            <c:extLst xmlns:c16r2="http://schemas.microsoft.com/office/drawing/2015/06/chart">
              <c:ext xmlns:c16="http://schemas.microsoft.com/office/drawing/2014/chart" uri="{C3380CC4-5D6E-409C-BE32-E72D297353CC}">
                <c16:uniqueId val="{00000004-0FD3-4DDA-BFD9-2C7865B40FB9}"/>
              </c:ext>
            </c:extLst>
          </c:dPt>
          <c:dPt>
            <c:idx val="4"/>
            <c:invertIfNegative val="0"/>
            <c:bubble3D val="0"/>
            <c:spPr>
              <a:solidFill>
                <a:schemeClr val="accent5"/>
              </a:solidFill>
            </c:spPr>
            <c:extLst xmlns:c16r2="http://schemas.microsoft.com/office/drawing/2015/06/chart">
              <c:ext xmlns:c16="http://schemas.microsoft.com/office/drawing/2014/chart" uri="{C3380CC4-5D6E-409C-BE32-E72D297353CC}">
                <c16:uniqueId val="{00000005-0FD3-4DDA-BFD9-2C7865B40FB9}"/>
              </c:ext>
            </c:extLst>
          </c:dPt>
          <c:dPt>
            <c:idx val="5"/>
            <c:invertIfNegative val="0"/>
            <c:bubble3D val="0"/>
            <c:spPr>
              <a:solidFill>
                <a:schemeClr val="accent6"/>
              </a:solidFill>
            </c:spPr>
            <c:extLst xmlns:c16r2="http://schemas.microsoft.com/office/drawing/2015/06/chart">
              <c:ext xmlns:c16="http://schemas.microsoft.com/office/drawing/2014/chart" uri="{C3380CC4-5D6E-409C-BE32-E72D297353CC}">
                <c16:uniqueId val="{00000006-0FD3-4DDA-BFD9-2C7865B40FB9}"/>
              </c:ext>
            </c:extLst>
          </c:dPt>
          <c:dPt>
            <c:idx val="6"/>
            <c:invertIfNegative val="0"/>
            <c:bubble3D val="0"/>
            <c:spPr>
              <a:solidFill>
                <a:schemeClr val="accent1"/>
              </a:solidFill>
            </c:spPr>
            <c:extLst xmlns:c16r2="http://schemas.microsoft.com/office/drawing/2015/06/chart">
              <c:ext xmlns:c16="http://schemas.microsoft.com/office/drawing/2014/chart" uri="{C3380CC4-5D6E-409C-BE32-E72D297353CC}">
                <c16:uniqueId val="{00000007-0FD3-4DDA-BFD9-2C7865B40FB9}"/>
              </c:ext>
            </c:extLst>
          </c:dPt>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'Remaining questions'!$M$445:$M$451</c:f>
              <c:strCache>
                <c:ptCount val="7"/>
                <c:pt idx="0">
                  <c:v>Engineering and/or hardware development</c:v>
                </c:pt>
                <c:pt idx="1">
                  <c:v>Photography, scanning or other visible light imaging</c:v>
                </c:pt>
                <c:pt idx="2">
                  <c:v>Optical character recognition</c:v>
                </c:pt>
                <c:pt idx="3">
                  <c:v>Machine learning</c:v>
                </c:pt>
                <c:pt idx="4">
                  <c:v>Software development</c:v>
                </c:pt>
                <c:pt idx="5">
                  <c:v>Other</c:v>
                </c:pt>
                <c:pt idx="6">
                  <c:v>Don't Know</c:v>
                </c:pt>
              </c:strCache>
            </c:strRef>
          </c:cat>
          <c:val>
            <c:numRef>
              <c:f>'Remaining questions'!$N$445:$N$451</c:f>
              <c:numCache>
                <c:formatCode>General</c:formatCode>
                <c:ptCount val="7"/>
                <c:pt idx="0">
                  <c:v>4.0</c:v>
                </c:pt>
                <c:pt idx="1">
                  <c:v>32.0</c:v>
                </c:pt>
                <c:pt idx="2">
                  <c:v>10.0</c:v>
                </c:pt>
                <c:pt idx="3">
                  <c:v>3.0</c:v>
                </c:pt>
                <c:pt idx="4">
                  <c:v>23.0</c:v>
                </c:pt>
                <c:pt idx="5">
                  <c:v>5.0</c:v>
                </c:pt>
                <c:pt idx="6">
                  <c:v>7.0</c:v>
                </c:pt>
              </c:numCache>
            </c:numRef>
          </c:val>
          <c:extLst xmlns:c16r2="http://schemas.microsoft.com/office/drawing/2015/06/chart">
            <c:ext xmlns:c16="http://schemas.microsoft.com/office/drawing/2014/chart" uri="{C3380CC4-5D6E-409C-BE32-E72D297353CC}">
              <c16:uniqueId val="{00000000-0FD3-4DDA-BFD9-2C7865B40FB9}"/>
            </c:ext>
          </c:extLst>
        </c:ser>
        <c:dLbls>
          <c:showLegendKey val="0"/>
          <c:showVal val="0"/>
          <c:showCatName val="0"/>
          <c:showSerName val="0"/>
          <c:showPercent val="0"/>
          <c:showBubbleSize val="0"/>
        </c:dLbls>
        <c:gapWidth val="114"/>
        <c:axId val="-2079597720"/>
        <c:axId val="-2079602728"/>
      </c:barChart>
      <c:catAx>
        <c:axId val="-2079597720"/>
        <c:scaling>
          <c:orientation val="minMax"/>
        </c:scaling>
        <c:delete val="0"/>
        <c:axPos val="b"/>
        <c:numFmt formatCode="General" sourceLinked="0"/>
        <c:majorTickMark val="none"/>
        <c:minorTickMark val="none"/>
        <c:tickLblPos val="nextTo"/>
        <c:spPr>
          <a:ln>
            <a:solidFill>
              <a:schemeClr val="tx1"/>
            </a:solidFill>
          </a:ln>
        </c:spPr>
        <c:txPr>
          <a:bodyPr/>
          <a:lstStyle/>
          <a:p>
            <a:pPr>
              <a:defRPr sz="1400"/>
            </a:pPr>
            <a:endParaRPr lang="en-US"/>
          </a:p>
        </c:txPr>
        <c:crossAx val="-2079602728"/>
        <c:crosses val="autoZero"/>
        <c:auto val="1"/>
        <c:lblAlgn val="ctr"/>
        <c:lblOffset val="100"/>
        <c:noMultiLvlLbl val="0"/>
      </c:catAx>
      <c:valAx>
        <c:axId val="-2079602728"/>
        <c:scaling>
          <c:orientation val="minMax"/>
        </c:scaling>
        <c:delete val="1"/>
        <c:axPos val="l"/>
        <c:numFmt formatCode="General" sourceLinked="1"/>
        <c:majorTickMark val="none"/>
        <c:minorTickMark val="none"/>
        <c:tickLblPos val="nextTo"/>
        <c:crossAx val="-2079597720"/>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152777777777778"/>
          <c:y val="0.0"/>
          <c:w val="0.969444444444445"/>
          <c:h val="0.743476940382452"/>
        </c:manualLayout>
      </c:layout>
      <c:barChart>
        <c:barDir val="col"/>
        <c:grouping val="percentStacked"/>
        <c:varyColors val="0"/>
        <c:ser>
          <c:idx val="0"/>
          <c:order val="0"/>
          <c:tx>
            <c:strRef>
              <c:f>'Q55-59'!$B$1</c:f>
              <c:strCache>
                <c:ptCount val="1"/>
                <c:pt idx="0">
                  <c:v>Yes</c:v>
                </c:pt>
              </c:strCache>
            </c:strRef>
          </c:tx>
          <c:spPr>
            <a:solidFill>
              <a:srgbClr val="3C70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'Q55-59'!$A$2:$A$6</c:f>
              <c:strCache>
                <c:ptCount val="5"/>
                <c:pt idx="0">
                  <c:v>Dedicated inhouse devs/engineers</c:v>
                </c:pt>
                <c:pt idx="1">
                  <c:v>Track usage/impact of digit collections</c:v>
                </c:pt>
                <c:pt idx="2">
                  <c:v>Planned non-transcription crowdsourcing</c:v>
                </c:pt>
                <c:pt idx="3">
                  <c:v>Active mass digitisation</c:v>
                </c:pt>
                <c:pt idx="4">
                  <c:v>Collaboration with SMEs, uni, ext. partners</c:v>
                </c:pt>
              </c:strCache>
            </c:strRef>
          </c:cat>
          <c:val>
            <c:numRef>
              <c:f>'Q55-59'!$B$2:$B$6</c:f>
              <c:numCache>
                <c:formatCode>0%</c:formatCode>
                <c:ptCount val="5"/>
                <c:pt idx="0">
                  <c:v>0.81</c:v>
                </c:pt>
                <c:pt idx="1">
                  <c:v>0.69</c:v>
                </c:pt>
                <c:pt idx="2">
                  <c:v>0.62</c:v>
                </c:pt>
                <c:pt idx="3">
                  <c:v>0.52</c:v>
                </c:pt>
                <c:pt idx="4">
                  <c:v>0.48</c:v>
                </c:pt>
              </c:numCache>
            </c:numRef>
          </c:val>
          <c:extLst xmlns:c16r2="http://schemas.microsoft.com/office/drawing/2015/06/chart">
            <c:ext xmlns:c16="http://schemas.microsoft.com/office/drawing/2014/chart" uri="{C3380CC4-5D6E-409C-BE32-E72D297353CC}">
              <c16:uniqueId val="{00000000-5479-40A8-9BE9-638E02761628}"/>
            </c:ext>
          </c:extLst>
        </c:ser>
        <c:ser>
          <c:idx val="1"/>
          <c:order val="1"/>
          <c:tx>
            <c:strRef>
              <c:f>'Q55-59'!$C$1</c:f>
              <c:strCache>
                <c:ptCount val="1"/>
                <c:pt idx="0">
                  <c:v>No</c:v>
                </c:pt>
              </c:strCache>
            </c:strRef>
          </c:tx>
          <c:spPr>
            <a:solidFill>
              <a:srgbClr val="C74F3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'Q55-59'!$A$2:$A$6</c:f>
              <c:strCache>
                <c:ptCount val="5"/>
                <c:pt idx="0">
                  <c:v>Dedicated inhouse devs/engineers</c:v>
                </c:pt>
                <c:pt idx="1">
                  <c:v>Track usage/impact of digit collections</c:v>
                </c:pt>
                <c:pt idx="2">
                  <c:v>Planned non-transcription crowdsourcing</c:v>
                </c:pt>
                <c:pt idx="3">
                  <c:v>Active mass digitisation</c:v>
                </c:pt>
                <c:pt idx="4">
                  <c:v>Collaboration with SMEs, uni, ext. partners</c:v>
                </c:pt>
              </c:strCache>
            </c:strRef>
          </c:cat>
          <c:val>
            <c:numRef>
              <c:f>'Q55-59'!$C$2:$C$6</c:f>
              <c:numCache>
                <c:formatCode>0%</c:formatCode>
                <c:ptCount val="5"/>
                <c:pt idx="0">
                  <c:v>0.12</c:v>
                </c:pt>
                <c:pt idx="1">
                  <c:v>0.12</c:v>
                </c:pt>
                <c:pt idx="2">
                  <c:v>0.21</c:v>
                </c:pt>
                <c:pt idx="3">
                  <c:v>0.38</c:v>
                </c:pt>
                <c:pt idx="4">
                  <c:v>0.29</c:v>
                </c:pt>
              </c:numCache>
            </c:numRef>
          </c:val>
          <c:extLst xmlns:c16r2="http://schemas.microsoft.com/office/drawing/2015/06/chart">
            <c:ext xmlns:c16="http://schemas.microsoft.com/office/drawing/2014/chart" uri="{C3380CC4-5D6E-409C-BE32-E72D297353CC}">
              <c16:uniqueId val="{00000001-5479-40A8-9BE9-638E02761628}"/>
            </c:ext>
          </c:extLst>
        </c:ser>
        <c:ser>
          <c:idx val="2"/>
          <c:order val="2"/>
          <c:tx>
            <c:strRef>
              <c:f>'Q55-59'!$D$1</c:f>
              <c:strCache>
                <c:ptCount val="1"/>
                <c:pt idx="0">
                  <c:v>Don't know</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'Q55-59'!$A$2:$A$6</c:f>
              <c:strCache>
                <c:ptCount val="5"/>
                <c:pt idx="0">
                  <c:v>Dedicated inhouse devs/engineers</c:v>
                </c:pt>
                <c:pt idx="1">
                  <c:v>Track usage/impact of digit collections</c:v>
                </c:pt>
                <c:pt idx="2">
                  <c:v>Planned non-transcription crowdsourcing</c:v>
                </c:pt>
                <c:pt idx="3">
                  <c:v>Active mass digitisation</c:v>
                </c:pt>
                <c:pt idx="4">
                  <c:v>Collaboration with SMEs, uni, ext. partners</c:v>
                </c:pt>
              </c:strCache>
            </c:strRef>
          </c:cat>
          <c:val>
            <c:numRef>
              <c:f>'Q55-59'!$D$2:$D$6</c:f>
              <c:numCache>
                <c:formatCode>0%</c:formatCode>
                <c:ptCount val="5"/>
                <c:pt idx="0">
                  <c:v>0.07</c:v>
                </c:pt>
                <c:pt idx="1">
                  <c:v>0.19</c:v>
                </c:pt>
                <c:pt idx="2">
                  <c:v>0.17</c:v>
                </c:pt>
                <c:pt idx="3">
                  <c:v>0.1</c:v>
                </c:pt>
                <c:pt idx="4">
                  <c:v>0.24</c:v>
                </c:pt>
              </c:numCache>
            </c:numRef>
          </c:val>
          <c:extLst xmlns:c16r2="http://schemas.microsoft.com/office/drawing/2015/06/chart">
            <c:ext xmlns:c16="http://schemas.microsoft.com/office/drawing/2014/chart" uri="{C3380CC4-5D6E-409C-BE32-E72D297353CC}">
              <c16:uniqueId val="{00000002-5479-40A8-9BE9-638E02761628}"/>
            </c:ext>
          </c:extLst>
        </c:ser>
        <c:dLbls>
          <c:showLegendKey val="0"/>
          <c:showVal val="0"/>
          <c:showCatName val="0"/>
          <c:showSerName val="0"/>
          <c:showPercent val="0"/>
          <c:showBubbleSize val="0"/>
        </c:dLbls>
        <c:gapWidth val="150"/>
        <c:overlap val="100"/>
        <c:axId val="-2079833336"/>
        <c:axId val="-2079841464"/>
      </c:barChart>
      <c:catAx>
        <c:axId val="-2079833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079841464"/>
        <c:crosses val="autoZero"/>
        <c:auto val="1"/>
        <c:lblAlgn val="ctr"/>
        <c:lblOffset val="100"/>
        <c:noMultiLvlLbl val="0"/>
      </c:catAx>
      <c:valAx>
        <c:axId val="-2079841464"/>
        <c:scaling>
          <c:orientation val="minMax"/>
        </c:scaling>
        <c:delete val="1"/>
        <c:axPos val="l"/>
        <c:numFmt formatCode="0%" sourceLinked="1"/>
        <c:majorTickMark val="none"/>
        <c:minorTickMark val="none"/>
        <c:tickLblPos val="nextTo"/>
        <c:crossAx val="-20798333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486680813005"/>
          <c:y val="0.00752578171823008"/>
          <c:w val="0.812247572616897"/>
          <c:h val="0.873752697579469"/>
        </c:manualLayout>
      </c:layout>
      <c:barChart>
        <c:barDir val="bar"/>
        <c:grouping val="percentStacked"/>
        <c:varyColors val="0"/>
        <c:ser>
          <c:idx val="0"/>
          <c:order val="0"/>
          <c:tx>
            <c:strRef>
              <c:f>'Q5 Inst Support'!$B$8</c:f>
              <c:strCache>
                <c:ptCount val="1"/>
                <c:pt idx="0">
                  <c:v>Extremely 
effective</c:v>
                </c:pt>
              </c:strCache>
            </c:strRef>
          </c:tx>
          <c:spPr>
            <a:solidFill>
              <a:srgbClr val="3C70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 Inst Support'!$A$9:$A$12</c:f>
              <c:strCache>
                <c:ptCount val="4"/>
                <c:pt idx="0">
                  <c:v>Transnational Access</c:v>
                </c:pt>
                <c:pt idx="1">
                  <c:v>NA2</c:v>
                </c:pt>
                <c:pt idx="2">
                  <c:v>NA3</c:v>
                </c:pt>
                <c:pt idx="3">
                  <c:v>JRA</c:v>
                </c:pt>
              </c:strCache>
            </c:strRef>
          </c:cat>
          <c:val>
            <c:numRef>
              <c:f>'Q5 Inst Support'!$B$9:$B$12</c:f>
              <c:numCache>
                <c:formatCode>0%</c:formatCode>
                <c:ptCount val="4"/>
                <c:pt idx="0">
                  <c:v>0.416666666666667</c:v>
                </c:pt>
                <c:pt idx="1">
                  <c:v>0.15</c:v>
                </c:pt>
                <c:pt idx="2">
                  <c:v>0.153846153846154</c:v>
                </c:pt>
                <c:pt idx="3">
                  <c:v>0.178571428571429</c:v>
                </c:pt>
              </c:numCache>
            </c:numRef>
          </c:val>
          <c:extLst xmlns:c16r2="http://schemas.microsoft.com/office/drawing/2015/06/chart">
            <c:ext xmlns:c16="http://schemas.microsoft.com/office/drawing/2014/chart" uri="{C3380CC4-5D6E-409C-BE32-E72D297353CC}">
              <c16:uniqueId val="{00000000-D603-48F9-A792-EED78CA301AD}"/>
            </c:ext>
          </c:extLst>
        </c:ser>
        <c:ser>
          <c:idx val="1"/>
          <c:order val="1"/>
          <c:tx>
            <c:strRef>
              <c:f>'Q5 Inst Support'!$C$8</c:f>
              <c:strCache>
                <c:ptCount val="1"/>
                <c:pt idx="0">
                  <c:v>Very 
effective</c:v>
                </c:pt>
              </c:strCache>
            </c:strRef>
          </c:tx>
          <c:spPr>
            <a:solidFill>
              <a:srgbClr val="5CA8A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0"/>
            <c:showSerName val="0"/>
            <c:showPercent val="0"/>
            <c:showBubbleSize val="0"/>
            <c:separator>. </c:separator>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 Inst Support'!$A$9:$A$12</c:f>
              <c:strCache>
                <c:ptCount val="4"/>
                <c:pt idx="0">
                  <c:v>Transnational Access</c:v>
                </c:pt>
                <c:pt idx="1">
                  <c:v>NA2</c:v>
                </c:pt>
                <c:pt idx="2">
                  <c:v>NA3</c:v>
                </c:pt>
                <c:pt idx="3">
                  <c:v>JRA</c:v>
                </c:pt>
              </c:strCache>
            </c:strRef>
          </c:cat>
          <c:val>
            <c:numRef>
              <c:f>'Q5 Inst Support'!$C$9:$C$12</c:f>
              <c:numCache>
                <c:formatCode>0%</c:formatCode>
                <c:ptCount val="4"/>
                <c:pt idx="0">
                  <c:v>0.5</c:v>
                </c:pt>
                <c:pt idx="1">
                  <c:v>0.5</c:v>
                </c:pt>
                <c:pt idx="2">
                  <c:v>0.423076923076923</c:v>
                </c:pt>
                <c:pt idx="3">
                  <c:v>0.5</c:v>
                </c:pt>
              </c:numCache>
            </c:numRef>
          </c:val>
          <c:extLst xmlns:c16r2="http://schemas.microsoft.com/office/drawing/2015/06/chart">
            <c:ext xmlns:c16="http://schemas.microsoft.com/office/drawing/2014/chart" uri="{C3380CC4-5D6E-409C-BE32-E72D297353CC}">
              <c16:uniqueId val="{00000001-D603-48F9-A792-EED78CA301AD}"/>
            </c:ext>
          </c:extLst>
        </c:ser>
        <c:ser>
          <c:idx val="2"/>
          <c:order val="2"/>
          <c:tx>
            <c:strRef>
              <c:f>'Q5 Inst Support'!$D$8</c:f>
              <c:strCache>
                <c:ptCount val="1"/>
                <c:pt idx="0">
                  <c:v>Moderately 
effective</c:v>
                </c:pt>
              </c:strCache>
            </c:strRef>
          </c:tx>
          <c:spPr>
            <a:solidFill>
              <a:srgbClr val="B3D7D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 Inst Support'!$A$9:$A$12</c:f>
              <c:strCache>
                <c:ptCount val="4"/>
                <c:pt idx="0">
                  <c:v>Transnational Access</c:v>
                </c:pt>
                <c:pt idx="1">
                  <c:v>NA2</c:v>
                </c:pt>
                <c:pt idx="2">
                  <c:v>NA3</c:v>
                </c:pt>
                <c:pt idx="3">
                  <c:v>JRA</c:v>
                </c:pt>
              </c:strCache>
            </c:strRef>
          </c:cat>
          <c:val>
            <c:numRef>
              <c:f>'Q5 Inst Support'!$D$9:$D$12</c:f>
              <c:numCache>
                <c:formatCode>0%</c:formatCode>
                <c:ptCount val="4"/>
                <c:pt idx="0">
                  <c:v>0.0833333333333333</c:v>
                </c:pt>
                <c:pt idx="1">
                  <c:v>0.3</c:v>
                </c:pt>
                <c:pt idx="2">
                  <c:v>0.384615384615385</c:v>
                </c:pt>
                <c:pt idx="3">
                  <c:v>0.25</c:v>
                </c:pt>
              </c:numCache>
            </c:numRef>
          </c:val>
          <c:extLst xmlns:c16r2="http://schemas.microsoft.com/office/drawing/2015/06/chart">
            <c:ext xmlns:c16="http://schemas.microsoft.com/office/drawing/2014/chart" uri="{C3380CC4-5D6E-409C-BE32-E72D297353CC}">
              <c16:uniqueId val="{00000002-D603-48F9-A792-EED78CA301AD}"/>
            </c:ext>
          </c:extLst>
        </c:ser>
        <c:ser>
          <c:idx val="3"/>
          <c:order val="3"/>
          <c:tx>
            <c:strRef>
              <c:f>'Q5 Inst Support'!$E$8</c:f>
              <c:strCache>
                <c:ptCount val="1"/>
                <c:pt idx="0">
                  <c:v>Slightly 
effective</c:v>
                </c:pt>
              </c:strCache>
            </c:strRef>
          </c:tx>
          <c:spPr>
            <a:solidFill>
              <a:srgbClr val="E6AFA4"/>
            </a:solidFill>
            <a:ln>
              <a:noFill/>
            </a:ln>
            <a:effectLst/>
          </c:spPr>
          <c:invertIfNegative val="0"/>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603-48F9-A792-EED78CA301AD}"/>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 Inst Support'!$A$9:$A$12</c:f>
              <c:strCache>
                <c:ptCount val="4"/>
                <c:pt idx="0">
                  <c:v>Transnational Access</c:v>
                </c:pt>
                <c:pt idx="1">
                  <c:v>NA2</c:v>
                </c:pt>
                <c:pt idx="2">
                  <c:v>NA3</c:v>
                </c:pt>
                <c:pt idx="3">
                  <c:v>JRA</c:v>
                </c:pt>
              </c:strCache>
            </c:strRef>
          </c:cat>
          <c:val>
            <c:numRef>
              <c:f>'Q5 Inst Support'!$E$9:$E$12</c:f>
              <c:numCache>
                <c:formatCode>0%</c:formatCode>
                <c:ptCount val="4"/>
                <c:pt idx="0">
                  <c:v>0.0</c:v>
                </c:pt>
                <c:pt idx="1">
                  <c:v>0.05</c:v>
                </c:pt>
                <c:pt idx="2">
                  <c:v>0.0384615384615385</c:v>
                </c:pt>
                <c:pt idx="3">
                  <c:v>0.0714285714285714</c:v>
                </c:pt>
              </c:numCache>
            </c:numRef>
          </c:val>
          <c:extLst xmlns:c16r2="http://schemas.microsoft.com/office/drawing/2015/06/chart">
            <c:ext xmlns:c16="http://schemas.microsoft.com/office/drawing/2014/chart" uri="{C3380CC4-5D6E-409C-BE32-E72D297353CC}">
              <c16:uniqueId val="{00000004-D603-48F9-A792-EED78CA301AD}"/>
            </c:ext>
          </c:extLst>
        </c:ser>
        <c:ser>
          <c:idx val="4"/>
          <c:order val="4"/>
          <c:tx>
            <c:strRef>
              <c:f>'Q5 Inst Support'!$F$8</c:f>
              <c:strCache>
                <c:ptCount val="1"/>
                <c:pt idx="0">
                  <c:v>Not at all 
effective</c:v>
                </c:pt>
              </c:strCache>
            </c:strRef>
          </c:tx>
          <c:spPr>
            <a:solidFill>
              <a:srgbClr val="C74F37"/>
            </a:solidFill>
            <a:ln>
              <a:noFill/>
            </a:ln>
            <a:effectLst/>
          </c:spPr>
          <c:invertIfNegative val="0"/>
          <c:cat>
            <c:strRef>
              <c:f>'Q5 Inst Support'!$A$9:$A$12</c:f>
              <c:strCache>
                <c:ptCount val="4"/>
                <c:pt idx="0">
                  <c:v>Transnational Access</c:v>
                </c:pt>
                <c:pt idx="1">
                  <c:v>NA2</c:v>
                </c:pt>
                <c:pt idx="2">
                  <c:v>NA3</c:v>
                </c:pt>
                <c:pt idx="3">
                  <c:v>JRA</c:v>
                </c:pt>
              </c:strCache>
            </c:strRef>
          </c:cat>
          <c:val>
            <c:numRef>
              <c:f>'Q5 Inst Support'!$F$9:$F$12</c:f>
              <c:numCache>
                <c:formatCode>0%</c:formatCode>
                <c:ptCount val="4"/>
                <c:pt idx="0">
                  <c:v>0.0</c:v>
                </c:pt>
                <c:pt idx="1">
                  <c:v>0.0</c:v>
                </c:pt>
                <c:pt idx="2">
                  <c:v>0.0</c:v>
                </c:pt>
                <c:pt idx="3">
                  <c:v>0.0</c:v>
                </c:pt>
              </c:numCache>
            </c:numRef>
          </c:val>
          <c:extLst xmlns:c16r2="http://schemas.microsoft.com/office/drawing/2015/06/chart">
            <c:ext xmlns:c16="http://schemas.microsoft.com/office/drawing/2014/chart" uri="{C3380CC4-5D6E-409C-BE32-E72D297353CC}">
              <c16:uniqueId val="{00000005-D603-48F9-A792-EED78CA301AD}"/>
            </c:ext>
          </c:extLst>
        </c:ser>
        <c:dLbls>
          <c:showLegendKey val="0"/>
          <c:showVal val="0"/>
          <c:showCatName val="0"/>
          <c:showSerName val="0"/>
          <c:showPercent val="0"/>
          <c:showBubbleSize val="0"/>
        </c:dLbls>
        <c:gapWidth val="150"/>
        <c:overlap val="100"/>
        <c:axId val="-2012949096"/>
        <c:axId val="-2012945528"/>
      </c:barChart>
      <c:catAx>
        <c:axId val="-2012949096"/>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2012945528"/>
        <c:crosses val="autoZero"/>
        <c:auto val="1"/>
        <c:lblAlgn val="ctr"/>
        <c:lblOffset val="100"/>
        <c:noMultiLvlLbl val="0"/>
      </c:catAx>
      <c:valAx>
        <c:axId val="-2012945528"/>
        <c:scaling>
          <c:orientation val="minMax"/>
        </c:scaling>
        <c:delete val="1"/>
        <c:axPos val="b"/>
        <c:numFmt formatCode="0%" sourceLinked="1"/>
        <c:majorTickMark val="none"/>
        <c:minorTickMark val="none"/>
        <c:tickLblPos val="nextTo"/>
        <c:crossAx val="-2012949096"/>
        <c:crosses val="autoZero"/>
        <c:crossBetween val="between"/>
      </c:valAx>
      <c:spPr>
        <a:solidFill>
          <a:schemeClr val="bg1"/>
        </a:solidFill>
        <a:ln w="25400">
          <a:solidFill>
            <a:schemeClr val="bg1"/>
          </a:solidFill>
        </a:ln>
        <a:effectLst/>
      </c:spPr>
    </c:plotArea>
    <c:legend>
      <c:legendPos val="b"/>
      <c:layout>
        <c:manualLayout>
          <c:xMode val="edge"/>
          <c:yMode val="edge"/>
          <c:x val="0.0922134343452057"/>
          <c:y val="0.905290057246781"/>
          <c:w val="0.879418714086129"/>
          <c:h val="0.094388558573035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208880139983"/>
          <c:y val="0.0"/>
          <c:w val="0.812247572616897"/>
          <c:h val="0.877027323023471"/>
        </c:manualLayout>
      </c:layout>
      <c:barChart>
        <c:barDir val="bar"/>
        <c:grouping val="percentStacked"/>
        <c:varyColors val="0"/>
        <c:ser>
          <c:idx val="0"/>
          <c:order val="0"/>
          <c:tx>
            <c:strRef>
              <c:f>'Q6 Effective Inst'!$B$8</c:f>
              <c:strCache>
                <c:ptCount val="1"/>
                <c:pt idx="0">
                  <c:v>Extremely 
effective</c:v>
                </c:pt>
              </c:strCache>
            </c:strRef>
          </c:tx>
          <c:spPr>
            <a:solidFill>
              <a:srgbClr val="3C706B"/>
            </a:solidFill>
            <a:ln>
              <a:noFill/>
            </a:ln>
            <a:effectLst/>
          </c:spPr>
          <c:invertIfNegative val="0"/>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2E9-466A-88CB-2F0D58587DE5}"/>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2E9-466A-88CB-2F0D58587DE5}"/>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'Q6 Effective Inst'!$A$9:$A$12</c:f>
              <c:strCache>
                <c:ptCount val="4"/>
                <c:pt idx="0">
                  <c:v>Transnational Access</c:v>
                </c:pt>
                <c:pt idx="1">
                  <c:v>NA2</c:v>
                </c:pt>
                <c:pt idx="2">
                  <c:v>NA3</c:v>
                </c:pt>
                <c:pt idx="3">
                  <c:v>JRA</c:v>
                </c:pt>
              </c:strCache>
            </c:strRef>
          </c:cat>
          <c:val>
            <c:numRef>
              <c:f>'Q6 Effective Inst'!$B$9:$B$12</c:f>
              <c:numCache>
                <c:formatCode>0%</c:formatCode>
                <c:ptCount val="4"/>
                <c:pt idx="0">
                  <c:v>0.260869565217391</c:v>
                </c:pt>
                <c:pt idx="1">
                  <c:v>0.0</c:v>
                </c:pt>
                <c:pt idx="2">
                  <c:v>0.0</c:v>
                </c:pt>
                <c:pt idx="3">
                  <c:v>0.037037037037037</c:v>
                </c:pt>
              </c:numCache>
            </c:numRef>
          </c:val>
          <c:extLst xmlns:c16r2="http://schemas.microsoft.com/office/drawing/2015/06/chart">
            <c:ext xmlns:c16="http://schemas.microsoft.com/office/drawing/2014/chart" uri="{C3380CC4-5D6E-409C-BE32-E72D297353CC}">
              <c16:uniqueId val="{00000002-02E9-466A-88CB-2F0D58587DE5}"/>
            </c:ext>
          </c:extLst>
        </c:ser>
        <c:ser>
          <c:idx val="1"/>
          <c:order val="1"/>
          <c:tx>
            <c:strRef>
              <c:f>'Q6 Effective Inst'!$C$8</c:f>
              <c:strCache>
                <c:ptCount val="1"/>
                <c:pt idx="0">
                  <c:v>Very 
effective</c:v>
                </c:pt>
              </c:strCache>
            </c:strRef>
          </c:tx>
          <c:spPr>
            <a:solidFill>
              <a:srgbClr val="5CA8A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0"/>
            <c:showSerName val="0"/>
            <c:showPercent val="0"/>
            <c:showBubbleSize val="0"/>
            <c:separator>. </c:separator>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'Q6 Effective Inst'!$A$9:$A$12</c:f>
              <c:strCache>
                <c:ptCount val="4"/>
                <c:pt idx="0">
                  <c:v>Transnational Access</c:v>
                </c:pt>
                <c:pt idx="1">
                  <c:v>NA2</c:v>
                </c:pt>
                <c:pt idx="2">
                  <c:v>NA3</c:v>
                </c:pt>
                <c:pt idx="3">
                  <c:v>JRA</c:v>
                </c:pt>
              </c:strCache>
            </c:strRef>
          </c:cat>
          <c:val>
            <c:numRef>
              <c:f>'Q6 Effective Inst'!$C$9:$C$12</c:f>
              <c:numCache>
                <c:formatCode>0%</c:formatCode>
                <c:ptCount val="4"/>
                <c:pt idx="0">
                  <c:v>0.652173913043479</c:v>
                </c:pt>
                <c:pt idx="1">
                  <c:v>0.444444444444444</c:v>
                </c:pt>
                <c:pt idx="2">
                  <c:v>0.52</c:v>
                </c:pt>
                <c:pt idx="3">
                  <c:v>0.555555555555556</c:v>
                </c:pt>
              </c:numCache>
            </c:numRef>
          </c:val>
          <c:extLst xmlns:c16r2="http://schemas.microsoft.com/office/drawing/2015/06/chart">
            <c:ext xmlns:c16="http://schemas.microsoft.com/office/drawing/2014/chart" uri="{C3380CC4-5D6E-409C-BE32-E72D297353CC}">
              <c16:uniqueId val="{00000003-02E9-466A-88CB-2F0D58587DE5}"/>
            </c:ext>
          </c:extLst>
        </c:ser>
        <c:ser>
          <c:idx val="2"/>
          <c:order val="2"/>
          <c:tx>
            <c:strRef>
              <c:f>'Q6 Effective Inst'!$D$8</c:f>
              <c:strCache>
                <c:ptCount val="1"/>
                <c:pt idx="0">
                  <c:v>Moderately 
effective</c:v>
                </c:pt>
              </c:strCache>
            </c:strRef>
          </c:tx>
          <c:spPr>
            <a:solidFill>
              <a:srgbClr val="B3D7D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'Q6 Effective Inst'!$A$9:$A$12</c:f>
              <c:strCache>
                <c:ptCount val="4"/>
                <c:pt idx="0">
                  <c:v>Transnational Access</c:v>
                </c:pt>
                <c:pt idx="1">
                  <c:v>NA2</c:v>
                </c:pt>
                <c:pt idx="2">
                  <c:v>NA3</c:v>
                </c:pt>
                <c:pt idx="3">
                  <c:v>JRA</c:v>
                </c:pt>
              </c:strCache>
            </c:strRef>
          </c:cat>
          <c:val>
            <c:numRef>
              <c:f>'Q6 Effective Inst'!$D$9:$D$12</c:f>
              <c:numCache>
                <c:formatCode>0%</c:formatCode>
                <c:ptCount val="4"/>
                <c:pt idx="0">
                  <c:v>0.0869565217391304</c:v>
                </c:pt>
                <c:pt idx="1">
                  <c:v>0.444444444444444</c:v>
                </c:pt>
                <c:pt idx="2">
                  <c:v>0.32</c:v>
                </c:pt>
                <c:pt idx="3">
                  <c:v>0.259259259259259</c:v>
                </c:pt>
              </c:numCache>
            </c:numRef>
          </c:val>
          <c:extLst xmlns:c16r2="http://schemas.microsoft.com/office/drawing/2015/06/chart">
            <c:ext xmlns:c16="http://schemas.microsoft.com/office/drawing/2014/chart" uri="{C3380CC4-5D6E-409C-BE32-E72D297353CC}">
              <c16:uniqueId val="{00000004-02E9-466A-88CB-2F0D58587DE5}"/>
            </c:ext>
          </c:extLst>
        </c:ser>
        <c:ser>
          <c:idx val="3"/>
          <c:order val="3"/>
          <c:tx>
            <c:strRef>
              <c:f>'Q6 Effective Inst'!$E$8</c:f>
              <c:strCache>
                <c:ptCount val="1"/>
                <c:pt idx="0">
                  <c:v>Slightly 
effective</c:v>
                </c:pt>
              </c:strCache>
            </c:strRef>
          </c:tx>
          <c:spPr>
            <a:solidFill>
              <a:srgbClr val="E6AFA4"/>
            </a:solidFill>
            <a:ln>
              <a:noFill/>
            </a:ln>
            <a:effectLst/>
          </c:spPr>
          <c:invertIfNegative val="0"/>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2E9-466A-88CB-2F0D58587DE5}"/>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'Q6 Effective Inst'!$A$9:$A$12</c:f>
              <c:strCache>
                <c:ptCount val="4"/>
                <c:pt idx="0">
                  <c:v>Transnational Access</c:v>
                </c:pt>
                <c:pt idx="1">
                  <c:v>NA2</c:v>
                </c:pt>
                <c:pt idx="2">
                  <c:v>NA3</c:v>
                </c:pt>
                <c:pt idx="3">
                  <c:v>JRA</c:v>
                </c:pt>
              </c:strCache>
            </c:strRef>
          </c:cat>
          <c:val>
            <c:numRef>
              <c:f>'Q6 Effective Inst'!$E$9:$E$12</c:f>
              <c:numCache>
                <c:formatCode>0%</c:formatCode>
                <c:ptCount val="4"/>
                <c:pt idx="0">
                  <c:v>0.0</c:v>
                </c:pt>
                <c:pt idx="1">
                  <c:v>0.0555555555555555</c:v>
                </c:pt>
                <c:pt idx="2">
                  <c:v>0.16</c:v>
                </c:pt>
                <c:pt idx="3">
                  <c:v>0.148148148148148</c:v>
                </c:pt>
              </c:numCache>
            </c:numRef>
          </c:val>
          <c:extLst xmlns:c16r2="http://schemas.microsoft.com/office/drawing/2015/06/chart">
            <c:ext xmlns:c16="http://schemas.microsoft.com/office/drawing/2014/chart" uri="{C3380CC4-5D6E-409C-BE32-E72D297353CC}">
              <c16:uniqueId val="{00000006-02E9-466A-88CB-2F0D58587DE5}"/>
            </c:ext>
          </c:extLst>
        </c:ser>
        <c:ser>
          <c:idx val="4"/>
          <c:order val="4"/>
          <c:tx>
            <c:strRef>
              <c:f>'Q6 Effective Inst'!$F$8</c:f>
              <c:strCache>
                <c:ptCount val="1"/>
                <c:pt idx="0">
                  <c:v>Not at all 
effective</c:v>
                </c:pt>
              </c:strCache>
            </c:strRef>
          </c:tx>
          <c:spPr>
            <a:solidFill>
              <a:srgbClr val="C74F37"/>
            </a:solidFill>
            <a:ln>
              <a:noFill/>
            </a:ln>
            <a:effectLst/>
          </c:spPr>
          <c:invertIfNegative val="0"/>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2E9-466A-88CB-2F0D58587DE5}"/>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02E9-466A-88CB-2F0D58587DE5}"/>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02E9-466A-88CB-2F0D58587DE5}"/>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'Q6 Effective Inst'!$A$9:$A$12</c:f>
              <c:strCache>
                <c:ptCount val="4"/>
                <c:pt idx="0">
                  <c:v>Transnational Access</c:v>
                </c:pt>
                <c:pt idx="1">
                  <c:v>NA2</c:v>
                </c:pt>
                <c:pt idx="2">
                  <c:v>NA3</c:v>
                </c:pt>
                <c:pt idx="3">
                  <c:v>JRA</c:v>
                </c:pt>
              </c:strCache>
            </c:strRef>
          </c:cat>
          <c:val>
            <c:numRef>
              <c:f>'Q6 Effective Inst'!$F$9:$F$12</c:f>
              <c:numCache>
                <c:formatCode>0%</c:formatCode>
                <c:ptCount val="4"/>
                <c:pt idx="0">
                  <c:v>0.0</c:v>
                </c:pt>
                <c:pt idx="1">
                  <c:v>0.0555555555555555</c:v>
                </c:pt>
                <c:pt idx="2">
                  <c:v>0.0</c:v>
                </c:pt>
                <c:pt idx="3">
                  <c:v>0.0</c:v>
                </c:pt>
              </c:numCache>
            </c:numRef>
          </c:val>
          <c:extLst xmlns:c16r2="http://schemas.microsoft.com/office/drawing/2015/06/chart">
            <c:ext xmlns:c16="http://schemas.microsoft.com/office/drawing/2014/chart" uri="{C3380CC4-5D6E-409C-BE32-E72D297353CC}">
              <c16:uniqueId val="{0000000A-02E9-466A-88CB-2F0D58587DE5}"/>
            </c:ext>
          </c:extLst>
        </c:ser>
        <c:dLbls>
          <c:showLegendKey val="0"/>
          <c:showVal val="0"/>
          <c:showCatName val="0"/>
          <c:showSerName val="0"/>
          <c:showPercent val="0"/>
          <c:showBubbleSize val="0"/>
        </c:dLbls>
        <c:gapWidth val="150"/>
        <c:overlap val="100"/>
        <c:axId val="-2118118088"/>
        <c:axId val="-2012619288"/>
      </c:barChart>
      <c:catAx>
        <c:axId val="-2118118088"/>
        <c:scaling>
          <c:orientation val="minMax"/>
        </c:scaling>
        <c:delete val="0"/>
        <c:axPos val="l"/>
        <c:numFmt formatCode="General" sourceLinked="1"/>
        <c:majorTickMark val="none"/>
        <c:minorTickMark val="none"/>
        <c:tickLblPos val="nextTo"/>
        <c:spPr>
          <a:noFill/>
          <a:ln w="9525" cap="flat" cmpd="sng" algn="ctr">
            <a:noFill/>
            <a:round/>
          </a:ln>
          <a:effectLst/>
        </c:spPr>
        <c:txPr>
          <a:bodyPr rot="0" spcFirstLastPara="1" vertOverflow="ellipsis" wrap="square" anchor="ctr" anchorCtr="1"/>
          <a:lstStyle/>
          <a:p>
            <a:pPr>
              <a:defRPr sz="1400" b="0" i="0" u="none" strike="noStrike" kern="1200" baseline="0">
                <a:solidFill>
                  <a:sysClr val="windowText" lastClr="000000"/>
                </a:solidFill>
                <a:latin typeface="+mn-lt"/>
                <a:ea typeface="+mn-ea"/>
                <a:cs typeface="+mn-cs"/>
              </a:defRPr>
            </a:pPr>
            <a:endParaRPr lang="en-US"/>
          </a:p>
        </c:txPr>
        <c:crossAx val="-2012619288"/>
        <c:crosses val="autoZero"/>
        <c:auto val="1"/>
        <c:lblAlgn val="ctr"/>
        <c:lblOffset val="100"/>
        <c:noMultiLvlLbl val="0"/>
      </c:catAx>
      <c:valAx>
        <c:axId val="-2012619288"/>
        <c:scaling>
          <c:orientation val="minMax"/>
        </c:scaling>
        <c:delete val="1"/>
        <c:axPos val="b"/>
        <c:numFmt formatCode="0%" sourceLinked="1"/>
        <c:majorTickMark val="none"/>
        <c:minorTickMark val="none"/>
        <c:tickLblPos val="nextTo"/>
        <c:crossAx val="-2118118088"/>
        <c:crosses val="autoZero"/>
        <c:crossBetween val="between"/>
      </c:valAx>
      <c:spPr>
        <a:solidFill>
          <a:schemeClr val="bg1"/>
        </a:solidFill>
        <a:ln w="25400">
          <a:solidFill>
            <a:schemeClr val="bg1"/>
          </a:solid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107064304461942"/>
          <c:y val="0.868563605808266"/>
          <c:w val="0.873810586176728"/>
          <c:h val="0.094388558573035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3C706B"/>
              </a:solidFill>
              <a:ln>
                <a:noFill/>
              </a:ln>
              <a:effectLst/>
            </c:spPr>
            <c:extLst xmlns:c16r2="http://schemas.microsoft.com/office/drawing/2015/06/chart">
              <c:ext xmlns:c16="http://schemas.microsoft.com/office/drawing/2014/chart" uri="{C3380CC4-5D6E-409C-BE32-E72D297353CC}">
                <c16:uniqueId val="{00000001-7F56-4C5F-BA16-707D150AEA41}"/>
              </c:ext>
            </c:extLst>
          </c:dPt>
          <c:dPt>
            <c:idx val="1"/>
            <c:invertIfNegative val="0"/>
            <c:bubble3D val="0"/>
            <c:spPr>
              <a:solidFill>
                <a:srgbClr val="C74F37"/>
              </a:solidFill>
              <a:ln>
                <a:noFill/>
              </a:ln>
              <a:effectLst/>
            </c:spPr>
            <c:extLst xmlns:c16r2="http://schemas.microsoft.com/office/drawing/2015/06/chart">
              <c:ext xmlns:c16="http://schemas.microsoft.com/office/drawing/2014/chart" uri="{C3380CC4-5D6E-409C-BE32-E72D297353CC}">
                <c16:uniqueId val="{00000003-7F56-4C5F-BA16-707D150AEA41}"/>
              </c:ext>
            </c:extLst>
          </c:dPt>
          <c:dPt>
            <c:idx val="2"/>
            <c:invertIfNegative val="0"/>
            <c:bubble3D val="0"/>
            <c:spPr>
              <a:solidFill>
                <a:schemeClr val="bg1">
                  <a:lumMod val="50000"/>
                </a:schemeClr>
              </a:solidFill>
              <a:ln>
                <a:noFill/>
              </a:ln>
              <a:effectLst/>
            </c:spPr>
            <c:extLst xmlns:c16r2="http://schemas.microsoft.com/office/drawing/2015/06/chart">
              <c:ext xmlns:c16="http://schemas.microsoft.com/office/drawing/2014/chart" uri="{C3380CC4-5D6E-409C-BE32-E72D297353CC}">
                <c16:uniqueId val="{00000005-7F56-4C5F-BA16-707D150AEA41}"/>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'Q7 Promotion Project'!$A$9:$A$11</c:f>
              <c:strCache>
                <c:ptCount val="3"/>
                <c:pt idx="0">
                  <c:v>Yes</c:v>
                </c:pt>
                <c:pt idx="1">
                  <c:v>No</c:v>
                </c:pt>
                <c:pt idx="2">
                  <c:v>Don't Know</c:v>
                </c:pt>
              </c:strCache>
            </c:strRef>
          </c:cat>
          <c:val>
            <c:numRef>
              <c:f>'Q7 Promotion Project'!$B$9:$B$11</c:f>
              <c:numCache>
                <c:formatCode>0%</c:formatCode>
                <c:ptCount val="3"/>
                <c:pt idx="0">
                  <c:v>0.875</c:v>
                </c:pt>
                <c:pt idx="1">
                  <c:v>0.0416666666666667</c:v>
                </c:pt>
                <c:pt idx="2">
                  <c:v>0.0833333333333333</c:v>
                </c:pt>
              </c:numCache>
            </c:numRef>
          </c:val>
          <c:extLst xmlns:c16r2="http://schemas.microsoft.com/office/drawing/2015/06/chart">
            <c:ext xmlns:c16="http://schemas.microsoft.com/office/drawing/2014/chart" uri="{C3380CC4-5D6E-409C-BE32-E72D297353CC}">
              <c16:uniqueId val="{00000006-7F56-4C5F-BA16-707D150AEA41}"/>
            </c:ext>
          </c:extLst>
        </c:ser>
        <c:dLbls>
          <c:showLegendKey val="0"/>
          <c:showVal val="0"/>
          <c:showCatName val="0"/>
          <c:showSerName val="0"/>
          <c:showPercent val="0"/>
          <c:showBubbleSize val="0"/>
        </c:dLbls>
        <c:gapWidth val="219"/>
        <c:overlap val="-27"/>
        <c:axId val="-2012560088"/>
        <c:axId val="-2012556616"/>
      </c:barChart>
      <c:catAx>
        <c:axId val="-2012560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012556616"/>
        <c:crosses val="autoZero"/>
        <c:auto val="1"/>
        <c:lblAlgn val="ctr"/>
        <c:lblOffset val="100"/>
        <c:noMultiLvlLbl val="0"/>
      </c:catAx>
      <c:valAx>
        <c:axId val="-2012556616"/>
        <c:scaling>
          <c:orientation val="minMax"/>
        </c:scaling>
        <c:delete val="1"/>
        <c:axPos val="l"/>
        <c:numFmt formatCode="0%" sourceLinked="1"/>
        <c:majorTickMark val="none"/>
        <c:minorTickMark val="none"/>
        <c:tickLblPos val="nextTo"/>
        <c:crossAx val="-201256008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486680813005"/>
          <c:y val="0.129361400389467"/>
          <c:w val="0.812247572616897"/>
          <c:h val="0.833398738464144"/>
        </c:manualLayout>
      </c:layout>
      <c:barChart>
        <c:barDir val="bar"/>
        <c:grouping val="percentStacked"/>
        <c:varyColors val="0"/>
        <c:ser>
          <c:idx val="0"/>
          <c:order val="0"/>
          <c:tx>
            <c:strRef>
              <c:f>'Q8 Comms'!$B$7</c:f>
              <c:strCache>
                <c:ptCount val="1"/>
                <c:pt idx="0">
                  <c:v>Always</c:v>
                </c:pt>
              </c:strCache>
            </c:strRef>
          </c:tx>
          <c:spPr>
            <a:solidFill>
              <a:srgbClr val="3C706B"/>
            </a:solidFill>
            <a:ln>
              <a:noFill/>
            </a:ln>
            <a:effectLst/>
          </c:spPr>
          <c:invertIfNegative val="0"/>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9CA3-4402-9CB4-134335CEB3F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'Q8 Comms'!$A$8:$A$10</c:f>
              <c:strCache>
                <c:ptCount val="3"/>
                <c:pt idx="0">
                  <c:v>NA2</c:v>
                </c:pt>
                <c:pt idx="1">
                  <c:v>NA3</c:v>
                </c:pt>
                <c:pt idx="2">
                  <c:v>JRA</c:v>
                </c:pt>
              </c:strCache>
            </c:strRef>
          </c:cat>
          <c:val>
            <c:numRef>
              <c:f>'Q8 Comms'!$B$8:$B$10</c:f>
              <c:numCache>
                <c:formatCode>0%</c:formatCode>
                <c:ptCount val="3"/>
                <c:pt idx="0">
                  <c:v>0.0454545454545455</c:v>
                </c:pt>
                <c:pt idx="1">
                  <c:v>0.0</c:v>
                </c:pt>
                <c:pt idx="2">
                  <c:v>0.0344827586206897</c:v>
                </c:pt>
              </c:numCache>
            </c:numRef>
          </c:val>
          <c:extLst xmlns:c16r2="http://schemas.microsoft.com/office/drawing/2015/06/chart">
            <c:ext xmlns:c16="http://schemas.microsoft.com/office/drawing/2014/chart" uri="{C3380CC4-5D6E-409C-BE32-E72D297353CC}">
              <c16:uniqueId val="{00000001-9CA3-4402-9CB4-134335CEB3F2}"/>
            </c:ext>
          </c:extLst>
        </c:ser>
        <c:ser>
          <c:idx val="1"/>
          <c:order val="1"/>
          <c:tx>
            <c:strRef>
              <c:f>'Q8 Comms'!$C$7</c:f>
              <c:strCache>
                <c:ptCount val="1"/>
                <c:pt idx="0">
                  <c:v>Often</c:v>
                </c:pt>
              </c:strCache>
            </c:strRef>
          </c:tx>
          <c:spPr>
            <a:solidFill>
              <a:srgbClr val="5CA8A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0"/>
            <c:showSerName val="0"/>
            <c:showPercent val="0"/>
            <c:showBubbleSize val="0"/>
            <c:separator>. </c:separator>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'Q8 Comms'!$A$8:$A$10</c:f>
              <c:strCache>
                <c:ptCount val="3"/>
                <c:pt idx="0">
                  <c:v>NA2</c:v>
                </c:pt>
                <c:pt idx="1">
                  <c:v>NA3</c:v>
                </c:pt>
                <c:pt idx="2">
                  <c:v>JRA</c:v>
                </c:pt>
              </c:strCache>
            </c:strRef>
          </c:cat>
          <c:val>
            <c:numRef>
              <c:f>'Q8 Comms'!$C$8:$C$10</c:f>
              <c:numCache>
                <c:formatCode>0%</c:formatCode>
                <c:ptCount val="3"/>
                <c:pt idx="0">
                  <c:v>0.227272727272727</c:v>
                </c:pt>
                <c:pt idx="1">
                  <c:v>0.392857142857143</c:v>
                </c:pt>
                <c:pt idx="2">
                  <c:v>0.310344827586207</c:v>
                </c:pt>
              </c:numCache>
            </c:numRef>
          </c:val>
          <c:extLst xmlns:c16r2="http://schemas.microsoft.com/office/drawing/2015/06/chart">
            <c:ext xmlns:c16="http://schemas.microsoft.com/office/drawing/2014/chart" uri="{C3380CC4-5D6E-409C-BE32-E72D297353CC}">
              <c16:uniqueId val="{00000002-9CA3-4402-9CB4-134335CEB3F2}"/>
            </c:ext>
          </c:extLst>
        </c:ser>
        <c:ser>
          <c:idx val="2"/>
          <c:order val="2"/>
          <c:tx>
            <c:strRef>
              <c:f>'Q8 Comms'!$D$7</c:f>
              <c:strCache>
                <c:ptCount val="1"/>
                <c:pt idx="0">
                  <c:v>Sometimes</c:v>
                </c:pt>
              </c:strCache>
            </c:strRef>
          </c:tx>
          <c:spPr>
            <a:solidFill>
              <a:srgbClr val="B3D7D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'Q8 Comms'!$A$8:$A$10</c:f>
              <c:strCache>
                <c:ptCount val="3"/>
                <c:pt idx="0">
                  <c:v>NA2</c:v>
                </c:pt>
                <c:pt idx="1">
                  <c:v>NA3</c:v>
                </c:pt>
                <c:pt idx="2">
                  <c:v>JRA</c:v>
                </c:pt>
              </c:strCache>
            </c:strRef>
          </c:cat>
          <c:val>
            <c:numRef>
              <c:f>'Q8 Comms'!$D$8:$D$10</c:f>
              <c:numCache>
                <c:formatCode>0%</c:formatCode>
                <c:ptCount val="3"/>
                <c:pt idx="0">
                  <c:v>0.5</c:v>
                </c:pt>
                <c:pt idx="1">
                  <c:v>0.392857142857143</c:v>
                </c:pt>
                <c:pt idx="2">
                  <c:v>0.482758620689655</c:v>
                </c:pt>
              </c:numCache>
            </c:numRef>
          </c:val>
          <c:extLst xmlns:c16r2="http://schemas.microsoft.com/office/drawing/2015/06/chart">
            <c:ext xmlns:c16="http://schemas.microsoft.com/office/drawing/2014/chart" uri="{C3380CC4-5D6E-409C-BE32-E72D297353CC}">
              <c16:uniqueId val="{00000003-9CA3-4402-9CB4-134335CEB3F2}"/>
            </c:ext>
          </c:extLst>
        </c:ser>
        <c:ser>
          <c:idx val="3"/>
          <c:order val="3"/>
          <c:tx>
            <c:strRef>
              <c:f>'Q8 Comms'!$E$7</c:f>
              <c:strCache>
                <c:ptCount val="1"/>
                <c:pt idx="0">
                  <c:v>Rarely</c:v>
                </c:pt>
              </c:strCache>
            </c:strRef>
          </c:tx>
          <c:spPr>
            <a:solidFill>
              <a:srgbClr val="E6AFA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'Q8 Comms'!$A$8:$A$10</c:f>
              <c:strCache>
                <c:ptCount val="3"/>
                <c:pt idx="0">
                  <c:v>NA2</c:v>
                </c:pt>
                <c:pt idx="1">
                  <c:v>NA3</c:v>
                </c:pt>
                <c:pt idx="2">
                  <c:v>JRA</c:v>
                </c:pt>
              </c:strCache>
            </c:strRef>
          </c:cat>
          <c:val>
            <c:numRef>
              <c:f>'Q8 Comms'!$E$8:$E$10</c:f>
              <c:numCache>
                <c:formatCode>0%</c:formatCode>
                <c:ptCount val="3"/>
                <c:pt idx="0">
                  <c:v>0.0909090909090909</c:v>
                </c:pt>
                <c:pt idx="1">
                  <c:v>0.142857142857143</c:v>
                </c:pt>
                <c:pt idx="2">
                  <c:v>0.103448275862069</c:v>
                </c:pt>
              </c:numCache>
            </c:numRef>
          </c:val>
          <c:extLst xmlns:c16r2="http://schemas.microsoft.com/office/drawing/2015/06/chart">
            <c:ext xmlns:c16="http://schemas.microsoft.com/office/drawing/2014/chart" uri="{C3380CC4-5D6E-409C-BE32-E72D297353CC}">
              <c16:uniqueId val="{00000004-9CA3-4402-9CB4-134335CEB3F2}"/>
            </c:ext>
          </c:extLst>
        </c:ser>
        <c:ser>
          <c:idx val="4"/>
          <c:order val="4"/>
          <c:tx>
            <c:strRef>
              <c:f>'Q8 Comms'!$F$7</c:f>
              <c:strCache>
                <c:ptCount val="1"/>
                <c:pt idx="0">
                  <c:v>Never</c:v>
                </c:pt>
              </c:strCache>
            </c:strRef>
          </c:tx>
          <c:spPr>
            <a:solidFill>
              <a:srgbClr val="C74F3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'Q8 Comms'!$A$8:$A$10</c:f>
              <c:strCache>
                <c:ptCount val="3"/>
                <c:pt idx="0">
                  <c:v>NA2</c:v>
                </c:pt>
                <c:pt idx="1">
                  <c:v>NA3</c:v>
                </c:pt>
                <c:pt idx="2">
                  <c:v>JRA</c:v>
                </c:pt>
              </c:strCache>
            </c:strRef>
          </c:cat>
          <c:val>
            <c:numRef>
              <c:f>'Q8 Comms'!$F$8:$F$10</c:f>
              <c:numCache>
                <c:formatCode>0%</c:formatCode>
                <c:ptCount val="3"/>
                <c:pt idx="0">
                  <c:v>0.136363636363636</c:v>
                </c:pt>
                <c:pt idx="1">
                  <c:v>0.0714285714285714</c:v>
                </c:pt>
                <c:pt idx="2">
                  <c:v>0.0689655172413793</c:v>
                </c:pt>
              </c:numCache>
            </c:numRef>
          </c:val>
          <c:extLst xmlns:c16r2="http://schemas.microsoft.com/office/drawing/2015/06/chart">
            <c:ext xmlns:c16="http://schemas.microsoft.com/office/drawing/2014/chart" uri="{C3380CC4-5D6E-409C-BE32-E72D297353CC}">
              <c16:uniqueId val="{00000005-9CA3-4402-9CB4-134335CEB3F2}"/>
            </c:ext>
          </c:extLst>
        </c:ser>
        <c:dLbls>
          <c:showLegendKey val="0"/>
          <c:showVal val="0"/>
          <c:showCatName val="0"/>
          <c:showSerName val="0"/>
          <c:showPercent val="0"/>
          <c:showBubbleSize val="0"/>
        </c:dLbls>
        <c:gapWidth val="150"/>
        <c:overlap val="100"/>
        <c:axId val="-2012464488"/>
        <c:axId val="-2012460888"/>
      </c:barChart>
      <c:catAx>
        <c:axId val="-2012464488"/>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2012460888"/>
        <c:crosses val="autoZero"/>
        <c:auto val="1"/>
        <c:lblAlgn val="ctr"/>
        <c:lblOffset val="100"/>
        <c:noMultiLvlLbl val="0"/>
      </c:catAx>
      <c:valAx>
        <c:axId val="-2012460888"/>
        <c:scaling>
          <c:orientation val="minMax"/>
        </c:scaling>
        <c:delete val="1"/>
        <c:axPos val="b"/>
        <c:numFmt formatCode="0%" sourceLinked="1"/>
        <c:majorTickMark val="none"/>
        <c:minorTickMark val="none"/>
        <c:tickLblPos val="nextTo"/>
        <c:crossAx val="-2012464488"/>
        <c:crosses val="autoZero"/>
        <c:crossBetween val="between"/>
      </c:valAx>
      <c:spPr>
        <a:solidFill>
          <a:schemeClr val="bg1"/>
        </a:solidFill>
        <a:ln w="25400">
          <a:solidFill>
            <a:schemeClr val="bg1"/>
          </a:solidFill>
        </a:ln>
        <a:effectLst/>
      </c:spPr>
    </c:plotArea>
    <c:legend>
      <c:legendPos val="b"/>
      <c:layout>
        <c:manualLayout>
          <c:xMode val="edge"/>
          <c:yMode val="edge"/>
          <c:x val="0.150119893142533"/>
          <c:y val="0.0076522577534951"/>
          <c:w val="0.814088350314785"/>
          <c:h val="0.094388558573035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486680813005"/>
          <c:y val="0.193877551020408"/>
          <c:w val="0.812247572616897"/>
          <c:h val="0.768882639670041"/>
        </c:manualLayout>
      </c:layout>
      <c:barChart>
        <c:barDir val="bar"/>
        <c:grouping val="percentStacked"/>
        <c:varyColors val="0"/>
        <c:ser>
          <c:idx val="0"/>
          <c:order val="0"/>
          <c:tx>
            <c:strRef>
              <c:f>'Q9 Comms Method'!$B$6</c:f>
              <c:strCache>
                <c:ptCount val="1"/>
                <c:pt idx="0">
                  <c:v>Conference 
or workshop 
presentations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'Q9 Comms Method'!$A$7:$A$9</c:f>
              <c:strCache>
                <c:ptCount val="3"/>
                <c:pt idx="0">
                  <c:v>NA2</c:v>
                </c:pt>
                <c:pt idx="1">
                  <c:v>NA3</c:v>
                </c:pt>
                <c:pt idx="2">
                  <c:v>JRA</c:v>
                </c:pt>
              </c:strCache>
            </c:strRef>
          </c:cat>
          <c:val>
            <c:numRef>
              <c:f>'Q9 Comms Method'!$B$7:$B$9</c:f>
              <c:numCache>
                <c:formatCode>0%</c:formatCode>
                <c:ptCount val="3"/>
                <c:pt idx="0">
                  <c:v>0.319148936170213</c:v>
                </c:pt>
                <c:pt idx="1">
                  <c:v>0.317460317460317</c:v>
                </c:pt>
                <c:pt idx="2">
                  <c:v>0.298507462686567</c:v>
                </c:pt>
              </c:numCache>
            </c:numRef>
          </c:val>
          <c:extLst xmlns:c16r2="http://schemas.microsoft.com/office/drawing/2015/06/chart">
            <c:ext xmlns:c16="http://schemas.microsoft.com/office/drawing/2014/chart" uri="{C3380CC4-5D6E-409C-BE32-E72D297353CC}">
              <c16:uniqueId val="{00000000-DFE8-4066-BE83-5826C56623F4}"/>
            </c:ext>
          </c:extLst>
        </c:ser>
        <c:ser>
          <c:idx val="3"/>
          <c:order val="1"/>
          <c:tx>
            <c:strRef>
              <c:f>'Q9 Comms Method'!$E$6</c:f>
              <c:strCache>
                <c:ptCount val="1"/>
                <c:pt idx="0">
                  <c:v>Internal institutional 
communications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'Q9 Comms Method'!$A$7:$A$9</c:f>
              <c:strCache>
                <c:ptCount val="3"/>
                <c:pt idx="0">
                  <c:v>NA2</c:v>
                </c:pt>
                <c:pt idx="1">
                  <c:v>NA3</c:v>
                </c:pt>
                <c:pt idx="2">
                  <c:v>JRA</c:v>
                </c:pt>
              </c:strCache>
            </c:strRef>
          </c:cat>
          <c:val>
            <c:numRef>
              <c:f>'Q9 Comms Method'!$E$7:$E$9</c:f>
              <c:numCache>
                <c:formatCode>0%</c:formatCode>
                <c:ptCount val="3"/>
                <c:pt idx="0">
                  <c:v>0.297872340425532</c:v>
                </c:pt>
                <c:pt idx="1">
                  <c:v>0.301587301587302</c:v>
                </c:pt>
                <c:pt idx="2">
                  <c:v>0.283582089552239</c:v>
                </c:pt>
              </c:numCache>
            </c:numRef>
          </c:val>
          <c:extLst xmlns:c16r2="http://schemas.microsoft.com/office/drawing/2015/06/chart">
            <c:ext xmlns:c16="http://schemas.microsoft.com/office/drawing/2014/chart" uri="{C3380CC4-5D6E-409C-BE32-E72D297353CC}">
              <c16:uniqueId val="{00000001-DFE8-4066-BE83-5826C56623F4}"/>
            </c:ext>
          </c:extLst>
        </c:ser>
        <c:ser>
          <c:idx val="2"/>
          <c:order val="2"/>
          <c:tx>
            <c:strRef>
              <c:f>'Q9 Comms Method'!$D$6</c:f>
              <c:strCache>
                <c:ptCount val="1"/>
                <c:pt idx="0">
                  <c:v>Social media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'Q9 Comms Method'!$A$7:$A$9</c:f>
              <c:strCache>
                <c:ptCount val="3"/>
                <c:pt idx="0">
                  <c:v>NA2</c:v>
                </c:pt>
                <c:pt idx="1">
                  <c:v>NA3</c:v>
                </c:pt>
                <c:pt idx="2">
                  <c:v>JRA</c:v>
                </c:pt>
              </c:strCache>
            </c:strRef>
          </c:cat>
          <c:val>
            <c:numRef>
              <c:f>'Q9 Comms Method'!$D$7:$D$9</c:f>
              <c:numCache>
                <c:formatCode>0%</c:formatCode>
                <c:ptCount val="3"/>
                <c:pt idx="0">
                  <c:v>0.106382978723404</c:v>
                </c:pt>
                <c:pt idx="1">
                  <c:v>0.158730158730159</c:v>
                </c:pt>
                <c:pt idx="2">
                  <c:v>0.149253731343284</c:v>
                </c:pt>
              </c:numCache>
            </c:numRef>
          </c:val>
          <c:extLst xmlns:c16r2="http://schemas.microsoft.com/office/drawing/2015/06/chart">
            <c:ext xmlns:c16="http://schemas.microsoft.com/office/drawing/2014/chart" uri="{C3380CC4-5D6E-409C-BE32-E72D297353CC}">
              <c16:uniqueId val="{00000002-DFE8-4066-BE83-5826C56623F4}"/>
            </c:ext>
          </c:extLst>
        </c:ser>
        <c:ser>
          <c:idx val="1"/>
          <c:order val="3"/>
          <c:tx>
            <c:strRef>
              <c:f>'Q9 Comms Method'!$C$6</c:f>
              <c:strCache>
                <c:ptCount val="1"/>
                <c:pt idx="0">
                  <c:v>Conference 
posters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eparator>. </c:separator>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'Q9 Comms Method'!$A$7:$A$9</c:f>
              <c:strCache>
                <c:ptCount val="3"/>
                <c:pt idx="0">
                  <c:v>NA2</c:v>
                </c:pt>
                <c:pt idx="1">
                  <c:v>NA3</c:v>
                </c:pt>
                <c:pt idx="2">
                  <c:v>JRA</c:v>
                </c:pt>
              </c:strCache>
            </c:strRef>
          </c:cat>
          <c:val>
            <c:numRef>
              <c:f>'Q9 Comms Method'!$C$7:$C$9</c:f>
              <c:numCache>
                <c:formatCode>0%</c:formatCode>
                <c:ptCount val="3"/>
                <c:pt idx="0">
                  <c:v>0.127659574468085</c:v>
                </c:pt>
                <c:pt idx="1">
                  <c:v>0.0793650793650794</c:v>
                </c:pt>
                <c:pt idx="2">
                  <c:v>0.0746268656716418</c:v>
                </c:pt>
              </c:numCache>
            </c:numRef>
          </c:val>
          <c:extLst xmlns:c16r2="http://schemas.microsoft.com/office/drawing/2015/06/chart">
            <c:ext xmlns:c16="http://schemas.microsoft.com/office/drawing/2014/chart" uri="{C3380CC4-5D6E-409C-BE32-E72D297353CC}">
              <c16:uniqueId val="{00000003-DFE8-4066-BE83-5826C56623F4}"/>
            </c:ext>
          </c:extLst>
        </c:ser>
        <c:ser>
          <c:idx val="4"/>
          <c:order val="4"/>
          <c:tx>
            <c:strRef>
              <c:f>'Q9 Comms Method'!$F$6</c:f>
              <c:strCache>
                <c:ptCount val="1"/>
                <c:pt idx="0">
                  <c:v>Peer-reviewed 
publications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'Q9 Comms Method'!$A$7:$A$9</c:f>
              <c:strCache>
                <c:ptCount val="3"/>
                <c:pt idx="0">
                  <c:v>NA2</c:v>
                </c:pt>
                <c:pt idx="1">
                  <c:v>NA3</c:v>
                </c:pt>
                <c:pt idx="2">
                  <c:v>JRA</c:v>
                </c:pt>
              </c:strCache>
            </c:strRef>
          </c:cat>
          <c:val>
            <c:numRef>
              <c:f>'Q9 Comms Method'!$F$7:$F$9</c:f>
              <c:numCache>
                <c:formatCode>0%</c:formatCode>
                <c:ptCount val="3"/>
                <c:pt idx="0">
                  <c:v>0.0851063829787234</c:v>
                </c:pt>
                <c:pt idx="1">
                  <c:v>0.0634920634920635</c:v>
                </c:pt>
                <c:pt idx="2">
                  <c:v>0.104477611940298</c:v>
                </c:pt>
              </c:numCache>
            </c:numRef>
          </c:val>
          <c:extLst xmlns:c16r2="http://schemas.microsoft.com/office/drawing/2015/06/chart">
            <c:ext xmlns:c16="http://schemas.microsoft.com/office/drawing/2014/chart" uri="{C3380CC4-5D6E-409C-BE32-E72D297353CC}">
              <c16:uniqueId val="{00000004-DFE8-4066-BE83-5826C56623F4}"/>
            </c:ext>
          </c:extLst>
        </c:ser>
        <c:ser>
          <c:idx val="5"/>
          <c:order val="5"/>
          <c:tx>
            <c:strRef>
              <c:f>'Q9 Comms Method'!$G$6</c:f>
              <c:strCache>
                <c:ptCount val="1"/>
                <c:pt idx="0">
                  <c:v>*Other</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'Q9 Comms Method'!$A$7:$A$9</c:f>
              <c:strCache>
                <c:ptCount val="3"/>
                <c:pt idx="0">
                  <c:v>NA2</c:v>
                </c:pt>
                <c:pt idx="1">
                  <c:v>NA3</c:v>
                </c:pt>
                <c:pt idx="2">
                  <c:v>JRA</c:v>
                </c:pt>
              </c:strCache>
            </c:strRef>
          </c:cat>
          <c:val>
            <c:numRef>
              <c:f>'Q9 Comms Method'!$G$7:$G$9</c:f>
              <c:numCache>
                <c:formatCode>0%</c:formatCode>
                <c:ptCount val="3"/>
                <c:pt idx="0">
                  <c:v>0.0638297872340425</c:v>
                </c:pt>
                <c:pt idx="1">
                  <c:v>0.0793650793650794</c:v>
                </c:pt>
                <c:pt idx="2">
                  <c:v>0.0895522388059701</c:v>
                </c:pt>
              </c:numCache>
            </c:numRef>
          </c:val>
          <c:extLst xmlns:c16r2="http://schemas.microsoft.com/office/drawing/2015/06/chart">
            <c:ext xmlns:c16="http://schemas.microsoft.com/office/drawing/2014/chart" uri="{C3380CC4-5D6E-409C-BE32-E72D297353CC}">
              <c16:uniqueId val="{00000005-DFE8-4066-BE83-5826C56623F4}"/>
            </c:ext>
          </c:extLst>
        </c:ser>
        <c:dLbls>
          <c:dLblPos val="ctr"/>
          <c:showLegendKey val="0"/>
          <c:showVal val="1"/>
          <c:showCatName val="0"/>
          <c:showSerName val="0"/>
          <c:showPercent val="0"/>
          <c:showBubbleSize val="0"/>
        </c:dLbls>
        <c:gapWidth val="79"/>
        <c:overlap val="100"/>
        <c:axId val="-2012415608"/>
        <c:axId val="-2012411688"/>
      </c:barChart>
      <c:catAx>
        <c:axId val="-2012415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all" spc="120" normalizeH="0" baseline="0">
                <a:solidFill>
                  <a:schemeClr val="tx1">
                    <a:lumMod val="65000"/>
                    <a:lumOff val="35000"/>
                  </a:schemeClr>
                </a:solidFill>
                <a:latin typeface="+mn-lt"/>
                <a:ea typeface="+mn-ea"/>
                <a:cs typeface="+mn-cs"/>
              </a:defRPr>
            </a:pPr>
            <a:endParaRPr lang="en-US"/>
          </a:p>
        </c:txPr>
        <c:crossAx val="-2012411688"/>
        <c:crosses val="autoZero"/>
        <c:auto val="1"/>
        <c:lblAlgn val="ctr"/>
        <c:lblOffset val="100"/>
        <c:noMultiLvlLbl val="0"/>
      </c:catAx>
      <c:valAx>
        <c:axId val="-2012411688"/>
        <c:scaling>
          <c:orientation val="minMax"/>
        </c:scaling>
        <c:delete val="1"/>
        <c:axPos val="b"/>
        <c:numFmt formatCode="0%" sourceLinked="1"/>
        <c:majorTickMark val="none"/>
        <c:minorTickMark val="none"/>
        <c:tickLblPos val="nextTo"/>
        <c:crossAx val="-2012415608"/>
        <c:crosses val="autoZero"/>
        <c:crossBetween val="between"/>
      </c:valAx>
      <c:spPr>
        <a:noFill/>
        <a:ln>
          <a:noFill/>
        </a:ln>
        <a:effectLst/>
      </c:spPr>
    </c:plotArea>
    <c:legend>
      <c:legendPos val="t"/>
      <c:layout>
        <c:manualLayout>
          <c:xMode val="edge"/>
          <c:yMode val="edge"/>
          <c:x val="0.106539339815227"/>
          <c:y val="0.0238805970149254"/>
          <c:w val="0.86938113867842"/>
          <c:h val="0.19705723351745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908064951001"/>
          <c:y val="0.118255650879461"/>
          <c:w val="0.812247572616897"/>
          <c:h val="0.768882639670041"/>
        </c:manualLayout>
      </c:layout>
      <c:barChart>
        <c:barDir val="bar"/>
        <c:grouping val="percentStacked"/>
        <c:varyColors val="0"/>
        <c:ser>
          <c:idx val="0"/>
          <c:order val="0"/>
          <c:tx>
            <c:strRef>
              <c:f>Sheet1!$B$7</c:f>
              <c:strCache>
                <c:ptCount val="1"/>
                <c:pt idx="0">
                  <c:v>Extremely 
relevant</c:v>
                </c:pt>
              </c:strCache>
            </c:strRef>
          </c:tx>
          <c:spPr>
            <a:solidFill>
              <a:srgbClr val="3C70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Sheet1!$A$8:$A$10</c:f>
              <c:strCache>
                <c:ptCount val="3"/>
                <c:pt idx="0">
                  <c:v>Transnational Access</c:v>
                </c:pt>
                <c:pt idx="1">
                  <c:v>Networking Activities</c:v>
                </c:pt>
                <c:pt idx="2">
                  <c:v>Joint Research Activities</c:v>
                </c:pt>
              </c:strCache>
            </c:strRef>
          </c:cat>
          <c:val>
            <c:numRef>
              <c:f>Sheet1!$B$8:$B$10</c:f>
              <c:numCache>
                <c:formatCode>0%</c:formatCode>
                <c:ptCount val="3"/>
                <c:pt idx="0">
                  <c:v>0.468085106382979</c:v>
                </c:pt>
                <c:pt idx="1">
                  <c:v>0.297872340425532</c:v>
                </c:pt>
                <c:pt idx="2">
                  <c:v>0.239130434782609</c:v>
                </c:pt>
              </c:numCache>
            </c:numRef>
          </c:val>
          <c:extLst xmlns:c16r2="http://schemas.microsoft.com/office/drawing/2015/06/chart">
            <c:ext xmlns:c16="http://schemas.microsoft.com/office/drawing/2014/chart" uri="{C3380CC4-5D6E-409C-BE32-E72D297353CC}">
              <c16:uniqueId val="{00000000-5991-4A8A-ACB1-83BDD271E828}"/>
            </c:ext>
          </c:extLst>
        </c:ser>
        <c:ser>
          <c:idx val="1"/>
          <c:order val="1"/>
          <c:tx>
            <c:strRef>
              <c:f>Sheet1!$C$7</c:f>
              <c:strCache>
                <c:ptCount val="1"/>
                <c:pt idx="0">
                  <c:v>Very 
relevant</c:v>
                </c:pt>
              </c:strCache>
            </c:strRef>
          </c:tx>
          <c:spPr>
            <a:solidFill>
              <a:srgbClr val="5CA8A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0"/>
            <c:showSerName val="0"/>
            <c:showPercent val="0"/>
            <c:showBubbleSize val="0"/>
            <c:separator>. </c:separator>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Sheet1!$A$8:$A$10</c:f>
              <c:strCache>
                <c:ptCount val="3"/>
                <c:pt idx="0">
                  <c:v>Transnational Access</c:v>
                </c:pt>
                <c:pt idx="1">
                  <c:v>Networking Activities</c:v>
                </c:pt>
                <c:pt idx="2">
                  <c:v>Joint Research Activities</c:v>
                </c:pt>
              </c:strCache>
            </c:strRef>
          </c:cat>
          <c:val>
            <c:numRef>
              <c:f>Sheet1!$C$8:$C$10</c:f>
              <c:numCache>
                <c:formatCode>0%</c:formatCode>
                <c:ptCount val="3"/>
                <c:pt idx="0">
                  <c:v>0.319148936170213</c:v>
                </c:pt>
                <c:pt idx="1">
                  <c:v>0.340425531914894</c:v>
                </c:pt>
                <c:pt idx="2">
                  <c:v>0.41304347826087</c:v>
                </c:pt>
              </c:numCache>
            </c:numRef>
          </c:val>
          <c:extLst xmlns:c16r2="http://schemas.microsoft.com/office/drawing/2015/06/chart">
            <c:ext xmlns:c16="http://schemas.microsoft.com/office/drawing/2014/chart" uri="{C3380CC4-5D6E-409C-BE32-E72D297353CC}">
              <c16:uniqueId val="{00000001-5991-4A8A-ACB1-83BDD271E828}"/>
            </c:ext>
          </c:extLst>
        </c:ser>
        <c:ser>
          <c:idx val="2"/>
          <c:order val="2"/>
          <c:tx>
            <c:strRef>
              <c:f>Sheet1!$D$7</c:f>
              <c:strCache>
                <c:ptCount val="1"/>
                <c:pt idx="0">
                  <c:v>Moderately 
relevant</c:v>
                </c:pt>
              </c:strCache>
            </c:strRef>
          </c:tx>
          <c:spPr>
            <a:solidFill>
              <a:srgbClr val="B3D7D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Sheet1!$A$8:$A$10</c:f>
              <c:strCache>
                <c:ptCount val="3"/>
                <c:pt idx="0">
                  <c:v>Transnational Access</c:v>
                </c:pt>
                <c:pt idx="1">
                  <c:v>Networking Activities</c:v>
                </c:pt>
                <c:pt idx="2">
                  <c:v>Joint Research Activities</c:v>
                </c:pt>
              </c:strCache>
            </c:strRef>
          </c:cat>
          <c:val>
            <c:numRef>
              <c:f>Sheet1!$D$8:$D$10</c:f>
              <c:numCache>
                <c:formatCode>0%</c:formatCode>
                <c:ptCount val="3"/>
                <c:pt idx="0">
                  <c:v>0.106382978723404</c:v>
                </c:pt>
                <c:pt idx="1">
                  <c:v>0.234042553191489</c:v>
                </c:pt>
                <c:pt idx="2">
                  <c:v>0.217391304347826</c:v>
                </c:pt>
              </c:numCache>
            </c:numRef>
          </c:val>
          <c:extLst xmlns:c16r2="http://schemas.microsoft.com/office/drawing/2015/06/chart">
            <c:ext xmlns:c16="http://schemas.microsoft.com/office/drawing/2014/chart" uri="{C3380CC4-5D6E-409C-BE32-E72D297353CC}">
              <c16:uniqueId val="{00000002-5991-4A8A-ACB1-83BDD271E828}"/>
            </c:ext>
          </c:extLst>
        </c:ser>
        <c:ser>
          <c:idx val="3"/>
          <c:order val="3"/>
          <c:tx>
            <c:strRef>
              <c:f>Sheet1!$E$7</c:f>
              <c:strCache>
                <c:ptCount val="1"/>
                <c:pt idx="0">
                  <c:v>Slightly 
relevant</c:v>
                </c:pt>
              </c:strCache>
            </c:strRef>
          </c:tx>
          <c:spPr>
            <a:solidFill>
              <a:srgbClr val="E6AFA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Sheet1!$A$8:$A$10</c:f>
              <c:strCache>
                <c:ptCount val="3"/>
                <c:pt idx="0">
                  <c:v>Transnational Access</c:v>
                </c:pt>
                <c:pt idx="1">
                  <c:v>Networking Activities</c:v>
                </c:pt>
                <c:pt idx="2">
                  <c:v>Joint Research Activities</c:v>
                </c:pt>
              </c:strCache>
            </c:strRef>
          </c:cat>
          <c:val>
            <c:numRef>
              <c:f>Sheet1!$E$8:$E$10</c:f>
              <c:numCache>
                <c:formatCode>0%</c:formatCode>
                <c:ptCount val="3"/>
                <c:pt idx="0">
                  <c:v>0.0425531914893617</c:v>
                </c:pt>
                <c:pt idx="1">
                  <c:v>0.0851063829787234</c:v>
                </c:pt>
                <c:pt idx="2">
                  <c:v>0.0434782608695652</c:v>
                </c:pt>
              </c:numCache>
            </c:numRef>
          </c:val>
          <c:extLst xmlns:c16r2="http://schemas.microsoft.com/office/drawing/2015/06/chart">
            <c:ext xmlns:c16="http://schemas.microsoft.com/office/drawing/2014/chart" uri="{C3380CC4-5D6E-409C-BE32-E72D297353CC}">
              <c16:uniqueId val="{00000003-5991-4A8A-ACB1-83BDD271E828}"/>
            </c:ext>
          </c:extLst>
        </c:ser>
        <c:ser>
          <c:idx val="4"/>
          <c:order val="4"/>
          <c:tx>
            <c:strRef>
              <c:f>Sheet1!$F$7</c:f>
              <c:strCache>
                <c:ptCount val="1"/>
                <c:pt idx="0">
                  <c:v>Not at all 
relevant</c:v>
                </c:pt>
              </c:strCache>
            </c:strRef>
          </c:tx>
          <c:spPr>
            <a:solidFill>
              <a:srgbClr val="C74F3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Sheet1!$A$8:$A$10</c:f>
              <c:strCache>
                <c:ptCount val="3"/>
                <c:pt idx="0">
                  <c:v>Transnational Access</c:v>
                </c:pt>
                <c:pt idx="1">
                  <c:v>Networking Activities</c:v>
                </c:pt>
                <c:pt idx="2">
                  <c:v>Joint Research Activities</c:v>
                </c:pt>
              </c:strCache>
            </c:strRef>
          </c:cat>
          <c:val>
            <c:numRef>
              <c:f>Sheet1!$F$8:$F$10</c:f>
              <c:numCache>
                <c:formatCode>0%</c:formatCode>
                <c:ptCount val="3"/>
                <c:pt idx="0">
                  <c:v>0.0638297872340425</c:v>
                </c:pt>
                <c:pt idx="1">
                  <c:v>0.0425531914893617</c:v>
                </c:pt>
                <c:pt idx="2">
                  <c:v>0.0869565217391304</c:v>
                </c:pt>
              </c:numCache>
            </c:numRef>
          </c:val>
          <c:extLst xmlns:c16r2="http://schemas.microsoft.com/office/drawing/2015/06/chart">
            <c:ext xmlns:c16="http://schemas.microsoft.com/office/drawing/2014/chart" uri="{C3380CC4-5D6E-409C-BE32-E72D297353CC}">
              <c16:uniqueId val="{00000004-5991-4A8A-ACB1-83BDD271E828}"/>
            </c:ext>
          </c:extLst>
        </c:ser>
        <c:dLbls>
          <c:showLegendKey val="0"/>
          <c:showVal val="0"/>
          <c:showCatName val="0"/>
          <c:showSerName val="0"/>
          <c:showPercent val="0"/>
          <c:showBubbleSize val="0"/>
        </c:dLbls>
        <c:gapWidth val="150"/>
        <c:overlap val="100"/>
        <c:axId val="-2012291848"/>
        <c:axId val="-2012288376"/>
      </c:barChart>
      <c:catAx>
        <c:axId val="-2012291848"/>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2012288376"/>
        <c:crosses val="autoZero"/>
        <c:auto val="1"/>
        <c:lblAlgn val="ctr"/>
        <c:lblOffset val="100"/>
        <c:noMultiLvlLbl val="0"/>
      </c:catAx>
      <c:valAx>
        <c:axId val="-2012288376"/>
        <c:scaling>
          <c:orientation val="minMax"/>
        </c:scaling>
        <c:delete val="1"/>
        <c:axPos val="b"/>
        <c:numFmt formatCode="0%" sourceLinked="1"/>
        <c:majorTickMark val="none"/>
        <c:minorTickMark val="none"/>
        <c:tickLblPos val="nextTo"/>
        <c:crossAx val="-2012291848"/>
        <c:crosses val="autoZero"/>
        <c:crossBetween val="between"/>
      </c:valAx>
      <c:spPr>
        <a:solidFill>
          <a:schemeClr val="bg1"/>
        </a:solidFill>
        <a:ln w="25400">
          <a:solidFill>
            <a:schemeClr val="bg1"/>
          </a:solidFill>
        </a:ln>
        <a:effectLst/>
      </c:spPr>
    </c:plotArea>
    <c:legend>
      <c:legendPos val="b"/>
      <c:layout>
        <c:manualLayout>
          <c:xMode val="edge"/>
          <c:yMode val="edge"/>
          <c:x val="0.150119893142533"/>
          <c:y val="0.0076522577534951"/>
          <c:w val="0.814088350314785"/>
          <c:h val="0.094388558573035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160818713450292"/>
          <c:y val="0.191752547475683"/>
          <c:w val="0.967836257309942"/>
          <c:h val="0.577808205959549"/>
        </c:manualLayout>
      </c:layout>
      <c:barChart>
        <c:barDir val="col"/>
        <c:grouping val="percentStacked"/>
        <c:varyColors val="0"/>
        <c:ser>
          <c:idx val="0"/>
          <c:order val="0"/>
          <c:tx>
            <c:strRef>
              <c:f>'Q11-12'!$B$1</c:f>
              <c:strCache>
                <c:ptCount val="1"/>
                <c:pt idx="0">
                  <c:v>Yes</c:v>
                </c:pt>
              </c:strCache>
            </c:strRef>
          </c:tx>
          <c:spPr>
            <a:solidFill>
              <a:srgbClr val="3C70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'Q11-12'!$A$2:$A$5</c:f>
              <c:strCache>
                <c:ptCount val="4"/>
                <c:pt idx="0">
                  <c:v>Online Infrastructure</c:v>
                </c:pt>
                <c:pt idx="1">
                  <c:v>Established digi workflows</c:v>
                </c:pt>
                <c:pt idx="2">
                  <c:v>Digital surrogates enable research</c:v>
                </c:pt>
                <c:pt idx="3">
                  <c:v>Support non-EU reciprocal access</c:v>
                </c:pt>
              </c:strCache>
            </c:strRef>
          </c:cat>
          <c:val>
            <c:numRef>
              <c:f>'Q11-12'!$B$2:$B$5</c:f>
              <c:numCache>
                <c:formatCode>0%</c:formatCode>
                <c:ptCount val="4"/>
                <c:pt idx="0">
                  <c:v>0.89</c:v>
                </c:pt>
                <c:pt idx="1">
                  <c:v>0.77</c:v>
                </c:pt>
                <c:pt idx="2">
                  <c:v>0.8</c:v>
                </c:pt>
                <c:pt idx="3">
                  <c:v>0.82</c:v>
                </c:pt>
              </c:numCache>
            </c:numRef>
          </c:val>
          <c:extLst xmlns:c16r2="http://schemas.microsoft.com/office/drawing/2015/06/chart">
            <c:ext xmlns:c16="http://schemas.microsoft.com/office/drawing/2014/chart" uri="{C3380CC4-5D6E-409C-BE32-E72D297353CC}">
              <c16:uniqueId val="{00000000-E7A7-470B-926C-3C06BE97389B}"/>
            </c:ext>
          </c:extLst>
        </c:ser>
        <c:ser>
          <c:idx val="1"/>
          <c:order val="1"/>
          <c:tx>
            <c:strRef>
              <c:f>'Q11-12'!$C$1</c:f>
              <c:strCache>
                <c:ptCount val="1"/>
                <c:pt idx="0">
                  <c:v>No</c:v>
                </c:pt>
              </c:strCache>
            </c:strRef>
          </c:tx>
          <c:spPr>
            <a:solidFill>
              <a:srgbClr val="C74F37"/>
            </a:solidFill>
            <a:ln>
              <a:noFill/>
            </a:ln>
            <a:effectLst/>
          </c:spPr>
          <c:invertIfNegative val="0"/>
          <c:dLbls>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E7A7-470B-926C-3C06BE97389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'Q11-12'!$A$2:$A$5</c:f>
              <c:strCache>
                <c:ptCount val="4"/>
                <c:pt idx="0">
                  <c:v>Online Infrastructure</c:v>
                </c:pt>
                <c:pt idx="1">
                  <c:v>Established digi workflows</c:v>
                </c:pt>
                <c:pt idx="2">
                  <c:v>Digital surrogates enable research</c:v>
                </c:pt>
                <c:pt idx="3">
                  <c:v>Support non-EU reciprocal access</c:v>
                </c:pt>
              </c:strCache>
            </c:strRef>
          </c:cat>
          <c:val>
            <c:numRef>
              <c:f>'Q11-12'!$C$2:$C$5</c:f>
              <c:numCache>
                <c:formatCode>0%</c:formatCode>
                <c:ptCount val="4"/>
                <c:pt idx="0">
                  <c:v>0.09</c:v>
                </c:pt>
                <c:pt idx="1">
                  <c:v>0.16</c:v>
                </c:pt>
                <c:pt idx="2">
                  <c:v>0.05</c:v>
                </c:pt>
                <c:pt idx="3">
                  <c:v>0.0</c:v>
                </c:pt>
              </c:numCache>
            </c:numRef>
          </c:val>
          <c:extLst xmlns:c16r2="http://schemas.microsoft.com/office/drawing/2015/06/chart">
            <c:ext xmlns:c16="http://schemas.microsoft.com/office/drawing/2014/chart" uri="{C3380CC4-5D6E-409C-BE32-E72D297353CC}">
              <c16:uniqueId val="{00000001-E7A7-470B-926C-3C06BE97389B}"/>
            </c:ext>
          </c:extLst>
        </c:ser>
        <c:ser>
          <c:idx val="2"/>
          <c:order val="2"/>
          <c:tx>
            <c:strRef>
              <c:f>'Q11-12'!$D$1</c:f>
              <c:strCache>
                <c:ptCount val="1"/>
                <c:pt idx="0">
                  <c:v>Don't know</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'Q11-12'!$A$2:$A$5</c:f>
              <c:strCache>
                <c:ptCount val="4"/>
                <c:pt idx="0">
                  <c:v>Online Infrastructure</c:v>
                </c:pt>
                <c:pt idx="1">
                  <c:v>Established digi workflows</c:v>
                </c:pt>
                <c:pt idx="2">
                  <c:v>Digital surrogates enable research</c:v>
                </c:pt>
                <c:pt idx="3">
                  <c:v>Support non-EU reciprocal access</c:v>
                </c:pt>
              </c:strCache>
            </c:strRef>
          </c:cat>
          <c:val>
            <c:numRef>
              <c:f>'Q11-12'!$D$2:$D$5</c:f>
              <c:numCache>
                <c:formatCode>0%</c:formatCode>
                <c:ptCount val="4"/>
                <c:pt idx="0">
                  <c:v>0.02</c:v>
                </c:pt>
                <c:pt idx="1">
                  <c:v>0.07</c:v>
                </c:pt>
                <c:pt idx="2">
                  <c:v>0.16</c:v>
                </c:pt>
                <c:pt idx="3">
                  <c:v>0.18</c:v>
                </c:pt>
              </c:numCache>
            </c:numRef>
          </c:val>
          <c:extLst xmlns:c16r2="http://schemas.microsoft.com/office/drawing/2015/06/chart">
            <c:ext xmlns:c16="http://schemas.microsoft.com/office/drawing/2014/chart" uri="{C3380CC4-5D6E-409C-BE32-E72D297353CC}">
              <c16:uniqueId val="{00000002-E7A7-470B-926C-3C06BE97389B}"/>
            </c:ext>
          </c:extLst>
        </c:ser>
        <c:dLbls>
          <c:showLegendKey val="0"/>
          <c:showVal val="0"/>
          <c:showCatName val="0"/>
          <c:showSerName val="0"/>
          <c:showPercent val="0"/>
          <c:showBubbleSize val="0"/>
        </c:dLbls>
        <c:gapWidth val="150"/>
        <c:overlap val="100"/>
        <c:axId val="-2012237928"/>
        <c:axId val="-2012234184"/>
      </c:barChart>
      <c:catAx>
        <c:axId val="-2012237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012234184"/>
        <c:crosses val="autoZero"/>
        <c:auto val="1"/>
        <c:lblAlgn val="ctr"/>
        <c:lblOffset val="100"/>
        <c:noMultiLvlLbl val="0"/>
      </c:catAx>
      <c:valAx>
        <c:axId val="-2012234184"/>
        <c:scaling>
          <c:orientation val="minMax"/>
        </c:scaling>
        <c:delete val="1"/>
        <c:axPos val="l"/>
        <c:numFmt formatCode="0%" sourceLinked="1"/>
        <c:majorTickMark val="none"/>
        <c:minorTickMark val="none"/>
        <c:tickLblPos val="nextTo"/>
        <c:crossAx val="-2012237928"/>
        <c:crosses val="autoZero"/>
        <c:crossBetween val="between"/>
      </c:valAx>
      <c:spPr>
        <a:noFill/>
        <a:ln>
          <a:noFill/>
        </a:ln>
        <a:effectLst/>
      </c:spPr>
    </c:plotArea>
    <c:legend>
      <c:legendPos val="b"/>
      <c:layout>
        <c:manualLayout>
          <c:xMode val="edge"/>
          <c:yMode val="edge"/>
          <c:x val="0.325908850209513"/>
          <c:y val="0.0"/>
          <c:w val="0.345258322972786"/>
          <c:h val="0.11996966567703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EE2F-488E-96A4-E9404E8506DB}"/>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EE2F-488E-96A4-E9404E8506DB}"/>
              </c:ext>
            </c:extLst>
          </c:dPt>
          <c:dPt>
            <c:idx val="2"/>
            <c:invertIfNegative val="0"/>
            <c:bubble3D val="0"/>
            <c:spPr>
              <a:solidFill>
                <a:schemeClr val="accent3"/>
              </a:solidFill>
              <a:ln>
                <a:noFill/>
              </a:ln>
              <a:effectLst/>
            </c:spPr>
            <c:extLst xmlns:c16r2="http://schemas.microsoft.com/office/drawing/2015/06/chart">
              <c:ext xmlns:c16="http://schemas.microsoft.com/office/drawing/2014/chart" uri="{C3380CC4-5D6E-409C-BE32-E72D297353CC}">
                <c16:uniqueId val="{00000005-EE2F-488E-96A4-E9404E8506DB}"/>
              </c:ext>
            </c:extLst>
          </c:dPt>
          <c:dPt>
            <c:idx val="3"/>
            <c:invertIfNegative val="0"/>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7-EE2F-488E-96A4-E9404E8506DB}"/>
              </c:ext>
            </c:extLst>
          </c:dPt>
          <c:dPt>
            <c:idx val="4"/>
            <c:invertIfNegative val="0"/>
            <c:bubble3D val="0"/>
            <c:spPr>
              <a:solidFill>
                <a:schemeClr val="accent5"/>
              </a:solidFill>
              <a:ln>
                <a:noFill/>
              </a:ln>
              <a:effectLst/>
            </c:spPr>
            <c:extLst xmlns:c16r2="http://schemas.microsoft.com/office/drawing/2015/06/chart">
              <c:ext xmlns:c16="http://schemas.microsoft.com/office/drawing/2014/chart" uri="{C3380CC4-5D6E-409C-BE32-E72D297353CC}">
                <c16:uniqueId val="{00000009-EE2F-488E-96A4-E9404E8506DB}"/>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Sheet2!$A$1:$A$5</c:f>
              <c:strCache>
                <c:ptCount val="5"/>
                <c:pt idx="0">
                  <c:v>Surveys / Questionnaires</c:v>
                </c:pt>
                <c:pt idx="1">
                  <c:v>Reports from Collections Management System</c:v>
                </c:pt>
                <c:pt idx="2">
                  <c:v>The Collections Self Assessment Tool (CSAT)</c:v>
                </c:pt>
                <c:pt idx="3">
                  <c:v>Don't Know</c:v>
                </c:pt>
                <c:pt idx="4">
                  <c:v>*Other</c:v>
                </c:pt>
              </c:strCache>
            </c:strRef>
          </c:cat>
          <c:val>
            <c:numRef>
              <c:f>Sheet2!$B$1:$B$5</c:f>
              <c:numCache>
                <c:formatCode>General</c:formatCode>
                <c:ptCount val="5"/>
                <c:pt idx="0">
                  <c:v>20.0</c:v>
                </c:pt>
                <c:pt idx="1">
                  <c:v>26.0</c:v>
                </c:pt>
                <c:pt idx="2">
                  <c:v>18.0</c:v>
                </c:pt>
                <c:pt idx="3">
                  <c:v>7.0</c:v>
                </c:pt>
                <c:pt idx="4">
                  <c:v>13.0</c:v>
                </c:pt>
              </c:numCache>
            </c:numRef>
          </c:val>
          <c:extLst xmlns:c16r2="http://schemas.microsoft.com/office/drawing/2015/06/chart">
            <c:ext xmlns:c16="http://schemas.microsoft.com/office/drawing/2014/chart" uri="{C3380CC4-5D6E-409C-BE32-E72D297353CC}">
              <c16:uniqueId val="{0000000A-EE2F-488E-96A4-E9404E8506DB}"/>
            </c:ext>
          </c:extLst>
        </c:ser>
        <c:dLbls>
          <c:showLegendKey val="0"/>
          <c:showVal val="0"/>
          <c:showCatName val="0"/>
          <c:showSerName val="0"/>
          <c:showPercent val="0"/>
          <c:showBubbleSize val="0"/>
        </c:dLbls>
        <c:gapWidth val="219"/>
        <c:overlap val="-27"/>
        <c:axId val="-2013248760"/>
        <c:axId val="-2013252184"/>
      </c:barChart>
      <c:catAx>
        <c:axId val="-2013248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13252184"/>
        <c:crosses val="autoZero"/>
        <c:auto val="1"/>
        <c:lblAlgn val="ctr"/>
        <c:lblOffset val="100"/>
        <c:noMultiLvlLbl val="0"/>
      </c:catAx>
      <c:valAx>
        <c:axId val="-2013252184"/>
        <c:scaling>
          <c:orientation val="minMax"/>
        </c:scaling>
        <c:delete val="1"/>
        <c:axPos val="l"/>
        <c:numFmt formatCode="General" sourceLinked="1"/>
        <c:majorTickMark val="none"/>
        <c:minorTickMark val="none"/>
        <c:tickLblPos val="nextTo"/>
        <c:crossAx val="-20132487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30905E-8E77-4667-B20F-99E867996377}" type="datetimeFigureOut">
              <a:rPr lang="en-GB" smtClean="0"/>
              <a:t>15/06/17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D58341-A323-4892-A9A2-525F753A00E1}" type="slidenum">
              <a:rPr lang="en-GB" smtClean="0"/>
              <a:t>‹#›</a:t>
            </a:fld>
            <a:endParaRPr lang="en-GB" dirty="0"/>
          </a:p>
        </p:txBody>
      </p:sp>
    </p:spTree>
    <p:extLst>
      <p:ext uri="{BB962C8B-B14F-4D97-AF65-F5344CB8AC3E}">
        <p14:creationId xmlns:p14="http://schemas.microsoft.com/office/powerpoint/2010/main" val="268128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9D58341-A323-4892-A9A2-525F753A00E1}" type="slidenum">
              <a:rPr lang="en-GB" smtClean="0"/>
              <a:t>1</a:t>
            </a:fld>
            <a:endParaRPr lang="en-GB" dirty="0"/>
          </a:p>
        </p:txBody>
      </p:sp>
    </p:spTree>
    <p:extLst>
      <p:ext uri="{BB962C8B-B14F-4D97-AF65-F5344CB8AC3E}">
        <p14:creationId xmlns:p14="http://schemas.microsoft.com/office/powerpoint/2010/main" val="1887416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D58341-A323-4892-A9A2-525F753A00E1}" type="slidenum">
              <a:rPr lang="en-GB" smtClean="0"/>
              <a:t>32</a:t>
            </a:fld>
            <a:endParaRPr lang="en-GB" dirty="0"/>
          </a:p>
        </p:txBody>
      </p:sp>
    </p:spTree>
    <p:extLst>
      <p:ext uri="{BB962C8B-B14F-4D97-AF65-F5344CB8AC3E}">
        <p14:creationId xmlns:p14="http://schemas.microsoft.com/office/powerpoint/2010/main" val="381712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D58341-A323-4892-A9A2-525F753A00E1}" type="slidenum">
              <a:rPr lang="en-GB" smtClean="0"/>
              <a:t>34</a:t>
            </a:fld>
            <a:endParaRPr lang="en-GB" dirty="0"/>
          </a:p>
        </p:txBody>
      </p:sp>
    </p:spTree>
    <p:extLst>
      <p:ext uri="{BB962C8B-B14F-4D97-AF65-F5344CB8AC3E}">
        <p14:creationId xmlns:p14="http://schemas.microsoft.com/office/powerpoint/2010/main" val="61576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D58341-A323-4892-A9A2-525F753A00E1}" type="slidenum">
              <a:rPr lang="en-GB" smtClean="0"/>
              <a:t>36</a:t>
            </a:fld>
            <a:endParaRPr lang="en-GB" dirty="0"/>
          </a:p>
        </p:txBody>
      </p:sp>
    </p:spTree>
    <p:extLst>
      <p:ext uri="{BB962C8B-B14F-4D97-AF65-F5344CB8AC3E}">
        <p14:creationId xmlns:p14="http://schemas.microsoft.com/office/powerpoint/2010/main" val="1082660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D58341-A323-4892-A9A2-525F753A00E1}" type="slidenum">
              <a:rPr lang="en-GB" smtClean="0"/>
              <a:t>4</a:t>
            </a:fld>
            <a:endParaRPr lang="en-GB" dirty="0"/>
          </a:p>
        </p:txBody>
      </p:sp>
    </p:spTree>
    <p:extLst>
      <p:ext uri="{BB962C8B-B14F-4D97-AF65-F5344CB8AC3E}">
        <p14:creationId xmlns:p14="http://schemas.microsoft.com/office/powerpoint/2010/main" val="3676636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D58341-A323-4892-A9A2-525F753A00E1}" type="slidenum">
              <a:rPr lang="en-GB" smtClean="0"/>
              <a:t>7</a:t>
            </a:fld>
            <a:endParaRPr lang="en-GB" dirty="0"/>
          </a:p>
        </p:txBody>
      </p:sp>
    </p:spTree>
    <p:extLst>
      <p:ext uri="{BB962C8B-B14F-4D97-AF65-F5344CB8AC3E}">
        <p14:creationId xmlns:p14="http://schemas.microsoft.com/office/powerpoint/2010/main" val="1476719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D58341-A323-4892-A9A2-525F753A00E1}" type="slidenum">
              <a:rPr lang="en-GB" smtClean="0"/>
              <a:t>8</a:t>
            </a:fld>
            <a:endParaRPr lang="en-GB" dirty="0"/>
          </a:p>
        </p:txBody>
      </p:sp>
    </p:spTree>
    <p:extLst>
      <p:ext uri="{BB962C8B-B14F-4D97-AF65-F5344CB8AC3E}">
        <p14:creationId xmlns:p14="http://schemas.microsoft.com/office/powerpoint/2010/main" val="158978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D58341-A323-4892-A9A2-525F753A00E1}" type="slidenum">
              <a:rPr lang="en-GB" smtClean="0"/>
              <a:t>9</a:t>
            </a:fld>
            <a:endParaRPr lang="en-GB" dirty="0"/>
          </a:p>
        </p:txBody>
      </p:sp>
    </p:spTree>
    <p:extLst>
      <p:ext uri="{BB962C8B-B14F-4D97-AF65-F5344CB8AC3E}">
        <p14:creationId xmlns:p14="http://schemas.microsoft.com/office/powerpoint/2010/main" val="3350267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D58341-A323-4892-A9A2-525F753A00E1}" type="slidenum">
              <a:rPr lang="en-GB" smtClean="0"/>
              <a:t>12</a:t>
            </a:fld>
            <a:endParaRPr lang="en-GB" dirty="0"/>
          </a:p>
        </p:txBody>
      </p:sp>
    </p:spTree>
    <p:extLst>
      <p:ext uri="{BB962C8B-B14F-4D97-AF65-F5344CB8AC3E}">
        <p14:creationId xmlns:p14="http://schemas.microsoft.com/office/powerpoint/2010/main" val="435168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D58341-A323-4892-A9A2-525F753A00E1}" type="slidenum">
              <a:rPr lang="en-GB" smtClean="0"/>
              <a:t>13</a:t>
            </a:fld>
            <a:endParaRPr lang="en-GB" dirty="0"/>
          </a:p>
        </p:txBody>
      </p:sp>
    </p:spTree>
    <p:extLst>
      <p:ext uri="{BB962C8B-B14F-4D97-AF65-F5344CB8AC3E}">
        <p14:creationId xmlns:p14="http://schemas.microsoft.com/office/powerpoint/2010/main" val="3883856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D58341-A323-4892-A9A2-525F753A00E1}" type="slidenum">
              <a:rPr lang="en-GB" smtClean="0"/>
              <a:t>25</a:t>
            </a:fld>
            <a:endParaRPr lang="en-GB" dirty="0"/>
          </a:p>
        </p:txBody>
      </p:sp>
    </p:spTree>
    <p:extLst>
      <p:ext uri="{BB962C8B-B14F-4D97-AF65-F5344CB8AC3E}">
        <p14:creationId xmlns:p14="http://schemas.microsoft.com/office/powerpoint/2010/main" val="105557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D58341-A323-4892-A9A2-525F753A00E1}" type="slidenum">
              <a:rPr lang="en-GB" smtClean="0"/>
              <a:t>27</a:t>
            </a:fld>
            <a:endParaRPr lang="en-GB" dirty="0"/>
          </a:p>
        </p:txBody>
      </p:sp>
    </p:spTree>
    <p:extLst>
      <p:ext uri="{BB962C8B-B14F-4D97-AF65-F5344CB8AC3E}">
        <p14:creationId xmlns:p14="http://schemas.microsoft.com/office/powerpoint/2010/main" val="330105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15/06/17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15/06/17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15/06/17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15/06/17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15/06/17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15/06/17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15/06/17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15/06/17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chart" Target="../charts/char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F497D"/>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828800"/>
            <a:ext cx="8763000" cy="1470025"/>
          </a:xfrm>
        </p:spPr>
        <p:txBody>
          <a:bodyPr>
            <a:normAutofit/>
          </a:bodyPr>
          <a:lstStyle/>
          <a:p>
            <a:r>
              <a:rPr lang="en-GB" sz="4000" dirty="0" smtClean="0">
                <a:solidFill>
                  <a:schemeClr val="bg1"/>
                </a:solidFill>
              </a:rPr>
              <a:t>SYNTHESYS3 Survey</a:t>
            </a:r>
            <a:endParaRPr lang="en-GB" sz="4000" dirty="0">
              <a:solidFill>
                <a:schemeClr val="bg1"/>
              </a:solidFill>
            </a:endParaRPr>
          </a:p>
        </p:txBody>
      </p:sp>
      <p:sp>
        <p:nvSpPr>
          <p:cNvPr id="5" name="Subtitle 4"/>
          <p:cNvSpPr>
            <a:spLocks noGrp="1"/>
          </p:cNvSpPr>
          <p:nvPr>
            <p:ph type="subTitle" idx="1"/>
          </p:nvPr>
        </p:nvSpPr>
        <p:spPr>
          <a:xfrm>
            <a:off x="495300" y="3505200"/>
            <a:ext cx="8229600" cy="838200"/>
          </a:xfrm>
        </p:spPr>
        <p:txBody>
          <a:bodyPr>
            <a:normAutofit/>
          </a:bodyPr>
          <a:lstStyle/>
          <a:p>
            <a:r>
              <a:rPr lang="en-GB" sz="2400" dirty="0" smtClean="0">
                <a:solidFill>
                  <a:schemeClr val="bg1">
                    <a:lumMod val="75000"/>
                  </a:schemeClr>
                </a:solidFill>
              </a:rPr>
              <a:t>Assessing the project and planning the future</a:t>
            </a:r>
            <a:endParaRPr lang="en-GB" sz="2400" dirty="0">
              <a:solidFill>
                <a:schemeClr val="bg1">
                  <a:lumMod val="75000"/>
                </a:schemeClr>
              </a:solidFill>
            </a:endParaRPr>
          </a:p>
        </p:txBody>
      </p:sp>
      <p:pic>
        <p:nvPicPr>
          <p:cNvPr id="6" name="Shape 84"/>
          <p:cNvPicPr preferRelativeResize="0"/>
          <p:nvPr/>
        </p:nvPicPr>
        <p:blipFill rotWithShape="1">
          <a:blip r:embed="rId3">
            <a:alphaModFix/>
          </a:blip>
          <a:srcRect/>
          <a:stretch/>
        </p:blipFill>
        <p:spPr>
          <a:xfrm>
            <a:off x="1909763" y="260350"/>
            <a:ext cx="5400675" cy="1096962"/>
          </a:xfrm>
          <a:prstGeom prst="rect">
            <a:avLst/>
          </a:prstGeom>
          <a:noFill/>
          <a:ln>
            <a:noFill/>
          </a:ln>
        </p:spPr>
      </p:pic>
      <p:sp>
        <p:nvSpPr>
          <p:cNvPr id="8" name="Shape 86"/>
          <p:cNvSpPr txBox="1"/>
          <p:nvPr/>
        </p:nvSpPr>
        <p:spPr>
          <a:xfrm>
            <a:off x="107950" y="5411787"/>
            <a:ext cx="5149850" cy="931862"/>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chemeClr val="lt1"/>
              </a:buClr>
              <a:buSzPct val="25000"/>
              <a:buFont typeface="Arial"/>
              <a:buNone/>
            </a:pPr>
            <a:r>
              <a:rPr lang="en-GB" sz="1600" b="1" dirty="0" smtClean="0">
                <a:solidFill>
                  <a:schemeClr val="lt1"/>
                </a:solidFill>
                <a:latin typeface="Arial"/>
                <a:ea typeface="Arial"/>
                <a:cs typeface="Arial"/>
                <a:sym typeface="Arial"/>
                <a:rtl val="0"/>
              </a:rPr>
              <a:t>Laurence Livermore, Louise Allan, Katherine Dixey and Vince Smith</a:t>
            </a:r>
          </a:p>
          <a:p>
            <a:pPr marL="0" marR="0" lvl="0" indent="0" rtl="0">
              <a:lnSpc>
                <a:spcPct val="150000"/>
              </a:lnSpc>
              <a:spcBef>
                <a:spcPts val="0"/>
              </a:spcBef>
              <a:spcAft>
                <a:spcPts val="0"/>
              </a:spcAft>
              <a:buClr>
                <a:schemeClr val="lt1"/>
              </a:buClr>
              <a:buSzPct val="25000"/>
              <a:buFont typeface="Arial"/>
              <a:buNone/>
            </a:pPr>
            <a:r>
              <a:rPr lang="en-GB" sz="1400" dirty="0" smtClean="0">
                <a:solidFill>
                  <a:schemeClr val="lt1"/>
                </a:solidFill>
                <a:latin typeface="Arial"/>
                <a:ea typeface="Arial"/>
                <a:cs typeface="Arial"/>
                <a:sym typeface="Arial"/>
                <a:rtl val="0"/>
              </a:rPr>
              <a:t>Natural History Museum, London</a:t>
            </a:r>
          </a:p>
        </p:txBody>
      </p:sp>
      <p:sp>
        <p:nvSpPr>
          <p:cNvPr id="9" name="Shape 87"/>
          <p:cNvSpPr txBox="1"/>
          <p:nvPr/>
        </p:nvSpPr>
        <p:spPr>
          <a:xfrm>
            <a:off x="107950" y="6456362"/>
            <a:ext cx="3620006" cy="27622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GB" sz="1200" b="0" i="0" u="none" strike="noStrike" cap="none" baseline="0" dirty="0">
                <a:solidFill>
                  <a:schemeClr val="lt1"/>
                </a:solidFill>
                <a:latin typeface="Arial"/>
                <a:ea typeface="Arial"/>
                <a:cs typeface="Arial"/>
                <a:sym typeface="Arial"/>
                <a:rtl val="0"/>
              </a:rPr>
              <a:t>SYNTHESYS3 </a:t>
            </a:r>
            <a:r>
              <a:rPr lang="en-GB" sz="1200" b="0" i="0" u="none" strike="noStrike" cap="none" baseline="0" dirty="0" smtClean="0">
                <a:solidFill>
                  <a:schemeClr val="lt1"/>
                </a:solidFill>
                <a:latin typeface="Arial"/>
                <a:ea typeface="Arial"/>
                <a:cs typeface="Arial"/>
                <a:sym typeface="Arial"/>
                <a:rtl val="0"/>
              </a:rPr>
              <a:t>Final Meeting</a:t>
            </a:r>
            <a:endParaRPr lang="en-GB" sz="1200" b="0" i="0" u="none" strike="noStrike" cap="none" baseline="0" dirty="0">
              <a:solidFill>
                <a:schemeClr val="lt1"/>
              </a:solidFill>
              <a:latin typeface="Arial"/>
              <a:ea typeface="Arial"/>
              <a:cs typeface="Arial"/>
              <a:sym typeface="Arial"/>
              <a:rtl val="0"/>
            </a:endParaRPr>
          </a:p>
        </p:txBody>
      </p:sp>
      <p:sp>
        <p:nvSpPr>
          <p:cNvPr id="10" name="Shape 88"/>
          <p:cNvSpPr txBox="1"/>
          <p:nvPr/>
        </p:nvSpPr>
        <p:spPr>
          <a:xfrm>
            <a:off x="6300787" y="6429375"/>
            <a:ext cx="2735262" cy="276224"/>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r>
              <a:rPr lang="en-GB" sz="1200" b="0" i="0" u="none" strike="noStrike" cap="none" baseline="0" dirty="0" smtClean="0">
                <a:solidFill>
                  <a:schemeClr val="lt1"/>
                </a:solidFill>
                <a:latin typeface="Arial"/>
                <a:ea typeface="Arial"/>
                <a:cs typeface="Arial"/>
                <a:sym typeface="Arial"/>
                <a:rtl val="0"/>
              </a:rPr>
              <a:t>NHM, London, 6-7 June 2017</a:t>
            </a:r>
            <a:endParaRPr lang="en-GB" sz="1200" b="0" i="0" u="none" strike="noStrike" cap="none" baseline="0" dirty="0">
              <a:solidFill>
                <a:schemeClr val="lt1"/>
              </a:solidFill>
              <a:latin typeface="Arial"/>
              <a:ea typeface="Arial"/>
              <a:cs typeface="Arial"/>
              <a:sym typeface="Arial"/>
              <a:rtl val="0"/>
            </a:endParaRPr>
          </a:p>
        </p:txBody>
      </p:sp>
    </p:spTree>
    <p:extLst>
      <p:ext uri="{BB962C8B-B14F-4D97-AF65-F5344CB8AC3E}">
        <p14:creationId xmlns:p14="http://schemas.microsoft.com/office/powerpoint/2010/main" val="19012490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Network Activities</a:t>
            </a:r>
            <a:endParaRPr lang="en-GB" dirty="0"/>
          </a:p>
        </p:txBody>
      </p:sp>
      <p:sp>
        <p:nvSpPr>
          <p:cNvPr id="3" name="Content Placeholder 2"/>
          <p:cNvSpPr>
            <a:spLocks noGrp="1"/>
          </p:cNvSpPr>
          <p:nvPr>
            <p:ph idx="1"/>
          </p:nvPr>
        </p:nvSpPr>
        <p:spPr/>
        <p:txBody>
          <a:bodyPr>
            <a:normAutofit/>
          </a:bodyPr>
          <a:lstStyle/>
          <a:p>
            <a:pPr marL="0" indent="0">
              <a:buNone/>
            </a:pPr>
            <a:endParaRPr lang="en-GB" sz="2000" i="1" dirty="0" smtClean="0"/>
          </a:p>
          <a:p>
            <a:pPr marL="0" indent="0">
              <a:buNone/>
            </a:pPr>
            <a:r>
              <a:rPr lang="en-GB" sz="2000" i="1" dirty="0" smtClean="0"/>
              <a:t>“</a:t>
            </a:r>
            <a:r>
              <a:rPr lang="en-GB" sz="2000" i="1" dirty="0"/>
              <a:t>Very supportive in the beginning, but later not </a:t>
            </a:r>
            <a:r>
              <a:rPr lang="en-GB" sz="2000" i="1" dirty="0" smtClean="0"/>
              <a:t>anymore.”</a:t>
            </a:r>
          </a:p>
          <a:p>
            <a:pPr marL="0" indent="0">
              <a:buNone/>
            </a:pPr>
            <a:endParaRPr lang="en-GB" sz="2000" i="1" dirty="0" smtClean="0"/>
          </a:p>
          <a:p>
            <a:pPr marL="0" indent="0">
              <a:buNone/>
            </a:pPr>
            <a:endParaRPr lang="en-GB" sz="2000" i="1" dirty="0" smtClean="0"/>
          </a:p>
          <a:p>
            <a:pPr marL="0" indent="0" algn="r">
              <a:buNone/>
            </a:pPr>
            <a:r>
              <a:rPr lang="en-GB" sz="2000" i="1" dirty="0" smtClean="0"/>
              <a:t>“Well </a:t>
            </a:r>
            <a:r>
              <a:rPr lang="en-GB" sz="2000" i="1" dirty="0"/>
              <a:t>supported intellectually. Good levels of engagement. Sometimes difficult to prioritise amongst other commitments</a:t>
            </a:r>
            <a:r>
              <a:rPr lang="en-GB" sz="2000" i="1" dirty="0" smtClean="0"/>
              <a:t>.”</a:t>
            </a:r>
          </a:p>
          <a:p>
            <a:pPr marL="0" indent="0">
              <a:buNone/>
            </a:pPr>
            <a:endParaRPr lang="en-GB" sz="2000" i="1" dirty="0" smtClean="0"/>
          </a:p>
          <a:p>
            <a:pPr marL="0" indent="0">
              <a:buNone/>
            </a:pPr>
            <a:r>
              <a:rPr lang="en-GB" sz="2000" i="1" dirty="0" smtClean="0"/>
              <a:t>“</a:t>
            </a:r>
            <a:r>
              <a:rPr lang="en-GB" sz="2000" i="1" dirty="0"/>
              <a:t>The normal support one would expect for doing the work - which in a university context is done rather autonomously by the academic </a:t>
            </a:r>
            <a:r>
              <a:rPr lang="en-GB" sz="2000" i="1" dirty="0" smtClean="0"/>
              <a:t>staff”</a:t>
            </a:r>
            <a:endParaRPr lang="en-GB" sz="2000" i="1" dirty="0"/>
          </a:p>
        </p:txBody>
      </p:sp>
    </p:spTree>
    <p:extLst>
      <p:ext uri="{BB962C8B-B14F-4D97-AF65-F5344CB8AC3E}">
        <p14:creationId xmlns:p14="http://schemas.microsoft.com/office/powerpoint/2010/main" val="27594086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Joint Research Activities</a:t>
            </a:r>
            <a:endParaRPr lang="en-GB" dirty="0"/>
          </a:p>
        </p:txBody>
      </p:sp>
      <p:sp>
        <p:nvSpPr>
          <p:cNvPr id="3" name="Content Placeholder 2"/>
          <p:cNvSpPr>
            <a:spLocks noGrp="1"/>
          </p:cNvSpPr>
          <p:nvPr>
            <p:ph idx="1"/>
          </p:nvPr>
        </p:nvSpPr>
        <p:spPr/>
        <p:txBody>
          <a:bodyPr>
            <a:normAutofit/>
          </a:bodyPr>
          <a:lstStyle/>
          <a:p>
            <a:pPr marL="0" indent="0">
              <a:buNone/>
            </a:pPr>
            <a:endParaRPr lang="en-GB" sz="2400" i="1" dirty="0" smtClean="0"/>
          </a:p>
          <a:p>
            <a:pPr marL="0" indent="0">
              <a:buNone/>
            </a:pPr>
            <a:r>
              <a:rPr lang="en-GB" sz="2400" i="1" dirty="0" smtClean="0"/>
              <a:t>“We </a:t>
            </a:r>
            <a:r>
              <a:rPr lang="en-GB" sz="2400" i="1" dirty="0"/>
              <a:t>have some individuals interested, but many do not believe in crowd sourcing or think it is a threat to their </a:t>
            </a:r>
            <a:r>
              <a:rPr lang="en-GB" sz="2400" i="1" dirty="0" smtClean="0"/>
              <a:t>jobs.”</a:t>
            </a:r>
          </a:p>
          <a:p>
            <a:pPr marL="0" indent="0">
              <a:buNone/>
            </a:pPr>
            <a:endParaRPr lang="en-GB" sz="2400" i="1" dirty="0"/>
          </a:p>
          <a:p>
            <a:pPr marL="0" indent="0">
              <a:buNone/>
            </a:pPr>
            <a:endParaRPr lang="en-GB" sz="2400" i="1" dirty="0"/>
          </a:p>
          <a:p>
            <a:pPr marL="0" indent="0" algn="r">
              <a:buNone/>
            </a:pPr>
            <a:r>
              <a:rPr lang="en-GB" sz="2400" i="1" dirty="0" smtClean="0"/>
              <a:t>“Many </a:t>
            </a:r>
            <a:r>
              <a:rPr lang="en-GB" sz="2400" i="1" dirty="0"/>
              <a:t>institutions don't have the necessary expertise </a:t>
            </a:r>
            <a:r>
              <a:rPr lang="en-GB" sz="2400" i="1" dirty="0" smtClean="0"/>
              <a:t>or </a:t>
            </a:r>
            <a:r>
              <a:rPr lang="en-GB" sz="2400" i="1" dirty="0"/>
              <a:t>skill sets to contribute. This sometimes led to tasks being interpreted differently by partners</a:t>
            </a:r>
            <a:r>
              <a:rPr lang="en-GB" sz="2400" i="1" dirty="0" smtClean="0"/>
              <a:t>.” </a:t>
            </a:r>
            <a:endParaRPr lang="en-GB" sz="2400" i="1" dirty="0"/>
          </a:p>
        </p:txBody>
      </p:sp>
    </p:spTree>
    <p:extLst>
      <p:ext uri="{BB962C8B-B14F-4D97-AF65-F5344CB8AC3E}">
        <p14:creationId xmlns:p14="http://schemas.microsoft.com/office/powerpoint/2010/main" val="1953067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Effectiveness of Management for </a:t>
            </a:r>
            <a:r>
              <a:rPr lang="en-GB" sz="2800" dirty="0" err="1" smtClean="0"/>
              <a:t>Workpackages</a:t>
            </a:r>
            <a:endParaRPr lang="en-GB" sz="2800" dirty="0"/>
          </a:p>
        </p:txBody>
      </p:sp>
      <p:graphicFrame>
        <p:nvGraphicFramePr>
          <p:cNvPr id="5" name="Chart 4"/>
          <p:cNvGraphicFramePr>
            <a:graphicFrameLocks/>
          </p:cNvGraphicFramePr>
          <p:nvPr>
            <p:extLst>
              <p:ext uri="{D42A27DB-BD31-4B8C-83A1-F6EECF244321}">
                <p14:modId xmlns:p14="http://schemas.microsoft.com/office/powerpoint/2010/main" val="1742391689"/>
              </p:ext>
            </p:extLst>
          </p:nvPr>
        </p:nvGraphicFramePr>
        <p:xfrm>
          <a:off x="228600" y="1562100"/>
          <a:ext cx="8458200" cy="5295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638503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NA/JRA</a:t>
            </a:r>
            <a:endParaRPr lang="en-GB" sz="4000" dirty="0"/>
          </a:p>
        </p:txBody>
      </p:sp>
      <p:sp>
        <p:nvSpPr>
          <p:cNvPr id="3" name="Content Placeholder 2"/>
          <p:cNvSpPr>
            <a:spLocks noGrp="1"/>
          </p:cNvSpPr>
          <p:nvPr>
            <p:ph idx="1"/>
          </p:nvPr>
        </p:nvSpPr>
        <p:spPr/>
        <p:txBody>
          <a:bodyPr>
            <a:noAutofit/>
          </a:bodyPr>
          <a:lstStyle/>
          <a:p>
            <a:pPr marL="0" indent="0">
              <a:lnSpc>
                <a:spcPct val="150000"/>
              </a:lnSpc>
              <a:buNone/>
            </a:pPr>
            <a:r>
              <a:rPr lang="en-GB" sz="1800" i="1" dirty="0" smtClean="0"/>
              <a:t>“Working </a:t>
            </a:r>
            <a:r>
              <a:rPr lang="en-GB" sz="1800" i="1" dirty="0"/>
              <a:t>with surveys and questionnaires is good if the questions are comprehensive and correct, but </a:t>
            </a:r>
            <a:r>
              <a:rPr lang="en-GB" sz="1800" i="1" dirty="0" smtClean="0"/>
              <a:t>writing </a:t>
            </a:r>
            <a:r>
              <a:rPr lang="en-GB" sz="1800" i="1" dirty="0"/>
              <a:t>of reports and deliverables could be more collaborative</a:t>
            </a:r>
            <a:r>
              <a:rPr lang="en-GB" sz="1800" i="1" dirty="0" smtClean="0"/>
              <a:t>.”</a:t>
            </a:r>
          </a:p>
          <a:p>
            <a:pPr marL="0" indent="0">
              <a:lnSpc>
                <a:spcPct val="150000"/>
              </a:lnSpc>
              <a:buNone/>
            </a:pPr>
            <a:endParaRPr lang="en-GB" sz="1800" i="1" dirty="0"/>
          </a:p>
          <a:p>
            <a:pPr marL="0" indent="0" algn="r">
              <a:lnSpc>
                <a:spcPct val="150000"/>
              </a:lnSpc>
              <a:buNone/>
            </a:pPr>
            <a:r>
              <a:rPr lang="en-GB" sz="1800" i="1" dirty="0"/>
              <a:t>“The biggest issue was one of coordination and people contributing - very few did from what I can tell</a:t>
            </a:r>
            <a:r>
              <a:rPr lang="en-GB" sz="1800" i="1" dirty="0" smtClean="0"/>
              <a:t>.”</a:t>
            </a:r>
          </a:p>
          <a:p>
            <a:pPr marL="0" indent="0">
              <a:lnSpc>
                <a:spcPct val="150000"/>
              </a:lnSpc>
              <a:buNone/>
            </a:pPr>
            <a:endParaRPr lang="en-GB" sz="1800" i="1" dirty="0" smtClean="0"/>
          </a:p>
          <a:p>
            <a:pPr marL="0" indent="0">
              <a:lnSpc>
                <a:spcPct val="150000"/>
              </a:lnSpc>
              <a:buNone/>
            </a:pPr>
            <a:r>
              <a:rPr lang="en-GB" sz="1800" i="1" dirty="0"/>
              <a:t>“Tasks were often to spread across too many partners making communication and coordination difficult</a:t>
            </a:r>
            <a:r>
              <a:rPr lang="en-GB" sz="1800" i="1" dirty="0" smtClean="0"/>
              <a:t>.”</a:t>
            </a:r>
          </a:p>
          <a:p>
            <a:pPr marL="0" indent="0">
              <a:lnSpc>
                <a:spcPct val="150000"/>
              </a:lnSpc>
              <a:buNone/>
            </a:pPr>
            <a:endParaRPr lang="en-GB" sz="1800" i="1" dirty="0" smtClean="0"/>
          </a:p>
          <a:p>
            <a:pPr marL="0" indent="0" algn="r">
              <a:lnSpc>
                <a:spcPct val="150000"/>
              </a:lnSpc>
              <a:buNone/>
            </a:pPr>
            <a:r>
              <a:rPr lang="en-GB" sz="1800" i="1" dirty="0" smtClean="0"/>
              <a:t>“Much </a:t>
            </a:r>
            <a:r>
              <a:rPr lang="en-GB" sz="1800" i="1" dirty="0"/>
              <a:t>more interaction between the partners could have been </a:t>
            </a:r>
            <a:r>
              <a:rPr lang="en-GB" sz="1800" i="1" dirty="0" smtClean="0"/>
              <a:t>beneficial”</a:t>
            </a:r>
            <a:endParaRPr lang="en-GB" sz="1800" i="1" dirty="0"/>
          </a:p>
        </p:txBody>
      </p:sp>
    </p:spTree>
    <p:extLst>
      <p:ext uri="{BB962C8B-B14F-4D97-AF65-F5344CB8AC3E}">
        <p14:creationId xmlns:p14="http://schemas.microsoft.com/office/powerpoint/2010/main" val="221262094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t>Did your institution promote project highlights and/or outputs resulting from Transnational Access visits?</a:t>
            </a:r>
          </a:p>
        </p:txBody>
      </p:sp>
      <p:graphicFrame>
        <p:nvGraphicFramePr>
          <p:cNvPr id="5" name="Chart 4"/>
          <p:cNvGraphicFramePr>
            <a:graphicFrameLocks/>
          </p:cNvGraphicFramePr>
          <p:nvPr>
            <p:extLst>
              <p:ext uri="{D42A27DB-BD31-4B8C-83A1-F6EECF244321}">
                <p14:modId xmlns:p14="http://schemas.microsoft.com/office/powerpoint/2010/main" val="1779409906"/>
              </p:ext>
            </p:extLst>
          </p:nvPr>
        </p:nvGraphicFramePr>
        <p:xfrm>
          <a:off x="228600" y="1417638"/>
          <a:ext cx="8610600" cy="50593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107949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Promotion Methods</a:t>
            </a:r>
            <a:endParaRPr lang="en-GB" dirty="0"/>
          </a:p>
        </p:txBody>
      </p:sp>
      <p:sp>
        <p:nvSpPr>
          <p:cNvPr id="3" name="Content Placeholder 2"/>
          <p:cNvSpPr>
            <a:spLocks noGrp="1"/>
          </p:cNvSpPr>
          <p:nvPr>
            <p:ph idx="1"/>
          </p:nvPr>
        </p:nvSpPr>
        <p:spPr>
          <a:xfrm>
            <a:off x="228600" y="1600200"/>
            <a:ext cx="8839200" cy="3124200"/>
          </a:xfrm>
        </p:spPr>
        <p:txBody>
          <a:bodyPr numCol="2">
            <a:normAutofit/>
          </a:bodyPr>
          <a:lstStyle/>
          <a:p>
            <a:r>
              <a:rPr lang="en-GB" sz="2800" dirty="0" err="1"/>
              <a:t>Afterwork</a:t>
            </a:r>
            <a:r>
              <a:rPr lang="en-GB" sz="2800" dirty="0"/>
              <a:t> seminars at the bar</a:t>
            </a:r>
          </a:p>
          <a:p>
            <a:r>
              <a:rPr lang="en-GB" sz="2800" dirty="0" smtClean="0"/>
              <a:t>Facebook</a:t>
            </a:r>
          </a:p>
          <a:p>
            <a:r>
              <a:rPr lang="en-GB" sz="2800" dirty="0" smtClean="0"/>
              <a:t>Intranet</a:t>
            </a:r>
          </a:p>
          <a:p>
            <a:r>
              <a:rPr lang="en-GB" sz="2800" dirty="0"/>
              <a:t>Monthly </a:t>
            </a:r>
            <a:r>
              <a:rPr lang="en-GB" sz="2800" dirty="0" smtClean="0"/>
              <a:t>newsletters</a:t>
            </a:r>
          </a:p>
          <a:p>
            <a:r>
              <a:rPr lang="en-GB" sz="2800" dirty="0" smtClean="0"/>
              <a:t>Museum annual report</a:t>
            </a:r>
          </a:p>
          <a:p>
            <a:r>
              <a:rPr lang="en-GB" sz="2800" dirty="0"/>
              <a:t>Public museum </a:t>
            </a:r>
            <a:r>
              <a:rPr lang="en-GB" sz="2800" dirty="0" smtClean="0"/>
              <a:t>website</a:t>
            </a:r>
          </a:p>
          <a:p>
            <a:r>
              <a:rPr lang="en-GB" sz="2800" dirty="0"/>
              <a:t>Publications</a:t>
            </a:r>
          </a:p>
          <a:p>
            <a:r>
              <a:rPr lang="en-GB" sz="2800" dirty="0" smtClean="0"/>
              <a:t>Seminars during visit</a:t>
            </a:r>
          </a:p>
          <a:p>
            <a:r>
              <a:rPr lang="en-GB" sz="2800" dirty="0" smtClean="0"/>
              <a:t>Scratchpad</a:t>
            </a:r>
          </a:p>
          <a:p>
            <a:r>
              <a:rPr lang="en-GB" sz="2800" dirty="0" smtClean="0"/>
              <a:t>Symposia/Conferences</a:t>
            </a:r>
          </a:p>
        </p:txBody>
      </p:sp>
    </p:spTree>
    <p:extLst>
      <p:ext uri="{BB962C8B-B14F-4D97-AF65-F5344CB8AC3E}">
        <p14:creationId xmlns:p14="http://schemas.microsoft.com/office/powerpoint/2010/main" val="266659915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Frequency of output promotion</a:t>
            </a:r>
            <a:endParaRPr lang="en-GB" sz="3600" dirty="0"/>
          </a:p>
        </p:txBody>
      </p:sp>
      <p:graphicFrame>
        <p:nvGraphicFramePr>
          <p:cNvPr id="5" name="Chart 4"/>
          <p:cNvGraphicFramePr>
            <a:graphicFrameLocks/>
          </p:cNvGraphicFramePr>
          <p:nvPr>
            <p:extLst>
              <p:ext uri="{D42A27DB-BD31-4B8C-83A1-F6EECF244321}">
                <p14:modId xmlns:p14="http://schemas.microsoft.com/office/powerpoint/2010/main" val="2717962139"/>
              </p:ext>
            </p:extLst>
          </p:nvPr>
        </p:nvGraphicFramePr>
        <p:xfrm>
          <a:off x="295275" y="1752600"/>
          <a:ext cx="855345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53193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Communication Methods</a:t>
            </a:r>
            <a:endParaRPr lang="en-GB" sz="3600" dirty="0"/>
          </a:p>
        </p:txBody>
      </p:sp>
      <p:graphicFrame>
        <p:nvGraphicFramePr>
          <p:cNvPr id="4" name="Chart 3"/>
          <p:cNvGraphicFramePr>
            <a:graphicFrameLocks/>
          </p:cNvGraphicFramePr>
          <p:nvPr>
            <p:extLst>
              <p:ext uri="{D42A27DB-BD31-4B8C-83A1-F6EECF244321}">
                <p14:modId xmlns:p14="http://schemas.microsoft.com/office/powerpoint/2010/main" val="2100459386"/>
              </p:ext>
            </p:extLst>
          </p:nvPr>
        </p:nvGraphicFramePr>
        <p:xfrm>
          <a:off x="28575" y="1676400"/>
          <a:ext cx="908685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166462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Highlights &amp; Issues - TA</a:t>
            </a:r>
            <a:endParaRPr lang="en-GB" dirty="0"/>
          </a:p>
        </p:txBody>
      </p:sp>
      <p:sp>
        <p:nvSpPr>
          <p:cNvPr id="3" name="Content Placeholder 2"/>
          <p:cNvSpPr>
            <a:spLocks noGrp="1"/>
          </p:cNvSpPr>
          <p:nvPr>
            <p:ph idx="1"/>
          </p:nvPr>
        </p:nvSpPr>
        <p:spPr/>
        <p:txBody>
          <a:bodyPr>
            <a:normAutofit/>
          </a:bodyPr>
          <a:lstStyle/>
          <a:p>
            <a:pPr marL="0" indent="0">
              <a:buNone/>
            </a:pPr>
            <a:r>
              <a:rPr lang="en-GB" sz="2000" i="1" dirty="0" smtClean="0"/>
              <a:t>“Is </a:t>
            </a:r>
            <a:r>
              <a:rPr lang="en-GB" sz="2000" i="1" dirty="0"/>
              <a:t>it possible for the MT to provide a clean and cleared peer-reviewed publication list for the three </a:t>
            </a:r>
            <a:r>
              <a:rPr lang="en-GB" sz="2000" i="1" dirty="0" smtClean="0"/>
              <a:t>SYNTHESYS </a:t>
            </a:r>
            <a:r>
              <a:rPr lang="en-GB" sz="2000" i="1" dirty="0"/>
              <a:t>incarnations</a:t>
            </a:r>
            <a:r>
              <a:rPr lang="en-GB" sz="2000" i="1" dirty="0" smtClean="0"/>
              <a:t>?“</a:t>
            </a:r>
          </a:p>
          <a:p>
            <a:pPr marL="0" indent="0">
              <a:buNone/>
            </a:pPr>
            <a:endParaRPr lang="en-GB" sz="2000" i="1" dirty="0"/>
          </a:p>
          <a:p>
            <a:pPr marL="0" indent="0" algn="r">
              <a:buNone/>
            </a:pPr>
            <a:r>
              <a:rPr lang="en-GB" sz="2000" i="1" dirty="0" smtClean="0"/>
              <a:t>“Successful </a:t>
            </a:r>
            <a:r>
              <a:rPr lang="en-GB" sz="2000" i="1" dirty="0"/>
              <a:t>work by the visitor which would not have been otherwise possible. One of the previous </a:t>
            </a:r>
            <a:r>
              <a:rPr lang="en-GB" sz="2000" i="1" dirty="0" smtClean="0"/>
              <a:t>SYNTHESYS </a:t>
            </a:r>
            <a:r>
              <a:rPr lang="en-GB" sz="2000" i="1" dirty="0"/>
              <a:t>visitors is now a member of </a:t>
            </a:r>
            <a:r>
              <a:rPr lang="en-GB" sz="2000" i="1" dirty="0" smtClean="0"/>
              <a:t>[…] staff.” </a:t>
            </a:r>
          </a:p>
          <a:p>
            <a:pPr marL="0" indent="0">
              <a:buNone/>
            </a:pPr>
            <a:endParaRPr lang="en-GB" sz="2000" i="1" dirty="0"/>
          </a:p>
          <a:p>
            <a:pPr marL="0" indent="0">
              <a:buNone/>
            </a:pPr>
            <a:r>
              <a:rPr lang="en-GB" sz="2000" i="1" dirty="0"/>
              <a:t>“when a host receives notification of a successful application it would have been helpful to have a pdf of the application </a:t>
            </a:r>
            <a:r>
              <a:rPr lang="en-GB" sz="2000" i="1" dirty="0" smtClean="0"/>
              <a:t>attached”</a:t>
            </a:r>
          </a:p>
          <a:p>
            <a:pPr marL="0" indent="0">
              <a:buNone/>
            </a:pPr>
            <a:endParaRPr lang="en-GB" sz="2000" i="1" dirty="0"/>
          </a:p>
          <a:p>
            <a:pPr marL="0" indent="0" algn="r">
              <a:buNone/>
            </a:pPr>
            <a:r>
              <a:rPr lang="en-GB" sz="2000" i="1" dirty="0"/>
              <a:t>“Difficulties </a:t>
            </a:r>
            <a:r>
              <a:rPr lang="en-GB" sz="2000" i="1" dirty="0" smtClean="0"/>
              <a:t>to </a:t>
            </a:r>
            <a:r>
              <a:rPr lang="en-GB" sz="2000" i="1" dirty="0"/>
              <a:t>convince host and visitors to publish </a:t>
            </a:r>
            <a:r>
              <a:rPr lang="en-GB" sz="2000" i="1" dirty="0" smtClean="0"/>
              <a:t>together”</a:t>
            </a:r>
            <a:endParaRPr lang="en-GB" sz="2000" i="1" dirty="0"/>
          </a:p>
          <a:p>
            <a:pPr marL="0" indent="0">
              <a:buNone/>
            </a:pPr>
            <a:endParaRPr lang="en-GB" sz="2000" i="1" dirty="0"/>
          </a:p>
        </p:txBody>
      </p:sp>
    </p:spTree>
    <p:extLst>
      <p:ext uri="{BB962C8B-B14F-4D97-AF65-F5344CB8AC3E}">
        <p14:creationId xmlns:p14="http://schemas.microsoft.com/office/powerpoint/2010/main" val="17115872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Highlights &amp; Issues – NA2</a:t>
            </a:r>
            <a:endParaRPr lang="en-GB" dirty="0"/>
          </a:p>
        </p:txBody>
      </p:sp>
      <p:sp>
        <p:nvSpPr>
          <p:cNvPr id="3" name="Content Placeholder 2"/>
          <p:cNvSpPr>
            <a:spLocks noGrp="1"/>
          </p:cNvSpPr>
          <p:nvPr>
            <p:ph idx="1"/>
          </p:nvPr>
        </p:nvSpPr>
        <p:spPr/>
        <p:txBody>
          <a:bodyPr>
            <a:normAutofit/>
          </a:bodyPr>
          <a:lstStyle/>
          <a:p>
            <a:pPr marL="0" indent="0">
              <a:buNone/>
            </a:pPr>
            <a:r>
              <a:rPr lang="en-GB" sz="2000" i="1" dirty="0" smtClean="0"/>
              <a:t>“</a:t>
            </a:r>
            <a:r>
              <a:rPr lang="en-GB" sz="2000" i="1" dirty="0"/>
              <a:t>The 3D work that linked across NA2 and the JRA with a great 3D team. </a:t>
            </a:r>
            <a:endParaRPr lang="en-GB" sz="2000" i="1" dirty="0" smtClean="0"/>
          </a:p>
          <a:p>
            <a:pPr marL="0" indent="0">
              <a:buNone/>
            </a:pPr>
            <a:endParaRPr lang="en-GB" sz="2000" i="1" dirty="0"/>
          </a:p>
          <a:p>
            <a:pPr marL="0" indent="0" algn="r">
              <a:buNone/>
            </a:pPr>
            <a:r>
              <a:rPr lang="en-GB" sz="2000" i="1" dirty="0" smtClean="0"/>
              <a:t>“The </a:t>
            </a:r>
            <a:r>
              <a:rPr lang="en-GB" sz="2000" i="1" dirty="0"/>
              <a:t>Online Handbook on Management Policies on Digital Collections and the link with </a:t>
            </a:r>
            <a:r>
              <a:rPr lang="en-GB" sz="2000" i="1" dirty="0" smtClean="0"/>
              <a:t>CETAF“</a:t>
            </a:r>
          </a:p>
          <a:p>
            <a:pPr marL="0" indent="0">
              <a:buNone/>
            </a:pPr>
            <a:endParaRPr lang="en-GB" sz="2000" i="1" dirty="0"/>
          </a:p>
          <a:p>
            <a:pPr marL="0" indent="0">
              <a:buNone/>
            </a:pPr>
            <a:r>
              <a:rPr lang="en-GB" sz="2000" i="1" dirty="0" smtClean="0"/>
              <a:t>“Sustainability </a:t>
            </a:r>
            <a:r>
              <a:rPr lang="en-GB" sz="2000" i="1" dirty="0"/>
              <a:t>and dissemination of outputs? on what platform? They have to be </a:t>
            </a:r>
            <a:r>
              <a:rPr lang="en-GB" sz="2000" i="1" dirty="0" smtClean="0"/>
              <a:t>accessible, </a:t>
            </a:r>
            <a:r>
              <a:rPr lang="en-GB" sz="2000" i="1" dirty="0"/>
              <a:t>consultable and </a:t>
            </a:r>
            <a:r>
              <a:rPr lang="en-GB" sz="2000" i="1" dirty="0" smtClean="0"/>
              <a:t>[updating them] </a:t>
            </a:r>
            <a:r>
              <a:rPr lang="en-GB" sz="2000" i="1" dirty="0"/>
              <a:t>should be possible too</a:t>
            </a:r>
            <a:r>
              <a:rPr lang="en-GB" sz="2000" i="1" dirty="0" smtClean="0"/>
              <a:t>!”</a:t>
            </a:r>
            <a:endParaRPr lang="en-GB" sz="2000" i="1" dirty="0"/>
          </a:p>
        </p:txBody>
      </p:sp>
    </p:spTree>
    <p:extLst>
      <p:ext uri="{BB962C8B-B14F-4D97-AF65-F5344CB8AC3E}">
        <p14:creationId xmlns:p14="http://schemas.microsoft.com/office/powerpoint/2010/main" val="5701504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 of Survey</a:t>
            </a:r>
            <a:endParaRPr lang="en-GB" dirty="0"/>
          </a:p>
        </p:txBody>
      </p:sp>
      <p:sp>
        <p:nvSpPr>
          <p:cNvPr id="3" name="Content Placeholder 2"/>
          <p:cNvSpPr>
            <a:spLocks noGrp="1"/>
          </p:cNvSpPr>
          <p:nvPr>
            <p:ph idx="1"/>
          </p:nvPr>
        </p:nvSpPr>
        <p:spPr/>
        <p:txBody>
          <a:bodyPr anchor="ctr">
            <a:normAutofit lnSpcReduction="10000"/>
          </a:bodyPr>
          <a:lstStyle/>
          <a:p>
            <a:pPr>
              <a:lnSpc>
                <a:spcPct val="200000"/>
              </a:lnSpc>
            </a:pPr>
            <a:r>
              <a:rPr lang="en-GB" sz="2400" i="1" dirty="0" smtClean="0"/>
              <a:t>Enable </a:t>
            </a:r>
            <a:r>
              <a:rPr lang="en-GB" sz="2400" i="1" dirty="0"/>
              <a:t>the consortium to build a stronger more effective successor SYNTHESYS4 </a:t>
            </a:r>
            <a:r>
              <a:rPr lang="en-GB" sz="2400" i="1" dirty="0" smtClean="0"/>
              <a:t>project (henceforth SYNTHESYS+)</a:t>
            </a:r>
          </a:p>
          <a:p>
            <a:pPr>
              <a:lnSpc>
                <a:spcPct val="200000"/>
              </a:lnSpc>
            </a:pPr>
            <a:r>
              <a:rPr lang="en-GB" sz="2400" i="1" dirty="0" smtClean="0"/>
              <a:t>Identify strengths and weaknesses in the current project</a:t>
            </a:r>
          </a:p>
          <a:p>
            <a:pPr>
              <a:lnSpc>
                <a:spcPct val="200000"/>
              </a:lnSpc>
            </a:pPr>
            <a:r>
              <a:rPr lang="en-GB" sz="2400" i="1" dirty="0" smtClean="0"/>
              <a:t>Gather ideas for future </a:t>
            </a:r>
            <a:r>
              <a:rPr lang="en-GB" sz="2400" i="1" dirty="0" err="1" smtClean="0"/>
              <a:t>workpackages</a:t>
            </a:r>
            <a:r>
              <a:rPr lang="en-GB" sz="2400" i="1" dirty="0" smtClean="0"/>
              <a:t>, tasks and activities </a:t>
            </a:r>
          </a:p>
          <a:p>
            <a:pPr>
              <a:lnSpc>
                <a:spcPct val="200000"/>
              </a:lnSpc>
            </a:pPr>
            <a:endParaRPr lang="en-GB" sz="2400" i="1" dirty="0"/>
          </a:p>
        </p:txBody>
      </p:sp>
    </p:spTree>
    <p:extLst>
      <p:ext uri="{BB962C8B-B14F-4D97-AF65-F5344CB8AC3E}">
        <p14:creationId xmlns:p14="http://schemas.microsoft.com/office/powerpoint/2010/main" val="198631650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Highlights &amp; Issues – NA3</a:t>
            </a:r>
            <a:endParaRPr lang="en-GB" dirty="0"/>
          </a:p>
        </p:txBody>
      </p:sp>
      <p:sp>
        <p:nvSpPr>
          <p:cNvPr id="3" name="Content Placeholder 2"/>
          <p:cNvSpPr>
            <a:spLocks noGrp="1"/>
          </p:cNvSpPr>
          <p:nvPr>
            <p:ph idx="1"/>
          </p:nvPr>
        </p:nvSpPr>
        <p:spPr>
          <a:xfrm>
            <a:off x="457200" y="1600200"/>
            <a:ext cx="8229600" cy="4876800"/>
          </a:xfrm>
        </p:spPr>
        <p:txBody>
          <a:bodyPr>
            <a:normAutofit/>
          </a:bodyPr>
          <a:lstStyle/>
          <a:p>
            <a:pPr marL="0" indent="0">
              <a:buNone/>
            </a:pPr>
            <a:r>
              <a:rPr lang="en-GB" sz="2000" i="1" dirty="0"/>
              <a:t>“CSAT and GGBN activities. The model of using expert </a:t>
            </a:r>
            <a:r>
              <a:rPr lang="en-GB" sz="2000" i="1" dirty="0" smtClean="0"/>
              <a:t>advice </a:t>
            </a:r>
            <a:r>
              <a:rPr lang="en-GB" sz="2000" i="1" dirty="0"/>
              <a:t>of the Scientific Advisory Board across SYNTH activities worked very well.“</a:t>
            </a:r>
            <a:endParaRPr lang="en-GB" sz="2000" i="1" dirty="0" smtClean="0"/>
          </a:p>
          <a:p>
            <a:pPr marL="0" indent="0">
              <a:buNone/>
            </a:pPr>
            <a:endParaRPr lang="en-GB" sz="2000" i="1" dirty="0"/>
          </a:p>
          <a:p>
            <a:pPr marL="0" indent="0" algn="r">
              <a:buNone/>
            </a:pPr>
            <a:r>
              <a:rPr lang="en-GB" sz="2000" i="1" dirty="0"/>
              <a:t>“Some tasks could have been more clearly defined early in the project, although generally the end products were </a:t>
            </a:r>
            <a:r>
              <a:rPr lang="en-GB" sz="2000" i="1" dirty="0" smtClean="0"/>
              <a:t>good.”</a:t>
            </a:r>
          </a:p>
          <a:p>
            <a:pPr marL="0" indent="0">
              <a:buNone/>
            </a:pPr>
            <a:endParaRPr lang="en-GB" sz="2000" i="1" dirty="0"/>
          </a:p>
          <a:p>
            <a:pPr marL="0" indent="0">
              <a:buNone/>
            </a:pPr>
            <a:r>
              <a:rPr lang="en-GB" sz="2000" i="1" dirty="0"/>
              <a:t>“Organizational dimensions of crowdsourcing processes: how to </a:t>
            </a:r>
            <a:r>
              <a:rPr lang="en-GB" sz="2000" i="1" dirty="0" smtClean="0"/>
              <a:t>proceed.”</a:t>
            </a:r>
          </a:p>
          <a:p>
            <a:pPr marL="0" indent="0">
              <a:buNone/>
            </a:pPr>
            <a:endParaRPr lang="en-GB" sz="2000" i="1" dirty="0"/>
          </a:p>
          <a:p>
            <a:pPr marL="0" indent="0" algn="r">
              <a:buNone/>
            </a:pPr>
            <a:r>
              <a:rPr lang="en-GB" sz="2000" i="1" dirty="0"/>
              <a:t>“Use of NH collections for non-taxonomic objectives (based on case compilation in "European Roadmap</a:t>
            </a:r>
            <a:r>
              <a:rPr lang="en-GB" sz="2000" i="1" dirty="0" smtClean="0"/>
              <a:t>")”</a:t>
            </a:r>
          </a:p>
          <a:p>
            <a:pPr marL="0" indent="0">
              <a:buNone/>
            </a:pPr>
            <a:endParaRPr lang="en-GB" sz="2000" i="1" dirty="0"/>
          </a:p>
          <a:p>
            <a:pPr marL="0" indent="0">
              <a:buNone/>
            </a:pPr>
            <a:r>
              <a:rPr lang="en-GB" sz="2000" i="1" dirty="0"/>
              <a:t>“Difficulties sustaining </a:t>
            </a:r>
            <a:r>
              <a:rPr lang="en-GB" sz="2000" i="1" dirty="0" smtClean="0"/>
              <a:t>interest </a:t>
            </a:r>
            <a:r>
              <a:rPr lang="en-GB" sz="2000" i="1" dirty="0"/>
              <a:t>of </a:t>
            </a:r>
            <a:r>
              <a:rPr lang="en-GB" sz="2000" i="1" dirty="0" smtClean="0"/>
              <a:t>industrial </a:t>
            </a:r>
            <a:r>
              <a:rPr lang="en-GB" sz="2000" i="1" dirty="0"/>
              <a:t>partners</a:t>
            </a:r>
            <a:r>
              <a:rPr lang="en-GB" sz="2000" i="1" dirty="0" smtClean="0"/>
              <a:t>.”</a:t>
            </a:r>
            <a:endParaRPr lang="en-GB" sz="2000" i="1" dirty="0"/>
          </a:p>
        </p:txBody>
      </p:sp>
    </p:spTree>
    <p:extLst>
      <p:ext uri="{BB962C8B-B14F-4D97-AF65-F5344CB8AC3E}">
        <p14:creationId xmlns:p14="http://schemas.microsoft.com/office/powerpoint/2010/main" val="272385573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Highlights &amp; Issues – JRA</a:t>
            </a:r>
            <a:endParaRPr lang="en-GB" dirty="0"/>
          </a:p>
        </p:txBody>
      </p:sp>
      <p:sp>
        <p:nvSpPr>
          <p:cNvPr id="3" name="Content Placeholder 2"/>
          <p:cNvSpPr>
            <a:spLocks noGrp="1"/>
          </p:cNvSpPr>
          <p:nvPr>
            <p:ph idx="1"/>
          </p:nvPr>
        </p:nvSpPr>
        <p:spPr>
          <a:xfrm>
            <a:off x="457200" y="1600200"/>
            <a:ext cx="8229600" cy="4876800"/>
          </a:xfrm>
        </p:spPr>
        <p:txBody>
          <a:bodyPr>
            <a:normAutofit/>
          </a:bodyPr>
          <a:lstStyle/>
          <a:p>
            <a:pPr marL="0" indent="0">
              <a:buNone/>
            </a:pPr>
            <a:r>
              <a:rPr lang="en-GB" sz="2000" i="1" dirty="0"/>
              <a:t>“3D collaboration with NA2</a:t>
            </a:r>
            <a:r>
              <a:rPr lang="en-GB" sz="2000" i="1" dirty="0" smtClean="0"/>
              <a:t>.“</a:t>
            </a:r>
          </a:p>
          <a:p>
            <a:pPr marL="0" indent="0">
              <a:buNone/>
            </a:pPr>
            <a:endParaRPr lang="en-GB" sz="2000" i="1" dirty="0"/>
          </a:p>
          <a:p>
            <a:pPr marL="0" indent="0" algn="r">
              <a:buNone/>
            </a:pPr>
            <a:r>
              <a:rPr lang="en-GB" sz="2000" i="1" dirty="0" smtClean="0"/>
              <a:t>“Crowdsourcing</a:t>
            </a:r>
            <a:r>
              <a:rPr lang="en-GB" sz="2000" i="1" dirty="0"/>
              <a:t>, </a:t>
            </a:r>
            <a:r>
              <a:rPr lang="en-GB" sz="2000" i="1" dirty="0" err="1"/>
              <a:t>Inselect</a:t>
            </a:r>
            <a:r>
              <a:rPr lang="en-GB" sz="2000" i="1" dirty="0"/>
              <a:t> and </a:t>
            </a:r>
            <a:r>
              <a:rPr lang="en-GB" sz="2000" i="1" dirty="0" err="1"/>
              <a:t>Zoosphere</a:t>
            </a:r>
            <a:r>
              <a:rPr lang="en-GB" sz="2000" i="1" dirty="0"/>
              <a:t> were particular highlights. Also the computer vision research</a:t>
            </a:r>
            <a:r>
              <a:rPr lang="en-GB" sz="2000" i="1" dirty="0" smtClean="0"/>
              <a:t>.”</a:t>
            </a:r>
            <a:endParaRPr lang="en-GB" sz="2000" i="1" dirty="0"/>
          </a:p>
          <a:p>
            <a:pPr marL="0" indent="0">
              <a:buNone/>
            </a:pPr>
            <a:endParaRPr lang="en-GB" sz="2000" i="1" dirty="0"/>
          </a:p>
          <a:p>
            <a:pPr marL="0" indent="0">
              <a:buNone/>
            </a:pPr>
            <a:r>
              <a:rPr lang="en-GB" sz="2000" i="1" dirty="0"/>
              <a:t>“a comprehensive handbook which includes protocols for </a:t>
            </a:r>
            <a:r>
              <a:rPr lang="en-GB" sz="2000" i="1" dirty="0" err="1"/>
              <a:t>microCT</a:t>
            </a:r>
            <a:r>
              <a:rPr lang="en-GB" sz="2000" i="1" dirty="0"/>
              <a:t> techniques. In this handbook, several natural history museums gave their feedback or involved in the creation of this deliverable.”</a:t>
            </a:r>
            <a:endParaRPr lang="en-GB" sz="2000" i="1" dirty="0" smtClean="0"/>
          </a:p>
          <a:p>
            <a:pPr marL="0" indent="0">
              <a:buNone/>
            </a:pPr>
            <a:endParaRPr lang="en-GB" sz="2000" i="1" dirty="0"/>
          </a:p>
          <a:p>
            <a:pPr marL="0" indent="0" algn="r">
              <a:buNone/>
            </a:pPr>
            <a:r>
              <a:rPr lang="en-GB" sz="2000" i="1" dirty="0"/>
              <a:t>“how to further study the conditions, processes and effects of crowdsourcing, and how to learn from that for </a:t>
            </a:r>
            <a:r>
              <a:rPr lang="en-GB" sz="2000" i="1" dirty="0" smtClean="0"/>
              <a:t>practice”</a:t>
            </a:r>
          </a:p>
          <a:p>
            <a:pPr marL="0" indent="0">
              <a:buNone/>
            </a:pPr>
            <a:endParaRPr lang="en-GB" sz="2000" i="1" dirty="0"/>
          </a:p>
          <a:p>
            <a:pPr marL="0" indent="0">
              <a:buNone/>
            </a:pPr>
            <a:r>
              <a:rPr lang="en-GB" sz="2000" i="1" dirty="0"/>
              <a:t>“Clarity of some of the tasks and objectives and need for better communication. We need to work on promoting achievements</a:t>
            </a:r>
            <a:r>
              <a:rPr lang="en-GB" sz="2000" i="1" dirty="0" smtClean="0"/>
              <a:t>.”</a:t>
            </a:r>
            <a:endParaRPr lang="en-GB" sz="2000" i="1" dirty="0"/>
          </a:p>
        </p:txBody>
      </p:sp>
    </p:spTree>
    <p:extLst>
      <p:ext uri="{BB962C8B-B14F-4D97-AF65-F5344CB8AC3E}">
        <p14:creationId xmlns:p14="http://schemas.microsoft.com/office/powerpoint/2010/main" val="341925397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GB" dirty="0"/>
              <a:t>Future SYNTHESYS+ project</a:t>
            </a:r>
          </a:p>
        </p:txBody>
      </p:sp>
    </p:spTree>
    <p:extLst>
      <p:ext uri="{BB962C8B-B14F-4D97-AF65-F5344CB8AC3E}">
        <p14:creationId xmlns:p14="http://schemas.microsoft.com/office/powerpoint/2010/main" val="1839359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Relevancy of </a:t>
            </a:r>
            <a:r>
              <a:rPr lang="en-GB" dirty="0" err="1" smtClean="0"/>
              <a:t>workpackages</a:t>
            </a:r>
            <a:r>
              <a:rPr lang="en-GB" dirty="0" smtClean="0"/>
              <a:t> in SYNTHESYS+</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2405415237"/>
              </p:ext>
            </p:extLst>
          </p:nvPr>
        </p:nvGraphicFramePr>
        <p:xfrm>
          <a:off x="28575" y="1833562"/>
          <a:ext cx="9086850" cy="4948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405182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TA - Future Transnational Access (Q35-38)</a:t>
            </a:r>
            <a:endParaRPr lang="en-GB" sz="3600" dirty="0"/>
          </a:p>
        </p:txBody>
      </p:sp>
      <p:graphicFrame>
        <p:nvGraphicFramePr>
          <p:cNvPr id="4" name="Chart 3"/>
          <p:cNvGraphicFramePr>
            <a:graphicFrameLocks/>
          </p:cNvGraphicFramePr>
          <p:nvPr>
            <p:extLst>
              <p:ext uri="{D42A27DB-BD31-4B8C-83A1-F6EECF244321}">
                <p14:modId xmlns:p14="http://schemas.microsoft.com/office/powerpoint/2010/main" val="3087878585"/>
              </p:ext>
            </p:extLst>
          </p:nvPr>
        </p:nvGraphicFramePr>
        <p:xfrm>
          <a:off x="0" y="1524000"/>
          <a:ext cx="9144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333900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NA - Collection Assessment Methodology (Q42)</a:t>
            </a:r>
            <a:endParaRPr lang="en-GB" sz="2800" dirty="0"/>
          </a:p>
        </p:txBody>
      </p:sp>
      <p:graphicFrame>
        <p:nvGraphicFramePr>
          <p:cNvPr id="4" name="Chart 3"/>
          <p:cNvGraphicFramePr>
            <a:graphicFrameLocks/>
          </p:cNvGraphicFramePr>
          <p:nvPr>
            <p:extLst>
              <p:ext uri="{D42A27DB-BD31-4B8C-83A1-F6EECF244321}">
                <p14:modId xmlns:p14="http://schemas.microsoft.com/office/powerpoint/2010/main" val="2693001413"/>
              </p:ext>
            </p:extLst>
          </p:nvPr>
        </p:nvGraphicFramePr>
        <p:xfrm>
          <a:off x="228600" y="2057400"/>
          <a:ext cx="87630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499827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NA – Frequency of Collection Surveying (Q43)</a:t>
            </a:r>
            <a:endParaRPr lang="en-GB" sz="2800" dirty="0"/>
          </a:p>
        </p:txBody>
      </p:sp>
      <p:graphicFrame>
        <p:nvGraphicFramePr>
          <p:cNvPr id="4" name="Chart 3"/>
          <p:cNvGraphicFramePr>
            <a:graphicFrameLocks/>
          </p:cNvGraphicFramePr>
          <p:nvPr>
            <p:extLst>
              <p:ext uri="{D42A27DB-BD31-4B8C-83A1-F6EECF244321}">
                <p14:modId xmlns:p14="http://schemas.microsoft.com/office/powerpoint/2010/main" val="4288467373"/>
              </p:ext>
            </p:extLst>
          </p:nvPr>
        </p:nvGraphicFramePr>
        <p:xfrm>
          <a:off x="0" y="1295400"/>
          <a:ext cx="9144000" cy="556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47477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Comments on GGBN (Q44)</a:t>
            </a:r>
            <a:endParaRPr lang="en-GB" sz="4000" dirty="0"/>
          </a:p>
        </p:txBody>
      </p:sp>
      <p:sp>
        <p:nvSpPr>
          <p:cNvPr id="3" name="Content Placeholder 2"/>
          <p:cNvSpPr>
            <a:spLocks noGrp="1"/>
          </p:cNvSpPr>
          <p:nvPr>
            <p:ph idx="1"/>
          </p:nvPr>
        </p:nvSpPr>
        <p:spPr>
          <a:xfrm>
            <a:off x="457200" y="1600200"/>
            <a:ext cx="8610600" cy="4525963"/>
          </a:xfrm>
        </p:spPr>
        <p:txBody>
          <a:bodyPr/>
          <a:lstStyle/>
          <a:p>
            <a:pPr marL="0" indent="0">
              <a:buNone/>
            </a:pPr>
            <a:r>
              <a:rPr lang="en-GB" sz="2400" dirty="0" smtClean="0"/>
              <a:t>“It </a:t>
            </a:r>
            <a:r>
              <a:rPr lang="en-GB" sz="2400" dirty="0"/>
              <a:t>is a useful forum for exchange of knowledge and best practice</a:t>
            </a:r>
            <a:r>
              <a:rPr lang="en-GB" sz="2400" dirty="0" smtClean="0"/>
              <a:t>.”</a:t>
            </a:r>
            <a:endParaRPr lang="en-GB" sz="2400" dirty="0"/>
          </a:p>
          <a:p>
            <a:pPr marL="0" indent="0">
              <a:buNone/>
            </a:pPr>
            <a:endParaRPr lang="en-GB" sz="2400" dirty="0" smtClean="0"/>
          </a:p>
          <a:p>
            <a:pPr marL="0" indent="0" algn="r">
              <a:buNone/>
            </a:pPr>
            <a:r>
              <a:rPr lang="en-GB" sz="2400" dirty="0" smtClean="0"/>
              <a:t>“I </a:t>
            </a:r>
            <a:r>
              <a:rPr lang="en-GB" sz="2400" dirty="0"/>
              <a:t>would like to see more support given to other European institutions who have molecular collections (or could have) but are not yet even GGBN observers. Many Botanic Gardens do not seem to see this as a priority</a:t>
            </a:r>
            <a:r>
              <a:rPr lang="en-GB" sz="2400" dirty="0" smtClean="0"/>
              <a:t>.”</a:t>
            </a:r>
          </a:p>
          <a:p>
            <a:pPr marL="0" indent="0" algn="r">
              <a:buNone/>
            </a:pPr>
            <a:endParaRPr lang="en-GB" sz="2400" dirty="0"/>
          </a:p>
          <a:p>
            <a:pPr marL="0" indent="0">
              <a:buNone/>
            </a:pPr>
            <a:r>
              <a:rPr lang="en-GB" sz="2400" dirty="0" smtClean="0"/>
              <a:t>“We are working to become a member” </a:t>
            </a:r>
            <a:r>
              <a:rPr lang="en-GB" sz="2400" b="1" dirty="0" smtClean="0"/>
              <a:t>(multiple partners)</a:t>
            </a:r>
            <a:endParaRPr lang="en-GB" sz="2400" b="1" dirty="0"/>
          </a:p>
          <a:p>
            <a:pPr marL="0" indent="0">
              <a:buNone/>
            </a:pPr>
            <a:endParaRPr lang="en-GB" dirty="0"/>
          </a:p>
        </p:txBody>
      </p:sp>
    </p:spTree>
    <p:extLst>
      <p:ext uri="{BB962C8B-B14F-4D97-AF65-F5344CB8AC3E}">
        <p14:creationId xmlns:p14="http://schemas.microsoft.com/office/powerpoint/2010/main" val="2544645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3D Scanning (Q45)</a:t>
            </a:r>
            <a:endParaRPr lang="en-GB" dirty="0"/>
          </a:p>
        </p:txBody>
      </p:sp>
      <p:sp>
        <p:nvSpPr>
          <p:cNvPr id="3" name="Content Placeholder 2"/>
          <p:cNvSpPr>
            <a:spLocks noGrp="1"/>
          </p:cNvSpPr>
          <p:nvPr>
            <p:ph idx="1"/>
          </p:nvPr>
        </p:nvSpPr>
        <p:spPr/>
        <p:txBody>
          <a:bodyPr/>
          <a:lstStyle/>
          <a:p>
            <a:r>
              <a:rPr lang="en-GB" dirty="0" smtClean="0"/>
              <a:t>Majority of partners scan but some without any capacity</a:t>
            </a:r>
          </a:p>
          <a:p>
            <a:r>
              <a:rPr lang="en-GB" dirty="0" smtClean="0"/>
              <a:t>For most partners 3D not provided by a dedicated team or facility</a:t>
            </a:r>
          </a:p>
          <a:p>
            <a:r>
              <a:rPr lang="en-GB" dirty="0" smtClean="0"/>
              <a:t>Broad mix of hardware and application</a:t>
            </a:r>
          </a:p>
          <a:p>
            <a:endParaRPr lang="en-GB" dirty="0"/>
          </a:p>
        </p:txBody>
      </p:sp>
    </p:spTree>
    <p:extLst>
      <p:ext uri="{BB962C8B-B14F-4D97-AF65-F5344CB8AC3E}">
        <p14:creationId xmlns:p14="http://schemas.microsoft.com/office/powerpoint/2010/main" val="2998732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3D Datasets (Q46)</a:t>
            </a:r>
            <a:endParaRPr lang="en-GB" dirty="0"/>
          </a:p>
        </p:txBody>
      </p:sp>
      <p:graphicFrame>
        <p:nvGraphicFramePr>
          <p:cNvPr id="5" name="Chart 4"/>
          <p:cNvGraphicFramePr>
            <a:graphicFrameLocks/>
          </p:cNvGraphicFramePr>
          <p:nvPr>
            <p:extLst>
              <p:ext uri="{D42A27DB-BD31-4B8C-83A1-F6EECF244321}">
                <p14:modId xmlns:p14="http://schemas.microsoft.com/office/powerpoint/2010/main" val="1504184808"/>
              </p:ext>
            </p:extLst>
          </p:nvPr>
        </p:nvGraphicFramePr>
        <p:xfrm>
          <a:off x="0" y="1371600"/>
          <a:ext cx="91440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083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Survey Structure</a:t>
            </a:r>
            <a:endParaRPr lang="en-GB"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GB" dirty="0" smtClean="0"/>
              <a:t>Survey composed of 2 sections:</a:t>
            </a:r>
          </a:p>
          <a:p>
            <a:pPr lvl="1"/>
            <a:r>
              <a:rPr lang="en-GB" dirty="0" smtClean="0"/>
              <a:t>Current SYNTHESYS3 </a:t>
            </a:r>
            <a:r>
              <a:rPr lang="en-GB" dirty="0"/>
              <a:t>project (</a:t>
            </a:r>
            <a:r>
              <a:rPr lang="en-GB" dirty="0" smtClean="0"/>
              <a:t>29 questions)</a:t>
            </a:r>
          </a:p>
          <a:p>
            <a:pPr lvl="1"/>
            <a:r>
              <a:rPr lang="en-GB" dirty="0" smtClean="0"/>
              <a:t>Future SYNTHESYS+ </a:t>
            </a:r>
            <a:r>
              <a:rPr lang="en-GB" dirty="0"/>
              <a:t>project (</a:t>
            </a:r>
            <a:r>
              <a:rPr lang="en-GB" dirty="0" smtClean="0"/>
              <a:t>25 questions)</a:t>
            </a:r>
          </a:p>
          <a:p>
            <a:pPr lvl="1"/>
            <a:endParaRPr lang="en-GB" dirty="0" smtClean="0"/>
          </a:p>
          <a:p>
            <a:r>
              <a:rPr lang="en-GB" dirty="0" err="1" smtClean="0"/>
              <a:t>Workpackage</a:t>
            </a:r>
            <a:r>
              <a:rPr lang="en-GB" dirty="0" smtClean="0"/>
              <a:t>-based survey logic</a:t>
            </a:r>
          </a:p>
          <a:p>
            <a:r>
              <a:rPr lang="en-GB" dirty="0" smtClean="0"/>
              <a:t>Mix of open and closed questions </a:t>
            </a:r>
          </a:p>
          <a:p>
            <a:pPr lvl="1"/>
            <a:r>
              <a:rPr lang="en-GB" dirty="0" smtClean="0"/>
              <a:t>5-point </a:t>
            </a:r>
            <a:r>
              <a:rPr lang="en-GB" dirty="0" err="1" smtClean="0"/>
              <a:t>likert</a:t>
            </a:r>
            <a:r>
              <a:rPr lang="en-GB" dirty="0" smtClean="0"/>
              <a:t> </a:t>
            </a:r>
          </a:p>
          <a:p>
            <a:pPr lvl="1"/>
            <a:r>
              <a:rPr lang="en-GB" dirty="0" smtClean="0"/>
              <a:t>Yes/No/Don’t Know</a:t>
            </a:r>
          </a:p>
          <a:p>
            <a:r>
              <a:rPr lang="en-GB" dirty="0" smtClean="0"/>
              <a:t>Survey built using </a:t>
            </a:r>
            <a:r>
              <a:rPr lang="en-GB" dirty="0" err="1" smtClean="0"/>
              <a:t>SurveyMonkey</a:t>
            </a:r>
            <a:endParaRPr lang="en-GB" dirty="0" smtClean="0"/>
          </a:p>
          <a:p>
            <a:r>
              <a:rPr lang="en-GB" dirty="0"/>
              <a:t>Survey open for 2.5 weeks </a:t>
            </a:r>
            <a:r>
              <a:rPr lang="en-GB" sz="2800" dirty="0"/>
              <a:t>(26 April - 12 May 2017)</a:t>
            </a:r>
          </a:p>
          <a:p>
            <a:endParaRPr lang="en-GB" dirty="0" smtClean="0"/>
          </a:p>
          <a:p>
            <a:pPr lvl="1"/>
            <a:endParaRPr lang="en-GB" dirty="0" smtClean="0"/>
          </a:p>
          <a:p>
            <a:endParaRPr lang="en-GB" dirty="0" smtClean="0"/>
          </a:p>
          <a:p>
            <a:endParaRPr lang="en-GB" dirty="0"/>
          </a:p>
        </p:txBody>
      </p:sp>
    </p:spTree>
    <p:extLst>
      <p:ext uri="{BB962C8B-B14F-4D97-AF65-F5344CB8AC3E}">
        <p14:creationId xmlns:p14="http://schemas.microsoft.com/office/powerpoint/2010/main" val="106998394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NA – Press and </a:t>
            </a:r>
            <a:r>
              <a:rPr lang="en-GB" dirty="0" err="1" smtClean="0"/>
              <a:t>Comms</a:t>
            </a:r>
            <a:r>
              <a:rPr lang="en-GB" dirty="0" smtClean="0"/>
              <a:t> (Q47/84)</a:t>
            </a:r>
            <a:endParaRPr lang="en-GB" dirty="0"/>
          </a:p>
        </p:txBody>
      </p:sp>
      <p:sp>
        <p:nvSpPr>
          <p:cNvPr id="3" name="Content Placeholder 2"/>
          <p:cNvSpPr>
            <a:spLocks noGrp="1"/>
          </p:cNvSpPr>
          <p:nvPr>
            <p:ph idx="1"/>
          </p:nvPr>
        </p:nvSpPr>
        <p:spPr/>
        <p:txBody>
          <a:bodyPr/>
          <a:lstStyle/>
          <a:p>
            <a:r>
              <a:rPr lang="en-GB" dirty="0" smtClean="0"/>
              <a:t>Majority (&gt;70%) have a dedicated press or </a:t>
            </a:r>
            <a:r>
              <a:rPr lang="en-GB" dirty="0" err="1" smtClean="0"/>
              <a:t>comms</a:t>
            </a:r>
            <a:r>
              <a:rPr lang="en-GB" dirty="0" smtClean="0"/>
              <a:t> team</a:t>
            </a:r>
          </a:p>
          <a:p>
            <a:r>
              <a:rPr lang="en-GB" dirty="0" smtClean="0"/>
              <a:t>Interest in stronger promotion/coordination of high profile SYNTH activities</a:t>
            </a:r>
          </a:p>
          <a:p>
            <a:r>
              <a:rPr lang="en-GB" dirty="0" smtClean="0"/>
              <a:t>Work more with social media and sharing SM content</a:t>
            </a:r>
          </a:p>
          <a:p>
            <a:r>
              <a:rPr lang="en-GB" dirty="0" smtClean="0"/>
              <a:t>Better collections material for access promotion (professionally designed)</a:t>
            </a:r>
          </a:p>
        </p:txBody>
      </p:sp>
    </p:spTree>
    <p:extLst>
      <p:ext uri="{BB962C8B-B14F-4D97-AF65-F5344CB8AC3E}">
        <p14:creationId xmlns:p14="http://schemas.microsoft.com/office/powerpoint/2010/main" val="886939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GB" sz="4000" dirty="0" smtClean="0"/>
              <a:t>NA – Measuring Impact of Access (Q49)</a:t>
            </a:r>
            <a:endParaRPr lang="en-GB" sz="4000" dirty="0"/>
          </a:p>
        </p:txBody>
      </p:sp>
      <p:sp>
        <p:nvSpPr>
          <p:cNvPr id="3" name="Content Placeholder 2"/>
          <p:cNvSpPr>
            <a:spLocks noGrp="1"/>
          </p:cNvSpPr>
          <p:nvPr>
            <p:ph idx="1"/>
          </p:nvPr>
        </p:nvSpPr>
        <p:spPr/>
        <p:txBody>
          <a:bodyPr/>
          <a:lstStyle/>
          <a:p>
            <a:endParaRPr lang="en-GB" dirty="0" smtClean="0"/>
          </a:p>
          <a:p>
            <a:r>
              <a:rPr lang="en-GB" dirty="0" smtClean="0"/>
              <a:t>Majority do not measure impact or unsure if it’s measured (beyond NHMMT stats)</a:t>
            </a:r>
          </a:p>
          <a:p>
            <a:r>
              <a:rPr lang="en-GB" dirty="0" smtClean="0"/>
              <a:t>Mostly via publications</a:t>
            </a:r>
          </a:p>
          <a:p>
            <a:r>
              <a:rPr lang="en-GB" dirty="0" smtClean="0"/>
              <a:t>Little automation / digital linkage</a:t>
            </a:r>
            <a:endParaRPr lang="en-GB" dirty="0"/>
          </a:p>
        </p:txBody>
      </p:sp>
    </p:spTree>
    <p:extLst>
      <p:ext uri="{BB962C8B-B14F-4D97-AF65-F5344CB8AC3E}">
        <p14:creationId xmlns:p14="http://schemas.microsoft.com/office/powerpoint/2010/main" val="24363178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NA – New user communities (Q50)</a:t>
            </a:r>
            <a:endParaRPr lang="en-GB" dirty="0"/>
          </a:p>
        </p:txBody>
      </p:sp>
      <p:sp>
        <p:nvSpPr>
          <p:cNvPr id="3" name="Content Placeholder 2"/>
          <p:cNvSpPr>
            <a:spLocks noGrp="1"/>
          </p:cNvSpPr>
          <p:nvPr>
            <p:ph idx="1"/>
          </p:nvPr>
        </p:nvSpPr>
        <p:spPr/>
        <p:txBody>
          <a:bodyPr/>
          <a:lstStyle/>
          <a:p>
            <a:endParaRPr lang="en-GB" dirty="0" smtClean="0"/>
          </a:p>
          <a:p>
            <a:r>
              <a:rPr lang="en-GB" dirty="0" smtClean="0"/>
              <a:t>Primary </a:t>
            </a:r>
            <a:r>
              <a:rPr lang="en-GB" dirty="0"/>
              <a:t>and secondary </a:t>
            </a:r>
            <a:r>
              <a:rPr lang="en-GB" dirty="0" smtClean="0"/>
              <a:t>education</a:t>
            </a:r>
          </a:p>
          <a:p>
            <a:r>
              <a:rPr lang="en-GB" dirty="0" smtClean="0"/>
              <a:t>Climate change biologists</a:t>
            </a:r>
          </a:p>
          <a:p>
            <a:r>
              <a:rPr lang="en-GB" dirty="0" smtClean="0"/>
              <a:t>Ecologists</a:t>
            </a:r>
          </a:p>
          <a:p>
            <a:r>
              <a:rPr lang="en-GB" dirty="0" smtClean="0"/>
              <a:t>Universities (++)</a:t>
            </a:r>
            <a:endParaRPr lang="en-GB" dirty="0"/>
          </a:p>
        </p:txBody>
      </p:sp>
    </p:spTree>
    <p:extLst>
      <p:ext uri="{BB962C8B-B14F-4D97-AF65-F5344CB8AC3E}">
        <p14:creationId xmlns:p14="http://schemas.microsoft.com/office/powerpoint/2010/main" val="37150498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 – Training Needs (Q51)</a:t>
            </a:r>
            <a:endParaRPr lang="en-GB" dirty="0"/>
          </a:p>
        </p:txBody>
      </p:sp>
      <p:sp>
        <p:nvSpPr>
          <p:cNvPr id="3" name="Content Placeholder 2"/>
          <p:cNvSpPr>
            <a:spLocks noGrp="1"/>
          </p:cNvSpPr>
          <p:nvPr>
            <p:ph idx="1"/>
          </p:nvPr>
        </p:nvSpPr>
        <p:spPr/>
        <p:txBody>
          <a:bodyPr/>
          <a:lstStyle/>
          <a:p>
            <a:endParaRPr lang="en-GB" dirty="0" smtClean="0"/>
          </a:p>
          <a:p>
            <a:r>
              <a:rPr lang="en-GB" dirty="0" smtClean="0"/>
              <a:t>Bioinformatics, digital preservation, digitisation, </a:t>
            </a:r>
            <a:r>
              <a:rPr lang="en-GB" dirty="0" err="1" smtClean="0"/>
              <a:t>databasing</a:t>
            </a:r>
            <a:r>
              <a:rPr lang="en-GB" dirty="0" smtClean="0"/>
              <a:t> (+++)</a:t>
            </a:r>
          </a:p>
          <a:p>
            <a:r>
              <a:rPr lang="en-GB" dirty="0" smtClean="0"/>
              <a:t>Cell collection/preservation</a:t>
            </a:r>
          </a:p>
          <a:p>
            <a:r>
              <a:rPr lang="en-GB" dirty="0" smtClean="0"/>
              <a:t>International regulations (Nagoya)</a:t>
            </a:r>
            <a:endParaRPr lang="en-GB" dirty="0"/>
          </a:p>
        </p:txBody>
      </p:sp>
    </p:spTree>
    <p:extLst>
      <p:ext uri="{BB962C8B-B14F-4D97-AF65-F5344CB8AC3E}">
        <p14:creationId xmlns:p14="http://schemas.microsoft.com/office/powerpoint/2010/main" val="42609255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NA – Policy Alignment/Standardisation (Q52)</a:t>
            </a:r>
            <a:endParaRPr lang="en-GB" dirty="0"/>
          </a:p>
        </p:txBody>
      </p:sp>
      <p:sp>
        <p:nvSpPr>
          <p:cNvPr id="3" name="Content Placeholder 2"/>
          <p:cNvSpPr>
            <a:spLocks noGrp="1"/>
          </p:cNvSpPr>
          <p:nvPr>
            <p:ph idx="1"/>
          </p:nvPr>
        </p:nvSpPr>
        <p:spPr/>
        <p:txBody>
          <a:bodyPr/>
          <a:lstStyle/>
          <a:p>
            <a:endParaRPr lang="en-GB" dirty="0" smtClean="0"/>
          </a:p>
          <a:p>
            <a:r>
              <a:rPr lang="en-GB" dirty="0" smtClean="0"/>
              <a:t>Digital preservation</a:t>
            </a:r>
          </a:p>
          <a:p>
            <a:r>
              <a:rPr lang="en-GB" dirty="0" smtClean="0"/>
              <a:t>Nagoya protocol</a:t>
            </a:r>
          </a:p>
          <a:p>
            <a:r>
              <a:rPr lang="en-GB" dirty="0" smtClean="0"/>
              <a:t>User generated data</a:t>
            </a:r>
          </a:p>
          <a:p>
            <a:r>
              <a:rPr lang="en-GB" dirty="0" smtClean="0"/>
              <a:t>IPR / copyright</a:t>
            </a:r>
          </a:p>
          <a:p>
            <a:r>
              <a:rPr lang="en-GB" dirty="0" smtClean="0"/>
              <a:t>CMS-LIMS interoperability</a:t>
            </a:r>
            <a:endParaRPr lang="en-GB" dirty="0"/>
          </a:p>
        </p:txBody>
      </p:sp>
    </p:spTree>
    <p:extLst>
      <p:ext uri="{BB962C8B-B14F-4D97-AF65-F5344CB8AC3E}">
        <p14:creationId xmlns:p14="http://schemas.microsoft.com/office/powerpoint/2010/main" val="1914325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JRA – In-house mass digitisation expertise (Q54)</a:t>
            </a:r>
            <a:endParaRPr lang="en-GB" sz="2800" dirty="0"/>
          </a:p>
        </p:txBody>
      </p:sp>
      <p:graphicFrame>
        <p:nvGraphicFramePr>
          <p:cNvPr id="5" name="Chart 4"/>
          <p:cNvGraphicFramePr>
            <a:graphicFrameLocks/>
          </p:cNvGraphicFramePr>
          <p:nvPr>
            <p:extLst>
              <p:ext uri="{D42A27DB-BD31-4B8C-83A1-F6EECF244321}">
                <p14:modId xmlns:p14="http://schemas.microsoft.com/office/powerpoint/2010/main" val="1241724626"/>
              </p:ext>
            </p:extLst>
          </p:nvPr>
        </p:nvGraphicFramePr>
        <p:xfrm>
          <a:off x="0" y="1676400"/>
          <a:ext cx="91440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39742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JRA – (Q55-59)</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565778768"/>
              </p:ext>
            </p:extLst>
          </p:nvPr>
        </p:nvGraphicFramePr>
        <p:xfrm>
          <a:off x="0" y="1524000"/>
          <a:ext cx="91440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35205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Conclusions &amp; Discussion Points</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Capacity building (including training) still required for online collections and sharing / helping establish digitisation workflows and data management</a:t>
            </a:r>
          </a:p>
          <a:p>
            <a:r>
              <a:rPr lang="en-GB" dirty="0"/>
              <a:t>Relatively low % of active mass digitisation projects – should we be doing more?</a:t>
            </a:r>
          </a:p>
          <a:p>
            <a:r>
              <a:rPr lang="en-GB" dirty="0" smtClean="0"/>
              <a:t>Greater understanding of how “digital surrogates” can be used for research and how to promote existing resources</a:t>
            </a:r>
          </a:p>
          <a:p>
            <a:r>
              <a:rPr lang="en-GB" dirty="0" smtClean="0"/>
              <a:t>No partners were opposed to considering non-EU Transnational Access – which institute(s) should we consider?</a:t>
            </a:r>
          </a:p>
          <a:p>
            <a:r>
              <a:rPr lang="en-GB" dirty="0" smtClean="0"/>
              <a:t>Majority of partners want a closer relationship with GGBN – should we make this mandatory (in some way) for SYNTH+ like we do with CSAT?</a:t>
            </a:r>
          </a:p>
          <a:p>
            <a:r>
              <a:rPr lang="en-GB" dirty="0" smtClean="0"/>
              <a:t>3D scanning capacity growing and becoming more institutionally important - discussion needed on how to store and share </a:t>
            </a:r>
            <a:r>
              <a:rPr lang="el-GR" dirty="0"/>
              <a:t>μ</a:t>
            </a:r>
            <a:r>
              <a:rPr lang="en-GB" dirty="0" err="1" smtClean="0"/>
              <a:t>cT</a:t>
            </a:r>
            <a:r>
              <a:rPr lang="en-GB" dirty="0" smtClean="0"/>
              <a:t> data</a:t>
            </a:r>
          </a:p>
          <a:p>
            <a:r>
              <a:rPr lang="en-GB" dirty="0" smtClean="0"/>
              <a:t>How can we establish better remote cross-institutional teams?</a:t>
            </a:r>
          </a:p>
          <a:p>
            <a:r>
              <a:rPr lang="en-GB" dirty="0" smtClean="0"/>
              <a:t>Some partners already have good collaborations with universities – should we actively establish more throughout consortium?</a:t>
            </a:r>
          </a:p>
        </p:txBody>
      </p:sp>
    </p:spTree>
    <p:extLst>
      <p:ext uri="{BB962C8B-B14F-4D97-AF65-F5344CB8AC3E}">
        <p14:creationId xmlns:p14="http://schemas.microsoft.com/office/powerpoint/2010/main" val="6598233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4267200"/>
            <a:ext cx="8229600" cy="1143000"/>
          </a:xfrm>
        </p:spPr>
        <p:txBody>
          <a:bodyPr>
            <a:normAutofit fontScale="90000"/>
          </a:bodyPr>
          <a:lstStyle/>
          <a:p>
            <a:r>
              <a:rPr lang="en-GB" dirty="0" smtClean="0"/>
              <a:t>Thank you for filling in the survey!</a:t>
            </a:r>
            <a:endParaRPr lang="en-GB" dirty="0"/>
          </a:p>
        </p:txBody>
      </p:sp>
      <p:pic>
        <p:nvPicPr>
          <p:cNvPr id="4" name="Picture 2" descr="Inline images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207" y="1143000"/>
            <a:ext cx="7169582"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7078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Responses &amp; Participation</a:t>
            </a:r>
            <a:endParaRPr lang="en-GB" dirty="0"/>
          </a:p>
        </p:txBody>
      </p:sp>
      <p:sp>
        <p:nvSpPr>
          <p:cNvPr id="3" name="Content Placeholder 2"/>
          <p:cNvSpPr>
            <a:spLocks noGrp="1"/>
          </p:cNvSpPr>
          <p:nvPr>
            <p:ph idx="1"/>
          </p:nvPr>
        </p:nvSpPr>
        <p:spPr/>
        <p:txBody>
          <a:bodyPr/>
          <a:lstStyle/>
          <a:p>
            <a:pPr marL="0" indent="0">
              <a:buNone/>
            </a:pPr>
            <a:r>
              <a:rPr lang="en-GB" dirty="0"/>
              <a:t>Responses: </a:t>
            </a:r>
          </a:p>
          <a:p>
            <a:pPr lvl="1"/>
            <a:r>
              <a:rPr lang="en-GB" dirty="0" smtClean="0"/>
              <a:t>61 participants out of ~100 contacted</a:t>
            </a:r>
            <a:endParaRPr lang="en-GB" dirty="0"/>
          </a:p>
          <a:p>
            <a:pPr lvl="1"/>
            <a:r>
              <a:rPr lang="en-GB" dirty="0"/>
              <a:t>All 19 TAFs </a:t>
            </a:r>
            <a:r>
              <a:rPr lang="en-GB" dirty="0" smtClean="0"/>
              <a:t>represented</a:t>
            </a:r>
          </a:p>
          <a:p>
            <a:pPr lvl="1"/>
            <a:r>
              <a:rPr lang="en-GB" dirty="0" smtClean="0"/>
              <a:t>Broad representation from NRSG, ASG and Task contributors</a:t>
            </a:r>
            <a:endParaRPr lang="en-GB" dirty="0"/>
          </a:p>
          <a:p>
            <a:endParaRPr lang="en-GB" dirty="0"/>
          </a:p>
        </p:txBody>
      </p:sp>
    </p:spTree>
    <p:extLst>
      <p:ext uri="{BB962C8B-B14F-4D97-AF65-F5344CB8AC3E}">
        <p14:creationId xmlns:p14="http://schemas.microsoft.com/office/powerpoint/2010/main" val="38930673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Limitations</a:t>
            </a:r>
            <a:endParaRPr lang="en-GB" dirty="0"/>
          </a:p>
        </p:txBody>
      </p:sp>
      <p:sp>
        <p:nvSpPr>
          <p:cNvPr id="3" name="Content Placeholder 2"/>
          <p:cNvSpPr>
            <a:spLocks noGrp="1"/>
          </p:cNvSpPr>
          <p:nvPr>
            <p:ph idx="1"/>
          </p:nvPr>
        </p:nvSpPr>
        <p:spPr/>
        <p:txBody>
          <a:bodyPr/>
          <a:lstStyle/>
          <a:p>
            <a:r>
              <a:rPr lang="en-GB" b="1" dirty="0" smtClean="0"/>
              <a:t>Preliminary assessment!</a:t>
            </a:r>
          </a:p>
          <a:p>
            <a:r>
              <a:rPr lang="en-GB" dirty="0" smtClean="0"/>
              <a:t>Duplicate institutional responses not filtered out (planned)</a:t>
            </a:r>
          </a:p>
          <a:p>
            <a:r>
              <a:rPr lang="en-GB" dirty="0" smtClean="0"/>
              <a:t>No time to follow-up on ambiguity e.g. “Don’t know” (planned)</a:t>
            </a:r>
          </a:p>
          <a:p>
            <a:r>
              <a:rPr lang="en-GB" dirty="0" smtClean="0"/>
              <a:t>Underlying data not currently shared but will be once anonymised</a:t>
            </a:r>
            <a:endParaRPr lang="en-GB" dirty="0"/>
          </a:p>
        </p:txBody>
      </p:sp>
    </p:spTree>
    <p:extLst>
      <p:ext uri="{BB962C8B-B14F-4D97-AF65-F5344CB8AC3E}">
        <p14:creationId xmlns:p14="http://schemas.microsoft.com/office/powerpoint/2010/main" val="508569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GB" dirty="0"/>
              <a:t>Current SYNTHESYS3 project</a:t>
            </a:r>
          </a:p>
        </p:txBody>
      </p:sp>
    </p:spTree>
    <p:extLst>
      <p:ext uri="{BB962C8B-B14F-4D97-AF65-F5344CB8AC3E}">
        <p14:creationId xmlns:p14="http://schemas.microsoft.com/office/powerpoint/2010/main" val="297818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Workpackage</a:t>
            </a:r>
            <a:r>
              <a:rPr lang="en-GB" dirty="0" smtClean="0"/>
              <a:t> Involvement</a:t>
            </a:r>
            <a:endParaRPr lang="en-GB" dirty="0"/>
          </a:p>
        </p:txBody>
      </p:sp>
      <p:graphicFrame>
        <p:nvGraphicFramePr>
          <p:cNvPr id="6" name="Chart 5"/>
          <p:cNvGraphicFramePr>
            <a:graphicFrameLocks/>
          </p:cNvGraphicFramePr>
          <p:nvPr>
            <p:extLst>
              <p:ext uri="{D42A27DB-BD31-4B8C-83A1-F6EECF244321}">
                <p14:modId xmlns:p14="http://schemas.microsoft.com/office/powerpoint/2010/main" val="2968525898"/>
              </p:ext>
            </p:extLst>
          </p:nvPr>
        </p:nvGraphicFramePr>
        <p:xfrm>
          <a:off x="381000" y="1828800"/>
          <a:ext cx="8610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36669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GB" sz="2800" dirty="0" smtClean="0"/>
              <a:t>Institutional Support by </a:t>
            </a:r>
            <a:r>
              <a:rPr lang="en-GB" sz="2800" dirty="0" err="1" smtClean="0"/>
              <a:t>Workpackage</a:t>
            </a:r>
            <a:endParaRPr lang="en-GB" sz="2800" dirty="0"/>
          </a:p>
        </p:txBody>
      </p:sp>
      <p:graphicFrame>
        <p:nvGraphicFramePr>
          <p:cNvPr id="7" name="Chart 6"/>
          <p:cNvGraphicFramePr>
            <a:graphicFrameLocks/>
          </p:cNvGraphicFramePr>
          <p:nvPr>
            <p:extLst>
              <p:ext uri="{D42A27DB-BD31-4B8C-83A1-F6EECF244321}">
                <p14:modId xmlns:p14="http://schemas.microsoft.com/office/powerpoint/2010/main" val="4131827753"/>
              </p:ext>
            </p:extLst>
          </p:nvPr>
        </p:nvGraphicFramePr>
        <p:xfrm>
          <a:off x="295275" y="1562100"/>
          <a:ext cx="8553450" cy="5143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78749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Transnational Access</a:t>
            </a:r>
            <a:endParaRPr lang="en-GB" sz="4000" dirty="0"/>
          </a:p>
        </p:txBody>
      </p:sp>
      <p:sp>
        <p:nvSpPr>
          <p:cNvPr id="3" name="Content Placeholder 2"/>
          <p:cNvSpPr>
            <a:spLocks noGrp="1"/>
          </p:cNvSpPr>
          <p:nvPr>
            <p:ph idx="1"/>
          </p:nvPr>
        </p:nvSpPr>
        <p:spPr/>
        <p:txBody>
          <a:bodyPr>
            <a:noAutofit/>
          </a:bodyPr>
          <a:lstStyle/>
          <a:p>
            <a:pPr marL="0" indent="0">
              <a:lnSpc>
                <a:spcPct val="150000"/>
              </a:lnSpc>
              <a:buNone/>
            </a:pPr>
            <a:r>
              <a:rPr lang="en-GB" sz="2000" i="1" dirty="0" smtClean="0"/>
              <a:t>“The </a:t>
            </a:r>
            <a:r>
              <a:rPr lang="en-GB" sz="2000" i="1" dirty="0"/>
              <a:t>Access part is what interests my colleagues the most. </a:t>
            </a:r>
            <a:r>
              <a:rPr lang="en-GB" sz="2000" i="1" dirty="0" smtClean="0"/>
              <a:t>The </a:t>
            </a:r>
            <a:r>
              <a:rPr lang="en-GB" sz="2000" i="1" dirty="0"/>
              <a:t>new management has very moderate interest in the </a:t>
            </a:r>
            <a:r>
              <a:rPr lang="en-GB" sz="2000" i="1" dirty="0" smtClean="0"/>
              <a:t>non-Access </a:t>
            </a:r>
            <a:r>
              <a:rPr lang="en-GB" sz="2000" i="1" dirty="0"/>
              <a:t>parts of </a:t>
            </a:r>
            <a:r>
              <a:rPr lang="en-GB" sz="2000" i="1" dirty="0" smtClean="0"/>
              <a:t>SYNTHESYS </a:t>
            </a:r>
            <a:r>
              <a:rPr lang="en-GB" sz="2000" i="1" dirty="0"/>
              <a:t>to none</a:t>
            </a:r>
            <a:r>
              <a:rPr lang="en-GB" sz="2000" i="1" dirty="0" smtClean="0"/>
              <a:t>.”</a:t>
            </a:r>
          </a:p>
          <a:p>
            <a:pPr marL="0" indent="0">
              <a:lnSpc>
                <a:spcPct val="150000"/>
              </a:lnSpc>
              <a:buNone/>
            </a:pPr>
            <a:endParaRPr lang="en-GB" sz="2000" i="1" dirty="0" smtClean="0"/>
          </a:p>
          <a:p>
            <a:pPr marL="0" indent="0" algn="r">
              <a:lnSpc>
                <a:spcPct val="150000"/>
              </a:lnSpc>
              <a:buNone/>
            </a:pPr>
            <a:r>
              <a:rPr lang="en-GB" sz="2000" i="1" dirty="0" smtClean="0"/>
              <a:t>“</a:t>
            </a:r>
            <a:r>
              <a:rPr lang="en-GB" sz="2000" i="1" dirty="0"/>
              <a:t>The programme is generally accepted, well known and appreciated, and I got support from various departments and facilities if I asked for</a:t>
            </a:r>
            <a:r>
              <a:rPr lang="en-GB" sz="2000" i="1" dirty="0" smtClean="0"/>
              <a:t>.”</a:t>
            </a:r>
          </a:p>
          <a:p>
            <a:pPr marL="0" indent="0">
              <a:lnSpc>
                <a:spcPct val="150000"/>
              </a:lnSpc>
              <a:buNone/>
            </a:pPr>
            <a:endParaRPr lang="en-GB" sz="2000" i="1" dirty="0" smtClean="0"/>
          </a:p>
          <a:p>
            <a:pPr marL="0" indent="0">
              <a:lnSpc>
                <a:spcPct val="150000"/>
              </a:lnSpc>
              <a:buNone/>
            </a:pPr>
            <a:r>
              <a:rPr lang="en-GB" sz="2000" i="1" dirty="0"/>
              <a:t>“Both the researchers and even more the curators have received the visitors very enthusiastically. The project is very popular and is considered one of the best EU involvements of our institution</a:t>
            </a:r>
            <a:r>
              <a:rPr lang="en-GB" sz="2000" i="1" dirty="0" smtClean="0"/>
              <a:t>.”</a:t>
            </a:r>
            <a:endParaRPr lang="en-GB" sz="2000" i="1" dirty="0"/>
          </a:p>
        </p:txBody>
      </p:sp>
    </p:spTree>
    <p:extLst>
      <p:ext uri="{BB962C8B-B14F-4D97-AF65-F5344CB8AC3E}">
        <p14:creationId xmlns:p14="http://schemas.microsoft.com/office/powerpoint/2010/main" val="25141930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SYNTHESYS">
      <a:dk1>
        <a:sysClr val="windowText" lastClr="000000"/>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12443</TotalTime>
  <Words>1425</Words>
  <Application>Microsoft Macintosh PowerPoint</Application>
  <PresentationFormat>On-screen Show (4:3)</PresentationFormat>
  <Paragraphs>181</Paragraphs>
  <Slides>38</Slides>
  <Notes>12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SYNTHESYS3 Survey</vt:lpstr>
      <vt:lpstr>Aim of Survey</vt:lpstr>
      <vt:lpstr>Survey Structure</vt:lpstr>
      <vt:lpstr>Responses &amp; Participation</vt:lpstr>
      <vt:lpstr>Limitations</vt:lpstr>
      <vt:lpstr>Current SYNTHESYS3 project</vt:lpstr>
      <vt:lpstr>Workpackage Involvement</vt:lpstr>
      <vt:lpstr>Institutional Support by Workpackage</vt:lpstr>
      <vt:lpstr>Transnational Access</vt:lpstr>
      <vt:lpstr>Network Activities</vt:lpstr>
      <vt:lpstr>Joint Research Activities</vt:lpstr>
      <vt:lpstr>Effectiveness of Management for Workpackages</vt:lpstr>
      <vt:lpstr>NA/JRA</vt:lpstr>
      <vt:lpstr>Did your institution promote project highlights and/or outputs resulting from Transnational Access visits?</vt:lpstr>
      <vt:lpstr>Promotion Methods</vt:lpstr>
      <vt:lpstr>Frequency of output promotion</vt:lpstr>
      <vt:lpstr>Communication Methods</vt:lpstr>
      <vt:lpstr>Highlights &amp; Issues - TA</vt:lpstr>
      <vt:lpstr>Highlights &amp; Issues – NA2</vt:lpstr>
      <vt:lpstr>Highlights &amp; Issues – NA3</vt:lpstr>
      <vt:lpstr>Highlights &amp; Issues – JRA</vt:lpstr>
      <vt:lpstr>Future SYNTHESYS+ project</vt:lpstr>
      <vt:lpstr>Relevancy of workpackages in SYNTHESYS+</vt:lpstr>
      <vt:lpstr>TA - Future Transnational Access (Q35-38)</vt:lpstr>
      <vt:lpstr>NA - Collection Assessment Methodology (Q42)</vt:lpstr>
      <vt:lpstr>NA – Frequency of Collection Surveying (Q43)</vt:lpstr>
      <vt:lpstr>Comments on GGBN (Q44)</vt:lpstr>
      <vt:lpstr>3D Scanning (Q45)</vt:lpstr>
      <vt:lpstr>3D Datasets (Q46)</vt:lpstr>
      <vt:lpstr>NA – Press and Comms (Q47/84)</vt:lpstr>
      <vt:lpstr>NA – Measuring Impact of Access (Q49)</vt:lpstr>
      <vt:lpstr>NA – New user communities (Q50)</vt:lpstr>
      <vt:lpstr>NA – Training Needs (Q51)</vt:lpstr>
      <vt:lpstr>NA – Policy Alignment/Standardisation (Q52)</vt:lpstr>
      <vt:lpstr>JRA – In-house mass digitisation expertise (Q54)</vt:lpstr>
      <vt:lpstr>JRA – (Q55-59)</vt:lpstr>
      <vt:lpstr>Conclusions &amp; Discussion Points</vt:lpstr>
      <vt:lpstr>Thank you for filling in the survey!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on the successes of SYNTHESYS</dc:title>
  <dc:creator>Laurence Livermore</dc:creator>
  <cp:lastModifiedBy>Vincent Smith</cp:lastModifiedBy>
  <cp:revision>289</cp:revision>
  <cp:lastPrinted>2015-10-20T10:24:20Z</cp:lastPrinted>
  <dcterms:created xsi:type="dcterms:W3CDTF">2006-08-16T00:00:00Z</dcterms:created>
  <dcterms:modified xsi:type="dcterms:W3CDTF">2017-06-15T12:09:16Z</dcterms:modified>
</cp:coreProperties>
</file>