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60" r:id="rId2"/>
    <p:sldMasterId id="2147483672" r:id="rId3"/>
  </p:sldMasterIdLst>
  <p:notesMasterIdLst>
    <p:notesMasterId r:id="rId18"/>
  </p:notesMasterIdLst>
  <p:sldIdLst>
    <p:sldId id="290" r:id="rId4"/>
    <p:sldId id="291" r:id="rId5"/>
    <p:sldId id="292" r:id="rId6"/>
    <p:sldId id="296" r:id="rId7"/>
    <p:sldId id="297" r:id="rId8"/>
    <p:sldId id="298" r:id="rId9"/>
    <p:sldId id="299" r:id="rId10"/>
    <p:sldId id="289" r:id="rId11"/>
    <p:sldId id="303" r:id="rId12"/>
    <p:sldId id="293" r:id="rId13"/>
    <p:sldId id="300" r:id="rId14"/>
    <p:sldId id="294" r:id="rId15"/>
    <p:sldId id="295" r:id="rId16"/>
    <p:sldId id="301" r:id="rId17"/>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ntelen, Thomas von" initials="TvR" lastIdx="3" clrIdx="0"/>
  <p:cmAuthor id="1" name="Krause, Stefanie" initials="K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9" autoAdjust="0"/>
    <p:restoredTop sz="79266" autoAdjust="0"/>
  </p:normalViewPr>
  <p:slideViewPr>
    <p:cSldViewPr>
      <p:cViewPr>
        <p:scale>
          <a:sx n="97" d="100"/>
          <a:sy n="97" d="100"/>
        </p:scale>
        <p:origin x="-968"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20845" cy="493633"/>
          </a:xfrm>
          <a:prstGeom prst="rect">
            <a:avLst/>
          </a:prstGeom>
        </p:spPr>
        <p:txBody>
          <a:bodyPr vert="horz" lIns="90672" tIns="45336" rIns="90672" bIns="45336" rtlCol="0"/>
          <a:lstStyle>
            <a:lvl1pPr algn="l">
              <a:defRPr sz="1200"/>
            </a:lvl1pPr>
          </a:lstStyle>
          <a:p>
            <a:endParaRPr lang="de-DE"/>
          </a:p>
        </p:txBody>
      </p:sp>
      <p:sp>
        <p:nvSpPr>
          <p:cNvPr id="3" name="Datumsplatzhalter 2"/>
          <p:cNvSpPr>
            <a:spLocks noGrp="1"/>
          </p:cNvSpPr>
          <p:nvPr>
            <p:ph type="dt" idx="1"/>
          </p:nvPr>
        </p:nvSpPr>
        <p:spPr>
          <a:xfrm>
            <a:off x="3819689" y="1"/>
            <a:ext cx="2920845" cy="493633"/>
          </a:xfrm>
          <a:prstGeom prst="rect">
            <a:avLst/>
          </a:prstGeom>
        </p:spPr>
        <p:txBody>
          <a:bodyPr vert="horz" lIns="90672" tIns="45336" rIns="90672" bIns="45336" rtlCol="0"/>
          <a:lstStyle>
            <a:lvl1pPr algn="r">
              <a:defRPr sz="1200"/>
            </a:lvl1pPr>
          </a:lstStyle>
          <a:p>
            <a:fld id="{E184D6BF-7BCE-47A7-8674-15F830BBC44F}" type="datetimeFigureOut">
              <a:rPr lang="de-DE" smtClean="0"/>
              <a:t>15/06/17</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672" tIns="45336" rIns="90672" bIns="45336" rtlCol="0" anchor="ctr"/>
          <a:lstStyle/>
          <a:p>
            <a:endParaRPr lang="de-DE"/>
          </a:p>
        </p:txBody>
      </p:sp>
      <p:sp>
        <p:nvSpPr>
          <p:cNvPr id="5" name="Notizenplatzhalter 4"/>
          <p:cNvSpPr>
            <a:spLocks noGrp="1"/>
          </p:cNvSpPr>
          <p:nvPr>
            <p:ph type="body" sz="quarter" idx="3"/>
          </p:nvPr>
        </p:nvSpPr>
        <p:spPr>
          <a:xfrm>
            <a:off x="674529" y="4689515"/>
            <a:ext cx="5393058" cy="4442698"/>
          </a:xfrm>
          <a:prstGeom prst="rect">
            <a:avLst/>
          </a:prstGeom>
        </p:spPr>
        <p:txBody>
          <a:bodyPr vert="horz" lIns="90672" tIns="45336" rIns="90672" bIns="45336"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377449"/>
            <a:ext cx="2920845" cy="493633"/>
          </a:xfrm>
          <a:prstGeom prst="rect">
            <a:avLst/>
          </a:prstGeom>
        </p:spPr>
        <p:txBody>
          <a:bodyPr vert="horz" lIns="90672" tIns="45336" rIns="90672" bIns="45336" rtlCol="0" anchor="b"/>
          <a:lstStyle>
            <a:lvl1pPr algn="l">
              <a:defRPr sz="1200"/>
            </a:lvl1pPr>
          </a:lstStyle>
          <a:p>
            <a:endParaRPr lang="de-DE"/>
          </a:p>
        </p:txBody>
      </p:sp>
      <p:sp>
        <p:nvSpPr>
          <p:cNvPr id="7" name="Foliennummernplatzhalter 6"/>
          <p:cNvSpPr>
            <a:spLocks noGrp="1"/>
          </p:cNvSpPr>
          <p:nvPr>
            <p:ph type="sldNum" sz="quarter" idx="5"/>
          </p:nvPr>
        </p:nvSpPr>
        <p:spPr>
          <a:xfrm>
            <a:off x="3819689" y="9377449"/>
            <a:ext cx="2920845" cy="493633"/>
          </a:xfrm>
          <a:prstGeom prst="rect">
            <a:avLst/>
          </a:prstGeom>
        </p:spPr>
        <p:txBody>
          <a:bodyPr vert="horz" lIns="90672" tIns="45336" rIns="90672" bIns="45336" rtlCol="0" anchor="b"/>
          <a:lstStyle>
            <a:lvl1pPr algn="r">
              <a:defRPr sz="1200"/>
            </a:lvl1pPr>
          </a:lstStyle>
          <a:p>
            <a:fld id="{1DA5764F-FD09-4B2F-8696-3C9E8BF46EB5}" type="slidenum">
              <a:rPr lang="de-DE" smtClean="0"/>
              <a:t>‹#›</a:t>
            </a:fld>
            <a:endParaRPr lang="de-DE"/>
          </a:p>
        </p:txBody>
      </p:sp>
    </p:spTree>
    <p:extLst>
      <p:ext uri="{BB962C8B-B14F-4D97-AF65-F5344CB8AC3E}">
        <p14:creationId xmlns:p14="http://schemas.microsoft.com/office/powerpoint/2010/main" val="388574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b="1" baseline="0" dirty="0" smtClean="0"/>
          </a:p>
        </p:txBody>
      </p:sp>
      <p:sp>
        <p:nvSpPr>
          <p:cNvPr id="4" name="Foliennummernplatzhalter 3"/>
          <p:cNvSpPr>
            <a:spLocks noGrp="1"/>
          </p:cNvSpPr>
          <p:nvPr>
            <p:ph type="sldNum" sz="quarter" idx="10"/>
          </p:nvPr>
        </p:nvSpPr>
        <p:spPr/>
        <p:txBody>
          <a:bodyPr/>
          <a:lstStyle/>
          <a:p>
            <a:fld id="{1DA5764F-FD09-4B2F-8696-3C9E8BF46EB5}" type="slidenum">
              <a:rPr lang="de-DE" smtClean="0"/>
              <a:t>2</a:t>
            </a:fld>
            <a:endParaRPr lang="de-DE"/>
          </a:p>
        </p:txBody>
      </p:sp>
    </p:spTree>
    <p:extLst>
      <p:ext uri="{BB962C8B-B14F-4D97-AF65-F5344CB8AC3E}">
        <p14:creationId xmlns:p14="http://schemas.microsoft.com/office/powerpoint/2010/main" val="65015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izenplatzhalter 2"/>
          <p:cNvSpPr>
            <a:spLocks noGrp="1"/>
          </p:cNvSpPr>
          <p:nvPr>
            <p:ph type="body" idx="1"/>
          </p:nvPr>
        </p:nvSpPr>
        <p:spPr/>
        <p:txBody>
          <a:bodyPr/>
          <a:lstStyle/>
          <a:p>
            <a:pPr marL="170010" indent="-170010" fontAlgn="auto">
              <a:spcBef>
                <a:spcPts val="0"/>
              </a:spcBef>
              <a:spcAft>
                <a:spcPts val="0"/>
              </a:spcAft>
              <a:buFont typeface="Arial" panose="020B0604020202020204" pitchFamily="34" charset="0"/>
              <a:buChar char="•"/>
              <a:defRPr/>
            </a:pPr>
            <a:endParaRPr lang="en-GB" dirty="0">
              <a:latin typeface="+mj-lt"/>
            </a:endParaRPr>
          </a:p>
        </p:txBody>
      </p:sp>
      <p:sp>
        <p:nvSpPr>
          <p:cNvPr id="727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77B176E-28C0-F04D-879A-32CC95D54500}" type="slidenum">
              <a:rPr lang="de-DE" altLang="x-none"/>
              <a:pPr/>
              <a:t>13</a:t>
            </a:fld>
            <a:endParaRPr lang="de-DE" altLang="x-none"/>
          </a:p>
        </p:txBody>
      </p:sp>
    </p:spTree>
    <p:extLst>
      <p:ext uri="{BB962C8B-B14F-4D97-AF65-F5344CB8AC3E}">
        <p14:creationId xmlns:p14="http://schemas.microsoft.com/office/powerpoint/2010/main" val="194005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izenplatzhalter 2"/>
          <p:cNvSpPr>
            <a:spLocks noGrp="1"/>
          </p:cNvSpPr>
          <p:nvPr>
            <p:ph type="body" idx="1"/>
          </p:nvPr>
        </p:nvSpPr>
        <p:spPr/>
        <p:txBody>
          <a:bodyPr/>
          <a:lstStyle/>
          <a:p>
            <a:pPr marL="170010" indent="-170010" fontAlgn="auto">
              <a:spcBef>
                <a:spcPts val="0"/>
              </a:spcBef>
              <a:spcAft>
                <a:spcPts val="0"/>
              </a:spcAft>
              <a:buFont typeface="Arial" panose="020B0604020202020204" pitchFamily="34" charset="0"/>
              <a:buChar char="•"/>
              <a:defRPr/>
            </a:pPr>
            <a:endParaRPr lang="en-GB" dirty="0">
              <a:latin typeface="+mj-lt"/>
            </a:endParaRPr>
          </a:p>
        </p:txBody>
      </p:sp>
      <p:sp>
        <p:nvSpPr>
          <p:cNvPr id="727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77B176E-28C0-F04D-879A-32CC95D54500}" type="slidenum">
              <a:rPr lang="de-DE" altLang="x-none"/>
              <a:pPr/>
              <a:t>14</a:t>
            </a:fld>
            <a:endParaRPr lang="de-DE" altLang="x-none"/>
          </a:p>
        </p:txBody>
      </p:sp>
    </p:spTree>
    <p:extLst>
      <p:ext uri="{BB962C8B-B14F-4D97-AF65-F5344CB8AC3E}">
        <p14:creationId xmlns:p14="http://schemas.microsoft.com/office/powerpoint/2010/main" val="14045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izenplatzhalter 2"/>
          <p:cNvSpPr>
            <a:spLocks noGrp="1"/>
          </p:cNvSpPr>
          <p:nvPr>
            <p:ph type="body" idx="1"/>
          </p:nvPr>
        </p:nvSpPr>
        <p:spPr/>
        <p:txBody>
          <a:bodyPr/>
          <a:lstStyle/>
          <a:p>
            <a:pPr fontAlgn="auto">
              <a:spcBef>
                <a:spcPts val="0"/>
              </a:spcBef>
              <a:spcAft>
                <a:spcPts val="0"/>
              </a:spcAft>
              <a:defRPr/>
            </a:pPr>
            <a:endParaRPr lang="de-DE" dirty="0"/>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8D37633-5BEF-A347-9F79-96BCA825321E}" type="slidenum">
              <a:rPr lang="de-DE" altLang="x-none">
                <a:solidFill>
                  <a:prstClr val="black"/>
                </a:solidFill>
              </a:rPr>
              <a:pPr/>
              <a:t>3</a:t>
            </a:fld>
            <a:endParaRPr lang="de-DE" altLang="x-none">
              <a:solidFill>
                <a:prstClr val="black"/>
              </a:solidFill>
            </a:endParaRPr>
          </a:p>
        </p:txBody>
      </p:sp>
    </p:spTree>
    <p:extLst>
      <p:ext uri="{BB962C8B-B14F-4D97-AF65-F5344CB8AC3E}">
        <p14:creationId xmlns:p14="http://schemas.microsoft.com/office/powerpoint/2010/main" val="168599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8D20B-2F3A-584B-B0A7-67036887049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9957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8D20B-2F3A-584B-B0A7-67036887049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6006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DA4332-E3AF-46B7-B4D2-E50947BE21DA}" type="slidenum">
              <a:rPr lang="en-GB" smtClean="0"/>
              <a:t>6</a:t>
            </a:fld>
            <a:endParaRPr lang="en-GB"/>
          </a:p>
        </p:txBody>
      </p:sp>
    </p:spTree>
    <p:extLst>
      <p:ext uri="{BB962C8B-B14F-4D97-AF65-F5344CB8AC3E}">
        <p14:creationId xmlns:p14="http://schemas.microsoft.com/office/powerpoint/2010/main" val="152681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DA4332-E3AF-46B7-B4D2-E50947BE21DA}" type="slidenum">
              <a:rPr lang="en-GB" smtClean="0"/>
              <a:t>7</a:t>
            </a:fld>
            <a:endParaRPr lang="en-GB"/>
          </a:p>
        </p:txBody>
      </p:sp>
    </p:spTree>
    <p:extLst>
      <p:ext uri="{BB962C8B-B14F-4D97-AF65-F5344CB8AC3E}">
        <p14:creationId xmlns:p14="http://schemas.microsoft.com/office/powerpoint/2010/main" val="185175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x-none" dirty="0"/>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75852EC-C710-C54D-93D0-173F32A99980}" type="slidenum">
              <a:rPr lang="de-DE" altLang="x-none"/>
              <a:pPr/>
              <a:t>10</a:t>
            </a:fld>
            <a:endParaRPr lang="de-DE" altLang="x-none"/>
          </a:p>
        </p:txBody>
      </p:sp>
    </p:spTree>
    <p:extLst>
      <p:ext uri="{BB962C8B-B14F-4D97-AF65-F5344CB8AC3E}">
        <p14:creationId xmlns:p14="http://schemas.microsoft.com/office/powerpoint/2010/main" val="16189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x-none" dirty="0"/>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F75852EC-C710-C54D-93D0-173F32A99980}" type="slidenum">
              <a:rPr lang="de-DE" altLang="x-none"/>
              <a:pPr/>
              <a:t>11</a:t>
            </a:fld>
            <a:endParaRPr lang="de-DE" altLang="x-none"/>
          </a:p>
        </p:txBody>
      </p:sp>
    </p:spTree>
    <p:extLst>
      <p:ext uri="{BB962C8B-B14F-4D97-AF65-F5344CB8AC3E}">
        <p14:creationId xmlns:p14="http://schemas.microsoft.com/office/powerpoint/2010/main" val="159697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izenplatzhalter 2"/>
          <p:cNvSpPr>
            <a:spLocks noGrp="1"/>
          </p:cNvSpPr>
          <p:nvPr>
            <p:ph type="body" idx="1"/>
          </p:nvPr>
        </p:nvSpPr>
        <p:spPr/>
        <p:txBody>
          <a:bodyPr/>
          <a:lstStyle/>
          <a:p>
            <a:pPr fontAlgn="auto">
              <a:spcBef>
                <a:spcPts val="0"/>
              </a:spcBef>
              <a:spcAft>
                <a:spcPts val="0"/>
              </a:spcAft>
              <a:defRPr/>
            </a:pPr>
            <a:endParaRPr lang="de-DE" dirty="0"/>
          </a:p>
        </p:txBody>
      </p:sp>
      <p:sp>
        <p:nvSpPr>
          <p:cNvPr id="716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553F128-19CD-8341-9C2B-FDDF674DB39C}" type="slidenum">
              <a:rPr lang="de-DE" altLang="x-none"/>
              <a:pPr/>
              <a:t>12</a:t>
            </a:fld>
            <a:endParaRPr lang="de-DE" altLang="x-none"/>
          </a:p>
        </p:txBody>
      </p:sp>
    </p:spTree>
    <p:extLst>
      <p:ext uri="{BB962C8B-B14F-4D97-AF65-F5344CB8AC3E}">
        <p14:creationId xmlns:p14="http://schemas.microsoft.com/office/powerpoint/2010/main" val="197372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EBEE04-C90E-4D2F-965B-F3CC2CD2FD16}" type="datetimeFigureOut">
              <a:rPr lang="en-GB" smtClean="0"/>
              <a:t>15/06/17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306341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BEE04-C90E-4D2F-965B-F3CC2CD2FD16}" type="datetimeFigureOut">
              <a:rPr lang="en-GB" smtClean="0"/>
              <a:t>15/06/17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156968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BEE04-C90E-4D2F-965B-F3CC2CD2FD16}" type="datetimeFigureOut">
              <a:rPr lang="en-GB" smtClean="0"/>
              <a:t>15/06/17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380313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79299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9132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993700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5376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02509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44196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74873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9247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BEE04-C90E-4D2F-965B-F3CC2CD2FD16}" type="datetimeFigureOut">
              <a:rPr lang="en-GB" smtClean="0"/>
              <a:t>15/06/17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2578173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73333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206650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085539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6A391A8-BF83-9147-8DE7-9A17B5B5E3D7}" type="datetimeFigureOut">
              <a:rPr lang="en-GB">
                <a:solidFill>
                  <a:prstClr val="black">
                    <a:tint val="75000"/>
                  </a:prstClr>
                </a:solidFill>
              </a:rPr>
              <a:pPr>
                <a:defRPr/>
              </a:pPr>
              <a:t>15/06/17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C9316B-994C-3A41-9D50-C0CDB60CFC66}" type="slidenum">
              <a:rPr lang="en-GB" altLang="x-none"/>
              <a:pPr/>
              <a:t>‹#›</a:t>
            </a:fld>
            <a:endParaRPr lang="en-GB" altLang="x-non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7D80729-A4F0-574C-BA58-57B29916B824}" type="datetimeFigureOut">
              <a:rPr lang="en-GB">
                <a:solidFill>
                  <a:prstClr val="black">
                    <a:tint val="75000"/>
                  </a:prstClr>
                </a:solidFill>
              </a:rPr>
              <a:pPr>
                <a:defRPr/>
              </a:pPr>
              <a:t>15/06/17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4F3065D-3E42-9748-A729-3297B069C282}" type="slidenum">
              <a:rPr lang="en-GB" altLang="x-none"/>
              <a:pPr/>
              <a:t>‹#›</a:t>
            </a:fld>
            <a:endParaRPr lang="en-GB" altLang="x-non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22647D-642D-6B44-8E6D-9EA646B34477}" type="datetimeFigureOut">
              <a:rPr lang="en-GB">
                <a:solidFill>
                  <a:prstClr val="black">
                    <a:tint val="75000"/>
                  </a:prstClr>
                </a:solidFill>
              </a:rPr>
              <a:pPr>
                <a:defRPr/>
              </a:pPr>
              <a:t>15/06/17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F0BB7B9-E2C9-7444-9249-EFBCA69DB757}" type="slidenum">
              <a:rPr lang="en-GB" altLang="x-none"/>
              <a:pPr/>
              <a:t>‹#›</a:t>
            </a:fld>
            <a:endParaRPr lang="en-GB" altLang="x-non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35B304E-F1E0-FC4A-B6E3-C4462C541972}" type="datetimeFigureOut">
              <a:rPr lang="en-GB">
                <a:solidFill>
                  <a:prstClr val="black">
                    <a:tint val="75000"/>
                  </a:prstClr>
                </a:solidFill>
              </a:rPr>
              <a:pPr>
                <a:defRPr/>
              </a:pPr>
              <a:t>15/06/17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4F63885-E09B-E749-BD2A-85A07D900ED6}" type="slidenum">
              <a:rPr lang="en-GB" altLang="x-none"/>
              <a:pPr/>
              <a:t>‹#›</a:t>
            </a:fld>
            <a:endParaRPr lang="en-GB" altLang="x-non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A73CEC3-970A-2D49-8051-67AC799DC1A8}" type="datetimeFigureOut">
              <a:rPr lang="en-GB">
                <a:solidFill>
                  <a:prstClr val="black">
                    <a:tint val="75000"/>
                  </a:prstClr>
                </a:solidFill>
              </a:rPr>
              <a:pPr>
                <a:defRPr/>
              </a:pPr>
              <a:t>15/06/17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EA4D173-AB7B-5B40-BFBE-6287B06B3516}" type="slidenum">
              <a:rPr lang="en-GB" altLang="x-none"/>
              <a:pPr/>
              <a:t>‹#›</a:t>
            </a:fld>
            <a:endParaRPr lang="en-GB" altLang="x-non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305E7CD-6342-6E43-8F77-D953B9DF3E13}" type="datetimeFigureOut">
              <a:rPr lang="en-GB">
                <a:solidFill>
                  <a:prstClr val="black">
                    <a:tint val="75000"/>
                  </a:prstClr>
                </a:solidFill>
              </a:rPr>
              <a:pPr>
                <a:defRPr/>
              </a:pPr>
              <a:t>15/06/17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723BDE4-147F-ED45-BD02-31B00B6A2D17}" type="slidenum">
              <a:rPr lang="en-GB" altLang="x-none"/>
              <a:pPr/>
              <a:t>‹#›</a:t>
            </a:fld>
            <a:endParaRPr lang="en-GB" altLang="x-non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292DB-B446-8244-BE26-9FC18F6CAD53}" type="datetimeFigureOut">
              <a:rPr lang="en-GB">
                <a:solidFill>
                  <a:prstClr val="black">
                    <a:tint val="75000"/>
                  </a:prstClr>
                </a:solidFill>
              </a:rPr>
              <a:pPr>
                <a:defRPr/>
              </a:pPr>
              <a:t>15/06/17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43B1455-E19D-C340-AEC8-53AEF831F137}" type="slidenum">
              <a:rPr lang="en-GB" altLang="x-none"/>
              <a:pPr/>
              <a:t>‹#›</a:t>
            </a:fld>
            <a:endParaRPr lang="en-GB" alt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BEE04-C90E-4D2F-965B-F3CC2CD2FD16}" type="datetimeFigureOut">
              <a:rPr lang="en-GB" smtClean="0"/>
              <a:t>15/06/17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4268244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77BABE-CE27-E64E-938C-6088F61BA094}" type="datetimeFigureOut">
              <a:rPr lang="en-GB">
                <a:solidFill>
                  <a:prstClr val="black">
                    <a:tint val="75000"/>
                  </a:prstClr>
                </a:solidFill>
              </a:rPr>
              <a:pPr>
                <a:defRPr/>
              </a:pPr>
              <a:t>15/06/17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0C3FF57-C3BD-9547-80FA-69BA508FAE1F}" type="slidenum">
              <a:rPr lang="en-GB" altLang="x-none"/>
              <a:pPr/>
              <a:t>‹#›</a:t>
            </a:fld>
            <a:endParaRPr lang="en-GB" altLang="x-non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340303-E8B6-1F4F-B824-9A3A0A721642}" type="datetimeFigureOut">
              <a:rPr lang="en-GB">
                <a:solidFill>
                  <a:prstClr val="black">
                    <a:tint val="75000"/>
                  </a:prstClr>
                </a:solidFill>
              </a:rPr>
              <a:pPr>
                <a:defRPr/>
              </a:pPr>
              <a:t>15/06/17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B14A6F7-92C3-6A48-B730-1BFA9EBF92DD}" type="slidenum">
              <a:rPr lang="en-GB" altLang="x-none"/>
              <a:pPr/>
              <a:t>‹#›</a:t>
            </a:fld>
            <a:endParaRPr lang="en-GB" altLang="x-non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F37402B-B1DD-0C41-9055-7B63C97F65F6}" type="datetimeFigureOut">
              <a:rPr lang="en-GB">
                <a:solidFill>
                  <a:prstClr val="black">
                    <a:tint val="75000"/>
                  </a:prstClr>
                </a:solidFill>
              </a:rPr>
              <a:pPr>
                <a:defRPr/>
              </a:pPr>
              <a:t>15/06/17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287C4E-D87A-8646-9640-356017AAD149}" type="slidenum">
              <a:rPr lang="en-GB" altLang="x-none"/>
              <a:pPr/>
              <a:t>‹#›</a:t>
            </a:fld>
            <a:endParaRPr lang="en-GB" altLang="x-non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D7FA20F-8FC9-4347-92E5-4B8CB37A66BE}" type="datetimeFigureOut">
              <a:rPr lang="en-GB">
                <a:solidFill>
                  <a:prstClr val="black">
                    <a:tint val="75000"/>
                  </a:prstClr>
                </a:solidFill>
              </a:rPr>
              <a:pPr>
                <a:defRPr/>
              </a:pPr>
              <a:t>15/06/17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18D8E81-F5C7-3C49-A000-80AAF68D6520}" type="slidenum">
              <a:rPr lang="en-GB" altLang="x-none"/>
              <a:pPr/>
              <a:t>‹#›</a:t>
            </a:fld>
            <a:endParaRPr lang="en-GB" alt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EBEE04-C90E-4D2F-965B-F3CC2CD2FD16}" type="datetimeFigureOut">
              <a:rPr lang="en-GB" smtClean="0"/>
              <a:t>15/06/17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268710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EBEE04-C90E-4D2F-965B-F3CC2CD2FD16}" type="datetimeFigureOut">
              <a:rPr lang="en-GB" smtClean="0"/>
              <a:t>15/06/17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330589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EBEE04-C90E-4D2F-965B-F3CC2CD2FD16}" type="datetimeFigureOut">
              <a:rPr lang="en-GB" smtClean="0"/>
              <a:t>15/06/17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128555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BEE04-C90E-4D2F-965B-F3CC2CD2FD16}" type="datetimeFigureOut">
              <a:rPr lang="en-GB" smtClean="0"/>
              <a:t>15/06/17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377189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BEE04-C90E-4D2F-965B-F3CC2CD2FD16}" type="datetimeFigureOut">
              <a:rPr lang="en-GB" smtClean="0"/>
              <a:t>15/06/17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308128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BEE04-C90E-4D2F-965B-F3CC2CD2FD16}" type="datetimeFigureOut">
              <a:rPr lang="en-GB" smtClean="0"/>
              <a:t>15/06/17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E4A40A-583C-4E1D-AA1C-E2D2FCBB040B}" type="slidenum">
              <a:rPr lang="en-GB" smtClean="0"/>
              <a:t>‹#›</a:t>
            </a:fld>
            <a:endParaRPr lang="en-GB"/>
          </a:p>
        </p:txBody>
      </p:sp>
    </p:spTree>
    <p:extLst>
      <p:ext uri="{BB962C8B-B14F-4D97-AF65-F5344CB8AC3E}">
        <p14:creationId xmlns:p14="http://schemas.microsoft.com/office/powerpoint/2010/main" val="35383901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BEE04-C90E-4D2F-965B-F3CC2CD2FD16}" type="datetimeFigureOut">
              <a:rPr lang="en-GB" smtClean="0"/>
              <a:t>15/06/17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4A40A-583C-4E1D-AA1C-E2D2FCBB040B}" type="slidenum">
              <a:rPr lang="en-GB" smtClean="0"/>
              <a:t>‹#›</a:t>
            </a:fld>
            <a:endParaRPr lang="en-GB"/>
          </a:p>
        </p:txBody>
      </p:sp>
    </p:spTree>
    <p:extLst>
      <p:ext uri="{BB962C8B-B14F-4D97-AF65-F5344CB8AC3E}">
        <p14:creationId xmlns:p14="http://schemas.microsoft.com/office/powerpoint/2010/main" val="327545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BEE04-C90E-4D2F-965B-F3CC2CD2FD16}" type="datetimeFigureOut">
              <a:rPr lang="en-GB" smtClean="0">
                <a:solidFill>
                  <a:prstClr val="white">
                    <a:tint val="75000"/>
                  </a:prstClr>
                </a:solidFill>
              </a:rPr>
              <a:pPr/>
              <a:t>15/06/17</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4A40A-583C-4E1D-AA1C-E2D2FCBB040B}"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8991093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8AF61F3-B055-7546-9C76-30CBB98F6A8C}" type="datetimeFigureOut">
              <a:rPr lang="en-GB">
                <a:solidFill>
                  <a:prstClr val="black">
                    <a:tint val="75000"/>
                  </a:prstClr>
                </a:solidFill>
              </a:rPr>
              <a:pPr>
                <a:defRPr/>
              </a:pPr>
              <a:t>15/06/17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8DADDC8-A8F8-2340-8522-6717039D9050}" type="slidenum">
              <a:rPr lang="en-GB" altLang="x-none" smtClean="0">
                <a:ea typeface="Arial" charset="0"/>
                <a:cs typeface="Arial" charset="0"/>
              </a:rPr>
              <a:pPr fontAlgn="base">
                <a:spcBef>
                  <a:spcPct val="0"/>
                </a:spcBef>
                <a:spcAft>
                  <a:spcPct val="0"/>
                </a:spcAft>
              </a:pPr>
              <a:t>‹#›</a:t>
            </a:fld>
            <a:endParaRPr lang="en-GB" altLang="x-none" smtClean="0">
              <a:ea typeface="Arial" charset="0"/>
              <a:cs typeface="Arial" charset="0"/>
            </a:endParaRPr>
          </a:p>
        </p:txBody>
      </p:sp>
    </p:spTree>
    <p:extLst>
      <p:ext uri="{BB962C8B-B14F-4D97-AF65-F5344CB8AC3E}">
        <p14:creationId xmlns:p14="http://schemas.microsoft.com/office/powerpoint/2010/main" val="680075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476672"/>
            <a:ext cx="6143625" cy="1247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60" y="2204864"/>
            <a:ext cx="7848872" cy="3600986"/>
          </a:xfrm>
          <a:prstGeom prst="rect">
            <a:avLst/>
          </a:prstGeom>
          <a:noFill/>
        </p:spPr>
        <p:txBody>
          <a:bodyPr wrap="square" rtlCol="0">
            <a:spAutoFit/>
          </a:bodyPr>
          <a:lstStyle/>
          <a:p>
            <a:pPr algn="ctr"/>
            <a:r>
              <a:rPr lang="en-GB" sz="3200" dirty="0" smtClean="0">
                <a:solidFill>
                  <a:prstClr val="white"/>
                </a:solidFill>
              </a:rPr>
              <a:t>NA2 Objective 2</a:t>
            </a:r>
          </a:p>
          <a:p>
            <a:pPr algn="ctr"/>
            <a:endParaRPr lang="en-GB" sz="3200" dirty="0" smtClean="0">
              <a:solidFill>
                <a:prstClr val="white"/>
              </a:solidFill>
            </a:endParaRPr>
          </a:p>
          <a:p>
            <a:pPr algn="ctr"/>
            <a:r>
              <a:rPr lang="en-US" sz="3200" dirty="0"/>
              <a:t>Developing strategic priorities for molecular related NH collections</a:t>
            </a:r>
          </a:p>
          <a:p>
            <a:pPr algn="ctr"/>
            <a:endParaRPr lang="en-GB" sz="3200" dirty="0" smtClean="0">
              <a:solidFill>
                <a:prstClr val="white"/>
              </a:solidFill>
            </a:endParaRPr>
          </a:p>
          <a:p>
            <a:pPr algn="ctr"/>
            <a:r>
              <a:rPr lang="en-GB" sz="1600" dirty="0" smtClean="0">
                <a:solidFill>
                  <a:prstClr val="white"/>
                </a:solidFill>
              </a:rPr>
              <a:t>Objective leader: Thomas von </a:t>
            </a:r>
            <a:r>
              <a:rPr lang="en-GB" sz="1600" dirty="0" err="1" smtClean="0">
                <a:solidFill>
                  <a:prstClr val="white"/>
                </a:solidFill>
              </a:rPr>
              <a:t>Rintelen</a:t>
            </a:r>
            <a:endParaRPr lang="en-GB" sz="1600" dirty="0" smtClean="0">
              <a:solidFill>
                <a:prstClr val="white"/>
              </a:solidFill>
            </a:endParaRPr>
          </a:p>
          <a:p>
            <a:endParaRPr lang="en-GB" dirty="0">
              <a:solidFill>
                <a:prstClr val="white"/>
              </a:solidFill>
            </a:endParaRPr>
          </a:p>
          <a:p>
            <a:endParaRPr lang="en-GB" dirty="0" smtClean="0">
              <a:solidFill>
                <a:prstClr val="white"/>
              </a:solidFill>
            </a:endParaRPr>
          </a:p>
          <a:p>
            <a:endParaRPr lang="en-GB" dirty="0"/>
          </a:p>
        </p:txBody>
      </p:sp>
    </p:spTree>
    <p:extLst>
      <p:ext uri="{BB962C8B-B14F-4D97-AF65-F5344CB8AC3E}">
        <p14:creationId xmlns:p14="http://schemas.microsoft.com/office/powerpoint/2010/main" val="30576784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611560" y="2760891"/>
            <a:ext cx="7997825" cy="2108269"/>
          </a:xfrm>
          <a:prstGeom prst="rect">
            <a:avLst/>
          </a:prstGeom>
        </p:spPr>
        <p:txBody>
          <a:bodyPr>
            <a:spAutoFit/>
          </a:bodyPr>
          <a:lstStyle/>
          <a:p>
            <a:pPr algn="just" fontAlgn="auto">
              <a:spcBef>
                <a:spcPts val="0"/>
              </a:spcBef>
              <a:spcAft>
                <a:spcPts val="600"/>
              </a:spcAft>
              <a:defRPr/>
            </a:pPr>
            <a:r>
              <a:rPr lang="en-US" u="sng" dirty="0" smtClean="0">
                <a:latin typeface="+mn-lt"/>
                <a:ea typeface="+mn-ea"/>
                <a:cs typeface="+mn-cs"/>
              </a:rPr>
              <a:t>Work done</a:t>
            </a:r>
          </a:p>
          <a:p>
            <a:pPr marL="342900" indent="-342900" algn="just" fontAlgn="auto">
              <a:spcBef>
                <a:spcPts val="0"/>
              </a:spcBef>
              <a:spcAft>
                <a:spcPts val="0"/>
              </a:spcAft>
              <a:buFontTx/>
              <a:buAutoNum type="arabicPeriod"/>
              <a:defRPr/>
            </a:pPr>
            <a:r>
              <a:rPr lang="en-US" dirty="0" smtClean="0">
                <a:latin typeface="+mn-lt"/>
                <a:ea typeface="+mn-ea"/>
                <a:cs typeface="+mn-cs"/>
              </a:rPr>
              <a:t>Survey </a:t>
            </a:r>
            <a:r>
              <a:rPr lang="en-US" dirty="0">
                <a:latin typeface="+mn-lt"/>
                <a:ea typeface="+mn-ea"/>
                <a:cs typeface="+mn-cs"/>
              </a:rPr>
              <a:t>of current practices in data collection within existing tissues and DNA collections or </a:t>
            </a:r>
            <a:r>
              <a:rPr lang="en-US" dirty="0" smtClean="0">
                <a:latin typeface="+mn-lt"/>
                <a:ea typeface="+mn-ea"/>
                <a:cs typeface="+mn-cs"/>
              </a:rPr>
              <a:t>biorepositories</a:t>
            </a:r>
            <a:endParaRPr lang="en-US" dirty="0">
              <a:latin typeface="+mn-lt"/>
              <a:ea typeface="+mn-ea"/>
              <a:cs typeface="+mn-cs"/>
            </a:endParaRPr>
          </a:p>
          <a:p>
            <a:pPr marL="342900" indent="-342900" algn="just" fontAlgn="auto">
              <a:spcBef>
                <a:spcPts val="0"/>
              </a:spcBef>
              <a:spcAft>
                <a:spcPts val="0"/>
              </a:spcAft>
              <a:buFontTx/>
              <a:buAutoNum type="arabicPeriod"/>
              <a:defRPr/>
            </a:pPr>
            <a:r>
              <a:rPr lang="en-US" dirty="0">
                <a:latin typeface="+mn-lt"/>
                <a:ea typeface="+mn-ea"/>
                <a:cs typeface="+mn-cs"/>
              </a:rPr>
              <a:t>Protocols for collecting data on molecular collections agreed among subtask </a:t>
            </a:r>
            <a:r>
              <a:rPr lang="en-US" dirty="0" smtClean="0">
                <a:latin typeface="+mn-lt"/>
                <a:ea typeface="+mn-ea"/>
                <a:cs typeface="+mn-cs"/>
              </a:rPr>
              <a:t>participants</a:t>
            </a:r>
            <a:endParaRPr lang="en-US" dirty="0">
              <a:latin typeface="+mn-lt"/>
              <a:ea typeface="+mn-ea"/>
              <a:cs typeface="+mn-cs"/>
            </a:endParaRPr>
          </a:p>
          <a:p>
            <a:pPr marL="342900" indent="-342900" algn="just" fontAlgn="auto">
              <a:spcBef>
                <a:spcPts val="0"/>
              </a:spcBef>
              <a:spcAft>
                <a:spcPts val="0"/>
              </a:spcAft>
              <a:buFontTx/>
              <a:buAutoNum type="arabicPeriod"/>
              <a:defRPr/>
            </a:pPr>
            <a:endParaRPr lang="en-US" dirty="0" smtClean="0">
              <a:latin typeface="+mn-lt"/>
              <a:ea typeface="+mn-ea"/>
              <a:cs typeface="+mn-cs"/>
            </a:endParaRPr>
          </a:p>
          <a:p>
            <a:pPr marL="342900" indent="-342900" algn="just" fontAlgn="auto">
              <a:spcBef>
                <a:spcPts val="0"/>
              </a:spcBef>
              <a:spcAft>
                <a:spcPts val="0"/>
              </a:spcAft>
              <a:buFontTx/>
              <a:buAutoNum type="arabicPeriod"/>
              <a:defRPr/>
            </a:pPr>
            <a:endParaRPr lang="en-US" dirty="0">
              <a:latin typeface="+mn-lt"/>
              <a:ea typeface="+mn-ea"/>
              <a:cs typeface="+mn-cs"/>
            </a:endParaRPr>
          </a:p>
        </p:txBody>
      </p:sp>
      <p:sp>
        <p:nvSpPr>
          <p:cNvPr id="7" name="Rechteck 6"/>
          <p:cNvSpPr/>
          <p:nvPr/>
        </p:nvSpPr>
        <p:spPr>
          <a:xfrm>
            <a:off x="606623" y="980728"/>
            <a:ext cx="7997825" cy="677108"/>
          </a:xfrm>
          <a:prstGeom prst="rect">
            <a:avLst/>
          </a:prstGeom>
        </p:spPr>
        <p:txBody>
          <a:bodyPr wrap="square">
            <a:spAutoFit/>
          </a:bodyPr>
          <a:lstStyle/>
          <a:p>
            <a:pPr algn="just">
              <a:defRPr/>
            </a:pPr>
            <a:r>
              <a:rPr lang="en-US" sz="2000" b="1" i="1" dirty="0">
                <a:solidFill>
                  <a:prstClr val="black"/>
                </a:solidFill>
              </a:rPr>
              <a:t>Task </a:t>
            </a:r>
            <a:r>
              <a:rPr lang="en-US" sz="2000" b="1" i="1" dirty="0" smtClean="0">
                <a:solidFill>
                  <a:prstClr val="black"/>
                </a:solidFill>
              </a:rPr>
              <a:t>2.3 </a:t>
            </a:r>
            <a:r>
              <a:rPr lang="en-US" sz="2000" b="1" i="1" dirty="0"/>
              <a:t>Develop protocols for data collection from DNA </a:t>
            </a:r>
            <a:r>
              <a:rPr lang="en-US" sz="2000" b="1" i="1" dirty="0" smtClean="0"/>
              <a:t>extraction</a:t>
            </a:r>
          </a:p>
          <a:p>
            <a:pPr algn="just">
              <a:defRPr/>
            </a:pPr>
            <a:r>
              <a:rPr lang="en-US" dirty="0" smtClean="0"/>
              <a:t>Isabel Rey, CSIC</a:t>
            </a:r>
            <a:endParaRPr lang="en-US" dirty="0"/>
          </a:p>
        </p:txBody>
      </p:sp>
      <p:sp>
        <p:nvSpPr>
          <p:cNvPr id="4" name="Rechteck 3"/>
          <p:cNvSpPr/>
          <p:nvPr/>
        </p:nvSpPr>
        <p:spPr>
          <a:xfrm>
            <a:off x="606623" y="1679664"/>
            <a:ext cx="7997825" cy="1029256"/>
          </a:xfrm>
          <a:prstGeom prst="rect">
            <a:avLst/>
          </a:prstGeom>
        </p:spPr>
        <p:txBody>
          <a:bodyPr wrap="square">
            <a:spAutoFit/>
          </a:bodyPr>
          <a:lstStyle/>
          <a:p>
            <a:pPr>
              <a:lnSpc>
                <a:spcPct val="115000"/>
              </a:lnSpc>
              <a:spcAft>
                <a:spcPts val="1000"/>
              </a:spcAft>
              <a:tabLst>
                <a:tab pos="540385" algn="l"/>
                <a:tab pos="3780790" algn="l"/>
                <a:tab pos="5311140" algn="l"/>
              </a:tabLst>
            </a:pPr>
            <a:r>
              <a:rPr lang="en-US" i="1" dirty="0" smtClean="0">
                <a:latin typeface="Calibri" charset="0"/>
                <a:ea typeface="Calibri" charset="0"/>
                <a:cs typeface="Calibri" charset="0"/>
              </a:rPr>
              <a:t>Develop </a:t>
            </a:r>
            <a:r>
              <a:rPr lang="en-US" i="1" dirty="0">
                <a:latin typeface="Calibri" charset="0"/>
                <a:ea typeface="Calibri" charset="0"/>
                <a:cs typeface="Calibri" charset="0"/>
              </a:rPr>
              <a:t>protocols for collecting data from sequencing activities on NH collections and feedback on the success of different methodologies. Working alongside the CPB, NA2 aims to produce a Memorandum of Understanding for a European </a:t>
            </a:r>
            <a:r>
              <a:rPr lang="en-US" i="1" dirty="0" smtClean="0">
                <a:latin typeface="Calibri" charset="0"/>
                <a:ea typeface="Calibri" charset="0"/>
                <a:cs typeface="Calibri" charset="0"/>
              </a:rPr>
              <a:t>protocol</a:t>
            </a:r>
            <a:endParaRPr lang="de-DE" i="1" dirty="0">
              <a:effectLst/>
              <a:latin typeface="Calibri" charset="0"/>
              <a:ea typeface="Calibri" charset="0"/>
              <a:cs typeface="Times New Roman" charset="0"/>
            </a:endParaRPr>
          </a:p>
        </p:txBody>
      </p:sp>
      <p:sp>
        <p:nvSpPr>
          <p:cNvPr id="3" name="Rectangle 2"/>
          <p:cNvSpPr>
            <a:spLocks noChangeArrowheads="1"/>
          </p:cNvSpPr>
          <p:nvPr/>
        </p:nvSpPr>
        <p:spPr bwMode="auto">
          <a:xfrm>
            <a:off x="4559300" y="4102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5" name="Gráfico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300" y="4102100"/>
            <a:ext cx="4584700"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30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539552" y="980728"/>
            <a:ext cx="7997825" cy="400110"/>
          </a:xfrm>
          <a:prstGeom prst="rect">
            <a:avLst/>
          </a:prstGeom>
        </p:spPr>
        <p:txBody>
          <a:bodyPr wrap="square">
            <a:spAutoFit/>
          </a:bodyPr>
          <a:lstStyle/>
          <a:p>
            <a:pPr algn="just">
              <a:defRPr/>
            </a:pPr>
            <a:r>
              <a:rPr lang="en-US" sz="2000" b="1" i="1" dirty="0">
                <a:solidFill>
                  <a:prstClr val="black"/>
                </a:solidFill>
              </a:rPr>
              <a:t>Task </a:t>
            </a:r>
            <a:r>
              <a:rPr lang="en-US" sz="2000" b="1" i="1" dirty="0" smtClean="0">
                <a:solidFill>
                  <a:prstClr val="black"/>
                </a:solidFill>
              </a:rPr>
              <a:t>2.3 </a:t>
            </a:r>
            <a:r>
              <a:rPr lang="en-US" sz="2000" b="1" i="1" dirty="0"/>
              <a:t>Develop protocols for data collection from DNA </a:t>
            </a:r>
            <a:r>
              <a:rPr lang="en-US" sz="2000" b="1" i="1" dirty="0" smtClean="0"/>
              <a:t>extraction</a:t>
            </a:r>
            <a:endParaRPr lang="en-US" sz="2000" b="1" i="1" dirty="0"/>
          </a:p>
        </p:txBody>
      </p:sp>
      <p:sp>
        <p:nvSpPr>
          <p:cNvPr id="3" name="Rechteck 2"/>
          <p:cNvSpPr/>
          <p:nvPr/>
        </p:nvSpPr>
        <p:spPr>
          <a:xfrm>
            <a:off x="611559" y="2204864"/>
            <a:ext cx="7853809" cy="3577646"/>
          </a:xfrm>
          <a:prstGeom prst="rect">
            <a:avLst/>
          </a:prstGeom>
        </p:spPr>
        <p:txBody>
          <a:bodyPr wrap="square">
            <a:spAutoFit/>
          </a:bodyPr>
          <a:lstStyle/>
          <a:p>
            <a:pPr marL="285750" indent="-285750" algn="just">
              <a:lnSpc>
                <a:spcPct val="115000"/>
              </a:lnSpc>
              <a:spcAft>
                <a:spcPts val="0"/>
              </a:spcAft>
              <a:buFont typeface="Arial" charset="0"/>
              <a:buChar char="•"/>
            </a:pPr>
            <a:r>
              <a:rPr lang="en-US" dirty="0" smtClean="0">
                <a:ea typeface="Calibri" charset="0"/>
                <a:cs typeface="Times New Roman" charset="0"/>
              </a:rPr>
              <a:t>&gt;</a:t>
            </a:r>
            <a:r>
              <a:rPr lang="en-US" dirty="0">
                <a:ea typeface="Calibri" charset="0"/>
                <a:cs typeface="Times New Roman" charset="0"/>
              </a:rPr>
              <a:t>90% SYNTHESYS institutions with biobanks currently provide free of charge access to their collections for non-commercial research </a:t>
            </a:r>
            <a:r>
              <a:rPr lang="en-US" dirty="0" smtClean="0">
                <a:ea typeface="Calibri" charset="0"/>
                <a:cs typeface="Times New Roman" charset="0"/>
              </a:rPr>
              <a:t>worldwide</a:t>
            </a:r>
          </a:p>
          <a:p>
            <a:pPr marL="285750" indent="-285750" algn="just">
              <a:lnSpc>
                <a:spcPct val="115000"/>
              </a:lnSpc>
              <a:spcAft>
                <a:spcPts val="0"/>
              </a:spcAft>
              <a:buFont typeface="Arial" charset="0"/>
              <a:buChar char="•"/>
            </a:pPr>
            <a:r>
              <a:rPr lang="en-US" dirty="0" smtClean="0">
                <a:ea typeface="Calibri" charset="0"/>
                <a:cs typeface="Times New Roman" charset="0"/>
              </a:rPr>
              <a:t>Only 50% of collections </a:t>
            </a:r>
            <a:r>
              <a:rPr lang="en-US" dirty="0">
                <a:ea typeface="Calibri" charset="0"/>
                <a:cs typeface="Times New Roman" charset="0"/>
              </a:rPr>
              <a:t>are actually ‘discoverable’ via full digitization and accessibility via external data portals, and/or links with other important databases </a:t>
            </a:r>
            <a:r>
              <a:rPr lang="en-US" dirty="0" smtClean="0">
                <a:ea typeface="Calibri" charset="0"/>
                <a:cs typeface="Times New Roman" charset="0"/>
              </a:rPr>
              <a:t>(GGBN/</a:t>
            </a:r>
            <a:r>
              <a:rPr lang="en-US" dirty="0" err="1" smtClean="0">
                <a:ea typeface="Calibri" charset="0"/>
                <a:cs typeface="Times New Roman" charset="0"/>
              </a:rPr>
              <a:t>GenBank</a:t>
            </a:r>
            <a:r>
              <a:rPr lang="en-US" dirty="0" smtClean="0">
                <a:ea typeface="Calibri" charset="0"/>
                <a:cs typeface="Times New Roman" charset="0"/>
              </a:rPr>
              <a:t>/GBIF/BOLD </a:t>
            </a:r>
            <a:r>
              <a:rPr lang="en-US" dirty="0" err="1">
                <a:ea typeface="Calibri" charset="0"/>
                <a:cs typeface="Times New Roman" charset="0"/>
              </a:rPr>
              <a:t>etc</a:t>
            </a:r>
            <a:r>
              <a:rPr lang="en-US" dirty="0" smtClean="0">
                <a:ea typeface="Calibri" charset="0"/>
                <a:cs typeface="Times New Roman" charset="0"/>
              </a:rPr>
              <a:t>). Major </a:t>
            </a:r>
            <a:r>
              <a:rPr lang="en-US" dirty="0">
                <a:ea typeface="Calibri" charset="0"/>
                <a:cs typeface="Times New Roman" charset="0"/>
              </a:rPr>
              <a:t>digitization programmers </a:t>
            </a:r>
            <a:r>
              <a:rPr lang="en-US" dirty="0" smtClean="0">
                <a:ea typeface="Calibri" charset="0"/>
                <a:cs typeface="Times New Roman" charset="0"/>
              </a:rPr>
              <a:t>underway </a:t>
            </a:r>
            <a:r>
              <a:rPr lang="en-US" dirty="0">
                <a:ea typeface="Calibri" charset="0"/>
                <a:cs typeface="Times New Roman" charset="0"/>
              </a:rPr>
              <a:t>at many </a:t>
            </a:r>
            <a:r>
              <a:rPr lang="en-US" dirty="0" smtClean="0">
                <a:ea typeface="Calibri" charset="0"/>
                <a:cs typeface="Times New Roman" charset="0"/>
              </a:rPr>
              <a:t>institutions</a:t>
            </a:r>
          </a:p>
          <a:p>
            <a:pPr marL="285750" indent="-285750" algn="just">
              <a:lnSpc>
                <a:spcPct val="115000"/>
              </a:lnSpc>
              <a:spcAft>
                <a:spcPts val="0"/>
              </a:spcAft>
              <a:buFont typeface="Arial" charset="0"/>
              <a:buChar char="•"/>
            </a:pPr>
            <a:r>
              <a:rPr lang="en-US" dirty="0" smtClean="0">
                <a:ea typeface="Calibri" charset="0"/>
                <a:cs typeface="Times New Roman" charset="0"/>
              </a:rPr>
              <a:t>Data </a:t>
            </a:r>
            <a:r>
              <a:rPr lang="en-US" dirty="0">
                <a:ea typeface="Calibri" charset="0"/>
                <a:cs typeface="Times New Roman" charset="0"/>
              </a:rPr>
              <a:t>content is currently mostly satisfactory to good for taxonomic, georeferenced and basic institutional identifier information (although UUIDs will be necessary soon), but lacks provenance, compliance, regulatory and management (material utilization and tracking) information, as well as links to molecular analysis results and publications.</a:t>
            </a:r>
            <a:endParaRPr lang="de-DE" sz="1600" dirty="0">
              <a:effectLst/>
              <a:ea typeface="Calibri" charset="0"/>
              <a:cs typeface="Times New Roman" charset="0"/>
            </a:endParaRPr>
          </a:p>
        </p:txBody>
      </p:sp>
      <p:sp>
        <p:nvSpPr>
          <p:cNvPr id="2" name="Rechteck 1"/>
          <p:cNvSpPr/>
          <p:nvPr/>
        </p:nvSpPr>
        <p:spPr>
          <a:xfrm>
            <a:off x="611560" y="1651953"/>
            <a:ext cx="869149" cy="369332"/>
          </a:xfrm>
          <a:prstGeom prst="rect">
            <a:avLst/>
          </a:prstGeom>
        </p:spPr>
        <p:txBody>
          <a:bodyPr wrap="none">
            <a:spAutoFit/>
          </a:bodyPr>
          <a:lstStyle/>
          <a:p>
            <a:r>
              <a:rPr lang="de-DE" b="1" dirty="0" err="1" smtClean="0"/>
              <a:t>Results</a:t>
            </a:r>
            <a:endParaRPr lang="de-DE" dirty="0"/>
          </a:p>
        </p:txBody>
      </p:sp>
      <p:sp>
        <p:nvSpPr>
          <p:cNvPr id="6" name="Rechteck 5"/>
          <p:cNvSpPr/>
          <p:nvPr/>
        </p:nvSpPr>
        <p:spPr>
          <a:xfrm>
            <a:off x="611559" y="5782510"/>
            <a:ext cx="2399568" cy="369332"/>
          </a:xfrm>
          <a:prstGeom prst="rect">
            <a:avLst/>
          </a:prstGeom>
        </p:spPr>
        <p:txBody>
          <a:bodyPr wrap="none">
            <a:spAutoFit/>
          </a:bodyPr>
          <a:lstStyle/>
          <a:p>
            <a:pPr marL="285750" indent="-285750">
              <a:buFont typeface="Wingdings" charset="2"/>
              <a:buChar char="Ø"/>
            </a:pPr>
            <a:r>
              <a:rPr lang="de-DE" b="1" dirty="0" smtClean="0"/>
              <a:t>Link </a:t>
            </a:r>
            <a:r>
              <a:rPr lang="de-DE" b="1" dirty="0" err="1" smtClean="0"/>
              <a:t>to</a:t>
            </a:r>
            <a:r>
              <a:rPr lang="de-DE" b="1" dirty="0" smtClean="0"/>
              <a:t> ISBER, GGBN</a:t>
            </a:r>
            <a:endParaRPr lang="de-DE" dirty="0"/>
          </a:p>
        </p:txBody>
      </p:sp>
    </p:spTree>
    <p:extLst>
      <p:ext uri="{BB962C8B-B14F-4D97-AF65-F5344CB8AC3E}">
        <p14:creationId xmlns:p14="http://schemas.microsoft.com/office/powerpoint/2010/main" val="1087022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755650" y="1124744"/>
            <a:ext cx="7997825" cy="1985159"/>
          </a:xfrm>
          <a:prstGeom prst="rect">
            <a:avLst/>
          </a:prstGeom>
        </p:spPr>
        <p:txBody>
          <a:bodyPr>
            <a:spAutoFit/>
          </a:bodyPr>
          <a:lstStyle/>
          <a:p>
            <a:pPr algn="just" fontAlgn="auto">
              <a:spcBef>
                <a:spcPts val="0"/>
              </a:spcBef>
              <a:spcAft>
                <a:spcPts val="0"/>
              </a:spcAft>
              <a:defRPr/>
            </a:pPr>
            <a:r>
              <a:rPr lang="en-US" sz="2000" b="1" i="1" dirty="0">
                <a:latin typeface="+mn-lt"/>
                <a:ea typeface="+mn-ea"/>
                <a:cs typeface="+mn-cs"/>
              </a:rPr>
              <a:t>Task 2.4 Establish network of DNA and tissue </a:t>
            </a:r>
            <a:r>
              <a:rPr lang="en-US" sz="2000" b="1" i="1" dirty="0" smtClean="0">
                <a:latin typeface="+mn-lt"/>
                <a:ea typeface="+mn-ea"/>
                <a:cs typeface="+mn-cs"/>
              </a:rPr>
              <a:t>banks</a:t>
            </a:r>
          </a:p>
          <a:p>
            <a:pPr algn="just" fontAlgn="auto">
              <a:spcBef>
                <a:spcPts val="0"/>
              </a:spcBef>
              <a:spcAft>
                <a:spcPts val="0"/>
              </a:spcAft>
              <a:defRPr/>
            </a:pPr>
            <a:r>
              <a:rPr lang="en-US" dirty="0" smtClean="0"/>
              <a:t>Ole </a:t>
            </a:r>
            <a:r>
              <a:rPr lang="en-US" dirty="0" err="1" smtClean="0"/>
              <a:t>Seberg</a:t>
            </a:r>
            <a:r>
              <a:rPr lang="en-US" dirty="0" smtClean="0"/>
              <a:t>, UCPH</a:t>
            </a:r>
            <a:endParaRPr lang="en-US" dirty="0"/>
          </a:p>
          <a:p>
            <a:pPr algn="just" fontAlgn="auto">
              <a:spcBef>
                <a:spcPts val="0"/>
              </a:spcBef>
              <a:spcAft>
                <a:spcPts val="0"/>
              </a:spcAft>
              <a:defRPr/>
            </a:pPr>
            <a:endParaRPr lang="en-US" sz="1600" b="1" i="1" dirty="0">
              <a:latin typeface="+mn-lt"/>
              <a:ea typeface="+mn-ea"/>
              <a:cs typeface="+mn-cs"/>
            </a:endParaRPr>
          </a:p>
          <a:p>
            <a:pPr algn="just" fontAlgn="auto">
              <a:spcBef>
                <a:spcPts val="0"/>
              </a:spcBef>
              <a:spcAft>
                <a:spcPts val="600"/>
              </a:spcAft>
              <a:defRPr/>
            </a:pPr>
            <a:r>
              <a:rPr lang="en-US" sz="1600" u="sng" dirty="0">
                <a:latin typeface="+mn-lt"/>
                <a:ea typeface="+mn-ea"/>
                <a:cs typeface="+mn-cs"/>
              </a:rPr>
              <a:t>Work </a:t>
            </a:r>
            <a:r>
              <a:rPr lang="en-US" sz="1600" u="sng" dirty="0" smtClean="0">
                <a:latin typeface="+mn-lt"/>
                <a:ea typeface="+mn-ea"/>
                <a:cs typeface="+mn-cs"/>
              </a:rPr>
              <a:t>done</a:t>
            </a:r>
          </a:p>
          <a:p>
            <a:pPr marL="342900" indent="-342900" algn="just" fontAlgn="auto">
              <a:spcBef>
                <a:spcPts val="0"/>
              </a:spcBef>
              <a:spcAft>
                <a:spcPts val="0"/>
              </a:spcAft>
              <a:buFont typeface="+mj-lt"/>
              <a:buAutoNum type="arabicPeriod"/>
              <a:defRPr/>
            </a:pPr>
            <a:r>
              <a:rPr lang="en-US" sz="1600" dirty="0" smtClean="0">
                <a:latin typeface="+mn-lt"/>
                <a:ea typeface="+mn-ea"/>
                <a:cs typeface="+mn-cs"/>
              </a:rPr>
              <a:t>Meeting </a:t>
            </a:r>
            <a:r>
              <a:rPr lang="en-US" sz="1600" dirty="0">
                <a:latin typeface="+mn-lt"/>
                <a:ea typeface="+mn-ea"/>
                <a:cs typeface="+mn-cs"/>
              </a:rPr>
              <a:t>in November 2014 at NHMW, Vienna (Meeting to present and discuss GGBN’s Policy document on DNA and Tissue Banks</a:t>
            </a:r>
            <a:r>
              <a:rPr lang="en-US" sz="1600" dirty="0" smtClean="0">
                <a:latin typeface="+mn-lt"/>
                <a:ea typeface="+mn-ea"/>
                <a:cs typeface="+mn-cs"/>
              </a:rPr>
              <a:t>), Deliverable 2.3</a:t>
            </a:r>
            <a:endParaRPr lang="en-US" sz="1600" i="1" dirty="0">
              <a:latin typeface="+mn-lt"/>
              <a:ea typeface="+mn-ea"/>
              <a:cs typeface="+mn-cs"/>
            </a:endParaRPr>
          </a:p>
          <a:p>
            <a:pPr algn="just" fontAlgn="auto">
              <a:spcBef>
                <a:spcPts val="0"/>
              </a:spcBef>
              <a:spcAft>
                <a:spcPts val="0"/>
              </a:spcAft>
              <a:defRPr/>
            </a:pPr>
            <a:endParaRPr lang="en-US" sz="1600" b="1" i="1" dirty="0">
              <a:latin typeface="+mn-lt"/>
              <a:ea typeface="+mn-ea"/>
              <a:cs typeface="+mn-cs"/>
            </a:endParaRPr>
          </a:p>
        </p:txBody>
      </p:sp>
      <p:pic>
        <p:nvPicPr>
          <p:cNvPr id="4" name="Bil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7" y="2924944"/>
            <a:ext cx="5149467" cy="2612132"/>
          </a:xfrm>
          <a:prstGeom prst="rect">
            <a:avLst/>
          </a:prstGeom>
        </p:spPr>
      </p:pic>
      <p:pic>
        <p:nvPicPr>
          <p:cNvPr id="5" name="Bild 4"/>
          <p:cNvPicPr>
            <a:picLocks noChangeAspect="1"/>
          </p:cNvPicPr>
          <p:nvPr/>
        </p:nvPicPr>
        <p:blipFill rotWithShape="1">
          <a:blip r:embed="rId5">
            <a:extLst>
              <a:ext uri="{28A0092B-C50C-407E-A947-70E740481C1C}">
                <a14:useLocalDpi xmlns:a14="http://schemas.microsoft.com/office/drawing/2010/main" val="0"/>
              </a:ext>
            </a:extLst>
          </a:blip>
          <a:srcRect l="11812" r="7077"/>
          <a:stretch/>
        </p:blipFill>
        <p:spPr>
          <a:xfrm>
            <a:off x="-9171" y="5517232"/>
            <a:ext cx="5085227" cy="4046999"/>
          </a:xfrm>
          <a:prstGeom prst="rect">
            <a:avLst/>
          </a:prstGeom>
        </p:spPr>
      </p:pic>
      <p:pic>
        <p:nvPicPr>
          <p:cNvPr id="6" name="Bild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312" y="2924944"/>
            <a:ext cx="4023688" cy="4073984"/>
          </a:xfrm>
          <a:prstGeom prst="rect">
            <a:avLst/>
          </a:prstGeom>
        </p:spPr>
      </p:pic>
    </p:spTree>
    <p:extLst>
      <p:ext uri="{BB962C8B-B14F-4D97-AF65-F5344CB8AC3E}">
        <p14:creationId xmlns:p14="http://schemas.microsoft.com/office/powerpoint/2010/main" val="15358231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658813" y="9080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just" fontAlgn="auto">
              <a:spcBef>
                <a:spcPts val="0"/>
              </a:spcBef>
              <a:spcAft>
                <a:spcPts val="0"/>
              </a:spcAft>
              <a:defRPr/>
            </a:pPr>
            <a:r>
              <a:rPr lang="en-US" sz="2000" b="1" i="1" dirty="0"/>
              <a:t>Task 2.4 Establish network of DNA and tissue banks</a:t>
            </a:r>
          </a:p>
        </p:txBody>
      </p:sp>
      <p:sp>
        <p:nvSpPr>
          <p:cNvPr id="2" name="Rechteck 1"/>
          <p:cNvSpPr/>
          <p:nvPr/>
        </p:nvSpPr>
        <p:spPr>
          <a:xfrm>
            <a:off x="755650" y="1481138"/>
            <a:ext cx="7997825" cy="1646605"/>
          </a:xfrm>
          <a:prstGeom prst="rect">
            <a:avLst/>
          </a:prstGeom>
        </p:spPr>
        <p:txBody>
          <a:bodyPr>
            <a:spAutoFit/>
          </a:bodyPr>
          <a:lstStyle/>
          <a:p>
            <a:pPr algn="just" fontAlgn="auto">
              <a:spcBef>
                <a:spcPts val="0"/>
              </a:spcBef>
              <a:spcAft>
                <a:spcPts val="0"/>
              </a:spcAft>
              <a:defRPr/>
            </a:pPr>
            <a:r>
              <a:rPr lang="en-US" sz="1600" u="sng" dirty="0">
                <a:latin typeface="+mn-lt"/>
                <a:ea typeface="+mn-ea"/>
                <a:cs typeface="+mn-cs"/>
              </a:rPr>
              <a:t>Work </a:t>
            </a:r>
            <a:r>
              <a:rPr lang="en-US" sz="1600" u="sng" dirty="0" smtClean="0">
                <a:latin typeface="+mn-lt"/>
                <a:ea typeface="+mn-ea"/>
                <a:cs typeface="+mn-cs"/>
              </a:rPr>
              <a:t>done</a:t>
            </a:r>
            <a:endParaRPr lang="en-US" sz="1600" u="sng" dirty="0">
              <a:latin typeface="+mn-lt"/>
              <a:ea typeface="+mn-ea"/>
              <a:cs typeface="+mn-cs"/>
            </a:endParaRPr>
          </a:p>
          <a:p>
            <a:pPr algn="just" fontAlgn="auto">
              <a:spcBef>
                <a:spcPts val="0"/>
              </a:spcBef>
              <a:spcAft>
                <a:spcPts val="0"/>
              </a:spcAft>
              <a:defRPr/>
            </a:pPr>
            <a:endParaRPr lang="en-US" sz="1600" dirty="0">
              <a:latin typeface="+mn-lt"/>
              <a:ea typeface="+mn-ea"/>
              <a:cs typeface="+mn-cs"/>
            </a:endParaRPr>
          </a:p>
          <a:p>
            <a:pPr marL="346075" indent="-346075" algn="just" fontAlgn="auto">
              <a:spcBef>
                <a:spcPts val="0"/>
              </a:spcBef>
              <a:spcAft>
                <a:spcPts val="600"/>
              </a:spcAft>
              <a:buFont typeface="+mj-lt"/>
              <a:buAutoNum type="arabicPeriod" startAt="2"/>
              <a:defRPr/>
            </a:pPr>
            <a:r>
              <a:rPr lang="en-US" sz="1600" dirty="0">
                <a:latin typeface="+mn-lt"/>
                <a:ea typeface="+mn-ea"/>
                <a:cs typeface="+mn-cs"/>
              </a:rPr>
              <a:t>Network of DNA and tissue banks established (GGBN, </a:t>
            </a:r>
            <a:r>
              <a:rPr lang="en-US" sz="1400" dirty="0">
                <a:latin typeface="+mn-lt"/>
                <a:ea typeface="+mn-ea"/>
                <a:cs typeface="+mn-cs"/>
              </a:rPr>
              <a:t>Global Genome Biodiversity Network</a:t>
            </a:r>
            <a:r>
              <a:rPr lang="en-US" sz="1600" dirty="0" smtClean="0">
                <a:latin typeface="+mn-lt"/>
                <a:ea typeface="+mn-ea"/>
                <a:cs typeface="+mn-cs"/>
              </a:rPr>
              <a:t>):</a:t>
            </a:r>
            <a:endParaRPr lang="en-US" sz="1600" dirty="0">
              <a:latin typeface="+mn-lt"/>
              <a:ea typeface="+mn-ea"/>
              <a:cs typeface="+mn-cs"/>
            </a:endParaRPr>
          </a:p>
          <a:p>
            <a:pPr marL="360363" algn="just" fontAlgn="auto">
              <a:spcBef>
                <a:spcPts val="0"/>
              </a:spcBef>
              <a:spcAft>
                <a:spcPts val="0"/>
              </a:spcAft>
              <a:defRPr/>
            </a:pPr>
            <a:r>
              <a:rPr lang="en-US" sz="1600" dirty="0" smtClean="0"/>
              <a:t>All SYNTHESYS partners with molecular collections were asked to join GGBN. </a:t>
            </a:r>
            <a:r>
              <a:rPr lang="en-US" sz="1600" dirty="0" smtClean="0">
                <a:latin typeface="+mn-lt"/>
                <a:ea typeface="+mn-ea"/>
                <a:cs typeface="+mn-cs"/>
              </a:rPr>
              <a:t>10 of 18 NA2 Objective 2 Task 2.4 participants have joined GGBN as members, 5 are now providing data to the Data Portal launched in December 2015.</a:t>
            </a:r>
          </a:p>
        </p:txBody>
      </p:sp>
      <p:pic>
        <p:nvPicPr>
          <p:cNvPr id="4" name="Bild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3" y="3356992"/>
            <a:ext cx="9144000" cy="3636388"/>
          </a:xfrm>
          <a:prstGeom prst="rect">
            <a:avLst/>
          </a:prstGeom>
        </p:spPr>
      </p:pic>
    </p:spTree>
    <p:extLst>
      <p:ext uri="{BB962C8B-B14F-4D97-AF65-F5344CB8AC3E}">
        <p14:creationId xmlns:p14="http://schemas.microsoft.com/office/powerpoint/2010/main" val="2793236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658813" y="90805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just" fontAlgn="auto">
              <a:spcBef>
                <a:spcPts val="0"/>
              </a:spcBef>
              <a:spcAft>
                <a:spcPts val="0"/>
              </a:spcAft>
              <a:defRPr/>
            </a:pPr>
            <a:r>
              <a:rPr lang="en-US" sz="2000" b="1" i="1" dirty="0"/>
              <a:t>Task 2.4 Establish network of DNA and tissue banks</a:t>
            </a:r>
          </a:p>
        </p:txBody>
      </p:sp>
      <p:sp>
        <p:nvSpPr>
          <p:cNvPr id="2" name="Rechteck 1"/>
          <p:cNvSpPr/>
          <p:nvPr/>
        </p:nvSpPr>
        <p:spPr>
          <a:xfrm>
            <a:off x="755650" y="1481138"/>
            <a:ext cx="7997825" cy="1077218"/>
          </a:xfrm>
          <a:prstGeom prst="rect">
            <a:avLst/>
          </a:prstGeom>
        </p:spPr>
        <p:txBody>
          <a:bodyPr>
            <a:spAutoFit/>
          </a:bodyPr>
          <a:lstStyle/>
          <a:p>
            <a:pPr algn="just" fontAlgn="auto">
              <a:spcBef>
                <a:spcPts val="0"/>
              </a:spcBef>
              <a:spcAft>
                <a:spcPts val="0"/>
              </a:spcAft>
              <a:defRPr/>
            </a:pPr>
            <a:r>
              <a:rPr lang="en-US" sz="1600" u="sng" dirty="0">
                <a:latin typeface="+mn-lt"/>
                <a:ea typeface="+mn-ea"/>
                <a:cs typeface="+mn-cs"/>
              </a:rPr>
              <a:t>Work </a:t>
            </a:r>
            <a:r>
              <a:rPr lang="en-US" sz="1600" u="sng" dirty="0" smtClean="0">
                <a:latin typeface="+mn-lt"/>
                <a:ea typeface="+mn-ea"/>
                <a:cs typeface="+mn-cs"/>
              </a:rPr>
              <a:t>done</a:t>
            </a:r>
            <a:endParaRPr lang="en-US" sz="1600" u="sng" dirty="0">
              <a:latin typeface="+mn-lt"/>
              <a:ea typeface="+mn-ea"/>
              <a:cs typeface="+mn-cs"/>
            </a:endParaRPr>
          </a:p>
          <a:p>
            <a:pPr algn="just" fontAlgn="auto">
              <a:spcBef>
                <a:spcPts val="0"/>
              </a:spcBef>
              <a:spcAft>
                <a:spcPts val="0"/>
              </a:spcAft>
              <a:defRPr/>
            </a:pPr>
            <a:endParaRPr lang="en-US" sz="1600" dirty="0" smtClean="0">
              <a:latin typeface="+mn-lt"/>
              <a:ea typeface="+mn-ea"/>
              <a:cs typeface="+mn-cs"/>
            </a:endParaRPr>
          </a:p>
          <a:p>
            <a:pPr marL="346075" indent="-346075" algn="just" fontAlgn="auto">
              <a:spcBef>
                <a:spcPts val="0"/>
              </a:spcBef>
              <a:spcAft>
                <a:spcPts val="600"/>
              </a:spcAft>
              <a:buFont typeface="+mj-lt"/>
              <a:buAutoNum type="arabicPeriod" startAt="3"/>
              <a:defRPr/>
            </a:pPr>
            <a:r>
              <a:rPr lang="en-US" sz="1600" dirty="0" smtClean="0">
                <a:latin typeface="+mn-lt"/>
                <a:ea typeface="+mn-ea"/>
                <a:cs typeface="+mn-cs"/>
              </a:rPr>
              <a:t>SYNTHESYS session at GGBN Meeting for dissemination and workshop on “Policies for new physical collections”  with 100+ participants</a:t>
            </a:r>
          </a:p>
        </p:txBody>
      </p:sp>
    </p:spTree>
    <p:extLst>
      <p:ext uri="{BB962C8B-B14F-4D97-AF65-F5344CB8AC3E}">
        <p14:creationId xmlns:p14="http://schemas.microsoft.com/office/powerpoint/2010/main" val="2115548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Inline images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16632"/>
            <a:ext cx="2939059" cy="59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58660" y="908720"/>
            <a:ext cx="7848872" cy="400110"/>
          </a:xfrm>
          <a:prstGeom prst="rect">
            <a:avLst/>
          </a:prstGeom>
          <a:noFill/>
        </p:spPr>
        <p:txBody>
          <a:bodyPr wrap="square" rtlCol="0">
            <a:spAutoFit/>
          </a:bodyPr>
          <a:lstStyle/>
          <a:p>
            <a:r>
              <a:rPr lang="en-GB" sz="2000" b="1" dirty="0" smtClean="0">
                <a:solidFill>
                  <a:schemeClr val="bg1"/>
                </a:solidFill>
              </a:rPr>
              <a:t>NA2 Objective 2</a:t>
            </a:r>
            <a:endParaRPr lang="en-GB" sz="2000" b="1" dirty="0">
              <a:solidFill>
                <a:schemeClr val="bg1"/>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11366601"/>
              </p:ext>
            </p:extLst>
          </p:nvPr>
        </p:nvGraphicFramePr>
        <p:xfrm>
          <a:off x="658660" y="1628800"/>
          <a:ext cx="7817289" cy="1903139"/>
        </p:xfrm>
        <a:graphic>
          <a:graphicData uri="http://schemas.openxmlformats.org/drawingml/2006/table">
            <a:tbl>
              <a:tblPr>
                <a:tableStyleId>{69CF1AB2-1976-4502-BF36-3FF5EA218861}</a:tableStyleId>
              </a:tblPr>
              <a:tblGrid>
                <a:gridCol w="785413"/>
                <a:gridCol w="4928127"/>
                <a:gridCol w="720080"/>
                <a:gridCol w="1383669"/>
              </a:tblGrid>
              <a:tr h="358648">
                <a:tc>
                  <a:txBody>
                    <a:bodyPr/>
                    <a:lstStyle/>
                    <a:p>
                      <a:pPr>
                        <a:spcAft>
                          <a:spcPts val="0"/>
                        </a:spcAft>
                      </a:pPr>
                      <a:r>
                        <a:rPr lang="en-GB" sz="1400" b="1" dirty="0" err="1">
                          <a:solidFill>
                            <a:schemeClr val="bg1"/>
                          </a:solidFill>
                          <a:effectLst/>
                          <a:latin typeface="+mn-lt"/>
                        </a:rPr>
                        <a:t>Obj</a:t>
                      </a:r>
                      <a:r>
                        <a:rPr lang="en-GB" sz="1400" b="1" dirty="0">
                          <a:solidFill>
                            <a:schemeClr val="bg1"/>
                          </a:solidFill>
                          <a:effectLst/>
                          <a:latin typeface="+mn-lt"/>
                        </a:rPr>
                        <a:t> 2</a:t>
                      </a:r>
                      <a:endParaRPr lang="de-DE" sz="1400" b="1" dirty="0">
                        <a:solidFill>
                          <a:schemeClr val="bg1"/>
                        </a:solidFill>
                        <a:effectLst/>
                        <a:latin typeface="+mn-lt"/>
                        <a:ea typeface="Times New Roman"/>
                      </a:endParaRPr>
                    </a:p>
                  </a:txBody>
                  <a:tcPr marL="62982" marR="629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spcAft>
                          <a:spcPts val="0"/>
                        </a:spcAft>
                      </a:pPr>
                      <a:r>
                        <a:rPr lang="en-GB" sz="1400" b="1" dirty="0">
                          <a:solidFill>
                            <a:schemeClr val="bg1"/>
                          </a:solidFill>
                          <a:effectLst/>
                          <a:latin typeface="+mn-lt"/>
                        </a:rPr>
                        <a:t>Developing strategic priorities for molecular related NH collections</a:t>
                      </a:r>
                      <a:endParaRPr lang="de-DE" sz="1400" b="1" dirty="0">
                        <a:solidFill>
                          <a:schemeClr val="bg1"/>
                        </a:solidFill>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r">
                        <a:spcAft>
                          <a:spcPts val="0"/>
                        </a:spcAft>
                      </a:pPr>
                      <a:r>
                        <a:rPr lang="en-GB" sz="1400" dirty="0" smtClean="0">
                          <a:solidFill>
                            <a:schemeClr val="bg1"/>
                          </a:solidFill>
                          <a:effectLst/>
                          <a:latin typeface="+mn-lt"/>
                        </a:rPr>
                        <a:t>Oct 16</a:t>
                      </a:r>
                      <a:endParaRPr lang="de-DE" sz="1400" dirty="0">
                        <a:solidFill>
                          <a:schemeClr val="bg1"/>
                        </a:solidFill>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spcAft>
                          <a:spcPts val="0"/>
                        </a:spcAft>
                      </a:pPr>
                      <a:r>
                        <a:rPr lang="en-GB" sz="1400" i="0" dirty="0" smtClean="0">
                          <a:solidFill>
                            <a:schemeClr val="bg1"/>
                          </a:solidFill>
                          <a:effectLst/>
                          <a:latin typeface="+mn-lt"/>
                        </a:rPr>
                        <a:t>T. von </a:t>
                      </a:r>
                      <a:r>
                        <a:rPr lang="en-GB" sz="1400" i="0" dirty="0" err="1" smtClean="0">
                          <a:solidFill>
                            <a:schemeClr val="bg1"/>
                          </a:solidFill>
                          <a:effectLst/>
                          <a:latin typeface="+mn-lt"/>
                        </a:rPr>
                        <a:t>Rintelen</a:t>
                      </a:r>
                      <a:endParaRPr lang="en-GB" sz="1400" i="0" dirty="0" smtClean="0">
                        <a:solidFill>
                          <a:schemeClr val="bg1"/>
                        </a:solidFill>
                        <a:effectLst/>
                        <a:latin typeface="+mn-lt"/>
                      </a:endParaRPr>
                    </a:p>
                  </a:txBody>
                  <a:tcPr marL="62982" marR="629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r>
              <a:tr h="349900">
                <a:tc>
                  <a:txBody>
                    <a:bodyPr/>
                    <a:lstStyle/>
                    <a:p>
                      <a:pPr>
                        <a:spcAft>
                          <a:spcPts val="0"/>
                        </a:spcAft>
                      </a:pPr>
                      <a:r>
                        <a:rPr lang="en-GB" sz="1200">
                          <a:solidFill>
                            <a:schemeClr val="bg1"/>
                          </a:solidFill>
                          <a:effectLst/>
                          <a:latin typeface="+mn-lt"/>
                        </a:rPr>
                        <a:t>Task 2.1</a:t>
                      </a:r>
                      <a:endParaRPr lang="de-DE" sz="1200">
                        <a:solidFill>
                          <a:schemeClr val="bg1"/>
                        </a:solidFill>
                        <a:effectLst/>
                        <a:latin typeface="+mn-lt"/>
                        <a:ea typeface="Times New Roman"/>
                      </a:endParaRPr>
                    </a:p>
                  </a:txBody>
                  <a:tcPr marL="62982" marR="629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spcAft>
                          <a:spcPts val="0"/>
                        </a:spcAft>
                      </a:pPr>
                      <a:r>
                        <a:rPr lang="en-GB" sz="1400" dirty="0">
                          <a:effectLst/>
                          <a:latin typeface="+mn-lt"/>
                        </a:rPr>
                        <a:t>Develop strategic priorities for barcoding of NH collections</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smtClean="0">
                          <a:effectLst/>
                          <a:latin typeface="+mn-lt"/>
                        </a:rPr>
                        <a:t>Dec 15</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dirty="0" smtClean="0">
                          <a:effectLst/>
                          <a:latin typeface="+mn-lt"/>
                        </a:rPr>
                        <a:t>P. Hollingsworth</a:t>
                      </a:r>
                    </a:p>
                  </a:txBody>
                  <a:tcPr marL="62982" marR="629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900">
                <a:tc>
                  <a:txBody>
                    <a:bodyPr/>
                    <a:lstStyle/>
                    <a:p>
                      <a:pPr>
                        <a:spcAft>
                          <a:spcPts val="0"/>
                        </a:spcAft>
                      </a:pPr>
                      <a:r>
                        <a:rPr lang="en-GB" sz="1200">
                          <a:solidFill>
                            <a:schemeClr val="bg1"/>
                          </a:solidFill>
                          <a:effectLst/>
                          <a:latin typeface="+mn-lt"/>
                        </a:rPr>
                        <a:t>Task 2.2</a:t>
                      </a:r>
                      <a:endParaRPr lang="de-DE" sz="1200">
                        <a:solidFill>
                          <a:schemeClr val="bg1"/>
                        </a:solidFill>
                        <a:effectLst/>
                        <a:latin typeface="+mn-lt"/>
                        <a:ea typeface="Times New Roman"/>
                      </a:endParaRPr>
                    </a:p>
                  </a:txBody>
                  <a:tcPr marL="62982" marR="629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spcAft>
                          <a:spcPts val="0"/>
                        </a:spcAft>
                      </a:pPr>
                      <a:r>
                        <a:rPr lang="en-GB" sz="1400" dirty="0">
                          <a:effectLst/>
                          <a:latin typeface="+mn-lt"/>
                        </a:rPr>
                        <a:t>Develop strategic priorities for DNA library creation of NH collections</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smtClean="0">
                          <a:effectLst/>
                          <a:latin typeface="+mn-lt"/>
                        </a:rPr>
                        <a:t>Aug 15</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dirty="0" smtClean="0">
                          <a:effectLst/>
                          <a:latin typeface="+mn-lt"/>
                        </a:rPr>
                        <a:t>T. von </a:t>
                      </a:r>
                      <a:r>
                        <a:rPr lang="en-GB" sz="1400" dirty="0" err="1" smtClean="0">
                          <a:effectLst/>
                          <a:latin typeface="+mn-lt"/>
                        </a:rPr>
                        <a:t>Rintelen</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900">
                <a:tc>
                  <a:txBody>
                    <a:bodyPr/>
                    <a:lstStyle/>
                    <a:p>
                      <a:pPr>
                        <a:spcAft>
                          <a:spcPts val="0"/>
                        </a:spcAft>
                      </a:pPr>
                      <a:r>
                        <a:rPr lang="en-GB" sz="1200">
                          <a:solidFill>
                            <a:schemeClr val="bg1"/>
                          </a:solidFill>
                          <a:effectLst/>
                          <a:latin typeface="+mn-lt"/>
                        </a:rPr>
                        <a:t>Task 2.3</a:t>
                      </a:r>
                      <a:endParaRPr lang="de-DE" sz="1200">
                        <a:solidFill>
                          <a:schemeClr val="bg1"/>
                        </a:solidFill>
                        <a:effectLst/>
                        <a:latin typeface="+mn-lt"/>
                        <a:ea typeface="Times New Roman"/>
                      </a:endParaRPr>
                    </a:p>
                  </a:txBody>
                  <a:tcPr marL="62982" marR="629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spcAft>
                          <a:spcPts val="0"/>
                        </a:spcAft>
                      </a:pPr>
                      <a:r>
                        <a:rPr lang="en-GB" sz="1400" dirty="0">
                          <a:effectLst/>
                          <a:latin typeface="+mn-lt"/>
                        </a:rPr>
                        <a:t>Develop protocols for data collection from DNA extraction</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GB" sz="1400" dirty="0" smtClean="0">
                          <a:effectLst/>
                          <a:latin typeface="+mn-lt"/>
                        </a:rPr>
                        <a:t>Oct 16</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dirty="0" smtClean="0">
                          <a:effectLst/>
                          <a:latin typeface="+mn-lt"/>
                        </a:rPr>
                        <a:t>I. Rey</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9900">
                <a:tc>
                  <a:txBody>
                    <a:bodyPr/>
                    <a:lstStyle/>
                    <a:p>
                      <a:pPr>
                        <a:spcAft>
                          <a:spcPts val="0"/>
                        </a:spcAft>
                      </a:pPr>
                      <a:r>
                        <a:rPr lang="en-GB" sz="1200" dirty="0">
                          <a:solidFill>
                            <a:schemeClr val="bg1"/>
                          </a:solidFill>
                          <a:effectLst/>
                          <a:latin typeface="+mn-lt"/>
                        </a:rPr>
                        <a:t>Task 2.4</a:t>
                      </a:r>
                      <a:endParaRPr lang="de-DE" sz="1200" dirty="0">
                        <a:solidFill>
                          <a:schemeClr val="bg1"/>
                        </a:solidFill>
                        <a:effectLst/>
                        <a:latin typeface="+mn-lt"/>
                        <a:ea typeface="Times New Roman"/>
                      </a:endParaRPr>
                    </a:p>
                  </a:txBody>
                  <a:tcPr marL="62982" marR="6298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pPr>
                        <a:spcAft>
                          <a:spcPts val="0"/>
                        </a:spcAft>
                      </a:pPr>
                      <a:r>
                        <a:rPr lang="en-GB" sz="1400" dirty="0">
                          <a:effectLst/>
                          <a:latin typeface="+mn-lt"/>
                        </a:rPr>
                        <a:t>Establish network of DNA and tissue banks</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spcAft>
                          <a:spcPts val="0"/>
                        </a:spcAft>
                      </a:pPr>
                      <a:r>
                        <a:rPr lang="en-GB" sz="1400" dirty="0" smtClean="0">
                          <a:effectLst/>
                          <a:latin typeface="+mn-lt"/>
                        </a:rPr>
                        <a:t>Feb 15</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spcAft>
                          <a:spcPts val="0"/>
                        </a:spcAft>
                      </a:pPr>
                      <a:r>
                        <a:rPr lang="en-GB" sz="1400" dirty="0" smtClean="0">
                          <a:effectLst/>
                          <a:latin typeface="+mn-lt"/>
                        </a:rPr>
                        <a:t>O. </a:t>
                      </a:r>
                      <a:r>
                        <a:rPr lang="en-GB" sz="1400" dirty="0" err="1">
                          <a:effectLst/>
                          <a:latin typeface="+mn-lt"/>
                        </a:rPr>
                        <a:t>Seberg</a:t>
                      </a:r>
                      <a:endParaRPr lang="de-DE" sz="1400" dirty="0">
                        <a:effectLst/>
                        <a:latin typeface="+mn-lt"/>
                        <a:ea typeface="Times New Roman"/>
                      </a:endParaRPr>
                    </a:p>
                  </a:txBody>
                  <a:tcPr marL="62982" marR="6298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5" name="Rechteck 4"/>
          <p:cNvSpPr/>
          <p:nvPr/>
        </p:nvSpPr>
        <p:spPr>
          <a:xfrm>
            <a:off x="607160" y="3717032"/>
            <a:ext cx="7997288" cy="584775"/>
          </a:xfrm>
          <a:prstGeom prst="rect">
            <a:avLst/>
          </a:prstGeom>
        </p:spPr>
        <p:txBody>
          <a:bodyPr wrap="square">
            <a:spAutoFit/>
          </a:bodyPr>
          <a:lstStyle/>
          <a:p>
            <a:r>
              <a:rPr lang="de-DE" sz="1600" b="1" smtClean="0">
                <a:solidFill>
                  <a:schemeClr val="bg1"/>
                </a:solidFill>
                <a:latin typeface="+mj-lt"/>
              </a:rPr>
              <a:t>Partners</a:t>
            </a:r>
            <a:r>
              <a:rPr lang="de-DE" sz="1600" smtClean="0">
                <a:solidFill>
                  <a:schemeClr val="bg1"/>
                </a:solidFill>
                <a:latin typeface="+mj-lt"/>
              </a:rPr>
              <a:t>:</a:t>
            </a:r>
            <a:endParaRPr lang="de-DE" sz="1600" dirty="0" smtClean="0">
              <a:solidFill>
                <a:schemeClr val="bg1"/>
              </a:solidFill>
              <a:latin typeface="+mj-lt"/>
            </a:endParaRPr>
          </a:p>
          <a:p>
            <a:r>
              <a:rPr lang="de-DE" sz="1600" dirty="0" err="1" smtClean="0">
                <a:solidFill>
                  <a:schemeClr val="bg1"/>
                </a:solidFill>
                <a:latin typeface="+mj-lt"/>
              </a:rPr>
              <a:t>MfN</a:t>
            </a:r>
            <a:r>
              <a:rPr lang="de-DE" sz="1600" dirty="0" smtClean="0">
                <a:solidFill>
                  <a:schemeClr val="bg1"/>
                </a:solidFill>
                <a:latin typeface="+mj-lt"/>
              </a:rPr>
              <a:t>, NHM</a:t>
            </a:r>
            <a:r>
              <a:rPr lang="de-DE" sz="1600" dirty="0">
                <a:solidFill>
                  <a:schemeClr val="bg1"/>
                </a:solidFill>
                <a:latin typeface="+mj-lt"/>
              </a:rPr>
              <a:t>; RBGK, RBGE, MNHN, UCPH, CSIC, NRM, NCB, BGBM, NHMW, RMCA</a:t>
            </a:r>
            <a:r>
              <a:rPr lang="de-DE" sz="1600" dirty="0" smtClean="0">
                <a:solidFill>
                  <a:schemeClr val="bg1"/>
                </a:solidFill>
                <a:latin typeface="+mj-lt"/>
              </a:rPr>
              <a:t>, RBINS</a:t>
            </a:r>
            <a:r>
              <a:rPr lang="de-DE" sz="1600" dirty="0">
                <a:solidFill>
                  <a:schemeClr val="bg1"/>
                </a:solidFill>
                <a:latin typeface="+mj-lt"/>
              </a:rPr>
              <a:t>, NMP</a:t>
            </a:r>
            <a:endParaRPr lang="de-DE" sz="1600" dirty="0">
              <a:solidFill>
                <a:schemeClr val="bg1"/>
              </a:solidFill>
              <a:effectLst/>
              <a:latin typeface="+mj-lt"/>
            </a:endParaRPr>
          </a:p>
        </p:txBody>
      </p:sp>
    </p:spTree>
    <p:extLst>
      <p:ext uri="{BB962C8B-B14F-4D97-AF65-F5344CB8AC3E}">
        <p14:creationId xmlns:p14="http://schemas.microsoft.com/office/powerpoint/2010/main" val="42283085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755650" y="1727517"/>
            <a:ext cx="7997825" cy="2277547"/>
          </a:xfrm>
          <a:prstGeom prst="rect">
            <a:avLst/>
          </a:prstGeom>
        </p:spPr>
        <p:txBody>
          <a:bodyPr>
            <a:spAutoFit/>
          </a:bodyPr>
          <a:lstStyle/>
          <a:p>
            <a:pPr algn="just">
              <a:defRPr/>
            </a:pPr>
            <a:r>
              <a:rPr lang="en-US" u="sng" dirty="0" smtClean="0">
                <a:solidFill>
                  <a:prstClr val="black"/>
                </a:solidFill>
              </a:rPr>
              <a:t>Work done</a:t>
            </a:r>
          </a:p>
          <a:p>
            <a:pPr algn="just">
              <a:defRPr/>
            </a:pPr>
            <a:endParaRPr lang="en-US" dirty="0">
              <a:solidFill>
                <a:prstClr val="black"/>
              </a:solidFill>
            </a:endParaRPr>
          </a:p>
          <a:p>
            <a:pPr marL="342900" indent="-342900" algn="just">
              <a:buFontTx/>
              <a:buAutoNum type="arabicPeriod"/>
              <a:defRPr/>
            </a:pPr>
            <a:r>
              <a:rPr lang="en-US" b="1" dirty="0">
                <a:solidFill>
                  <a:prstClr val="black"/>
                </a:solidFill>
              </a:rPr>
              <a:t>Survey</a:t>
            </a:r>
            <a:r>
              <a:rPr lang="en-US" dirty="0">
                <a:solidFill>
                  <a:prstClr val="black"/>
                </a:solidFill>
              </a:rPr>
              <a:t> of existing DNA barcoding projects/priorities in NH collections conducted (SYNTHESYS member institutions)</a:t>
            </a:r>
          </a:p>
          <a:p>
            <a:pPr marL="646113" indent="-285750" algn="just">
              <a:buFont typeface="Wingdings" panose="05000000000000000000" pitchFamily="2" charset="2"/>
              <a:buChar char="Ø"/>
              <a:defRPr/>
            </a:pPr>
            <a:r>
              <a:rPr lang="en-US" dirty="0" smtClean="0">
                <a:solidFill>
                  <a:prstClr val="black"/>
                </a:solidFill>
              </a:rPr>
              <a:t>None </a:t>
            </a:r>
            <a:r>
              <a:rPr lang="en-US" dirty="0">
                <a:solidFill>
                  <a:prstClr val="black"/>
                </a:solidFill>
              </a:rPr>
              <a:t>of the surveyed institutions has any coordinated program for DNA barcoding its collections, while many participate in national or international DNA barcoding initiatives</a:t>
            </a:r>
          </a:p>
          <a:p>
            <a:pPr marL="360363" algn="just">
              <a:defRPr/>
            </a:pPr>
            <a:endParaRPr lang="en-US" sz="1600" dirty="0">
              <a:solidFill>
                <a:prstClr val="black"/>
              </a:solidFill>
            </a:endParaRPr>
          </a:p>
        </p:txBody>
      </p:sp>
      <p:sp>
        <p:nvSpPr>
          <p:cNvPr id="3" name="Rechteck 2"/>
          <p:cNvSpPr/>
          <p:nvPr/>
        </p:nvSpPr>
        <p:spPr>
          <a:xfrm>
            <a:off x="755649" y="980728"/>
            <a:ext cx="7997825" cy="677108"/>
          </a:xfrm>
          <a:prstGeom prst="rect">
            <a:avLst/>
          </a:prstGeom>
        </p:spPr>
        <p:txBody>
          <a:bodyPr wrap="square">
            <a:spAutoFit/>
          </a:bodyPr>
          <a:lstStyle/>
          <a:p>
            <a:pPr algn="just">
              <a:defRPr/>
            </a:pPr>
            <a:r>
              <a:rPr lang="en-US" sz="2000" b="1" i="1" dirty="0">
                <a:solidFill>
                  <a:prstClr val="black"/>
                </a:solidFill>
              </a:rPr>
              <a:t>Task 2.1 Develop strategic priorities for barcoding of NH </a:t>
            </a:r>
            <a:r>
              <a:rPr lang="en-US" sz="2000" b="1" i="1" dirty="0" smtClean="0">
                <a:solidFill>
                  <a:prstClr val="black"/>
                </a:solidFill>
              </a:rPr>
              <a:t>collections</a:t>
            </a:r>
          </a:p>
          <a:p>
            <a:pPr algn="just">
              <a:defRPr/>
            </a:pPr>
            <a:r>
              <a:rPr lang="en-US" dirty="0" smtClean="0">
                <a:solidFill>
                  <a:prstClr val="black"/>
                </a:solidFill>
              </a:rPr>
              <a:t>Peter Hollingsworth, RBGE</a:t>
            </a:r>
            <a:endParaRPr lang="en-US" dirty="0">
              <a:solidFill>
                <a:prstClr val="black"/>
              </a:solidFill>
            </a:endParaRPr>
          </a:p>
        </p:txBody>
      </p:sp>
      <p:pic>
        <p:nvPicPr>
          <p:cNvPr id="8" name="Picture 2" descr="C:\Users\phollingsworth\Dropbox\Pete Work\Synthesys\Synthesys\Photos\Synthesys workshop_RBGE_e_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329"/>
          <a:stretch/>
        </p:blipFill>
        <p:spPr bwMode="auto">
          <a:xfrm>
            <a:off x="4572000" y="3967210"/>
            <a:ext cx="4572000" cy="2871735"/>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755649" y="3899771"/>
            <a:ext cx="4572000" cy="1477328"/>
          </a:xfrm>
          <a:prstGeom prst="rect">
            <a:avLst/>
          </a:prstGeom>
        </p:spPr>
        <p:txBody>
          <a:bodyPr>
            <a:spAutoFit/>
          </a:bodyPr>
          <a:lstStyle/>
          <a:p>
            <a:pPr marL="342900" indent="-342900" algn="just">
              <a:buFont typeface="+mj-lt"/>
              <a:buAutoNum type="arabicPeriod" startAt="2"/>
              <a:defRPr/>
            </a:pPr>
            <a:r>
              <a:rPr lang="en-US" b="1" dirty="0">
                <a:solidFill>
                  <a:prstClr val="black"/>
                </a:solidFill>
              </a:rPr>
              <a:t>Workshop</a:t>
            </a:r>
            <a:r>
              <a:rPr lang="en-US" dirty="0">
                <a:solidFill>
                  <a:prstClr val="black"/>
                </a:solidFill>
              </a:rPr>
              <a:t> in Edinburgh</a:t>
            </a:r>
          </a:p>
          <a:p>
            <a:pPr marL="360363" algn="just">
              <a:defRPr/>
            </a:pPr>
            <a:r>
              <a:rPr lang="en-US" dirty="0">
                <a:solidFill>
                  <a:prstClr val="black"/>
                </a:solidFill>
              </a:rPr>
              <a:t>(September 23/24 2015)</a:t>
            </a:r>
          </a:p>
          <a:p>
            <a:pPr marL="800100" lvl="1" indent="-342900" algn="just">
              <a:buFont typeface="Wingdings" panose="05000000000000000000" pitchFamily="2" charset="2"/>
              <a:buChar char="Ø"/>
              <a:defRPr/>
            </a:pPr>
            <a:r>
              <a:rPr lang="en-US" dirty="0">
                <a:solidFill>
                  <a:prstClr val="black"/>
                </a:solidFill>
              </a:rPr>
              <a:t>12 participants</a:t>
            </a:r>
          </a:p>
          <a:p>
            <a:pPr marL="800100" lvl="1" indent="-342900" algn="just">
              <a:buFont typeface="Wingdings" panose="05000000000000000000" pitchFamily="2" charset="2"/>
              <a:buChar char="Ø"/>
              <a:defRPr/>
            </a:pPr>
            <a:r>
              <a:rPr lang="en-US" dirty="0">
                <a:solidFill>
                  <a:prstClr val="black"/>
                </a:solidFill>
              </a:rPr>
              <a:t>Discussing </a:t>
            </a:r>
            <a:r>
              <a:rPr lang="en-US" dirty="0" err="1">
                <a:solidFill>
                  <a:prstClr val="black"/>
                </a:solidFill>
              </a:rPr>
              <a:t>prioritisation</a:t>
            </a:r>
            <a:r>
              <a:rPr lang="en-US" dirty="0">
                <a:solidFill>
                  <a:prstClr val="black"/>
                </a:solidFill>
              </a:rPr>
              <a:t> &amp;</a:t>
            </a:r>
          </a:p>
          <a:p>
            <a:pPr marL="801688" lvl="1" algn="just">
              <a:defRPr/>
            </a:pPr>
            <a:r>
              <a:rPr lang="en-US" dirty="0">
                <a:solidFill>
                  <a:prstClr val="black"/>
                </a:solidFill>
              </a:rPr>
              <a:t>technical issues</a:t>
            </a:r>
          </a:p>
        </p:txBody>
      </p:sp>
    </p:spTree>
    <p:extLst>
      <p:ext uri="{BB962C8B-B14F-4D97-AF65-F5344CB8AC3E}">
        <p14:creationId xmlns:p14="http://schemas.microsoft.com/office/powerpoint/2010/main" val="1117732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86783"/>
            <a:ext cx="3384376" cy="518081"/>
          </a:xfrm>
        </p:spPr>
        <p:txBody>
          <a:bodyPr>
            <a:normAutofit fontScale="90000"/>
          </a:bodyPr>
          <a:lstStyle/>
          <a:p>
            <a:pPr algn="l"/>
            <a:r>
              <a:rPr lang="en-US" sz="2000" b="1" smtClean="0"/>
              <a:t>Edinburgh Workshop:</a:t>
            </a:r>
            <a:br>
              <a:rPr lang="en-US" sz="2000" b="1" smtClean="0"/>
            </a:br>
            <a:r>
              <a:rPr lang="en-US" sz="2000" b="1" smtClean="0"/>
              <a:t>Suggested </a:t>
            </a:r>
            <a:r>
              <a:rPr lang="en-US" sz="2000" b="1" dirty="0" err="1" smtClean="0"/>
              <a:t>prioritisation</a:t>
            </a:r>
            <a:r>
              <a:rPr lang="en-US" sz="2000" b="1" dirty="0" smtClean="0"/>
              <a:t> criteria</a:t>
            </a:r>
            <a:endParaRPr lang="en-US" sz="2000" b="1" dirty="0"/>
          </a:p>
        </p:txBody>
      </p:sp>
      <p:sp>
        <p:nvSpPr>
          <p:cNvPr id="3" name="Content Placeholder 2"/>
          <p:cNvSpPr>
            <a:spLocks noGrp="1"/>
          </p:cNvSpPr>
          <p:nvPr>
            <p:ph idx="1"/>
          </p:nvPr>
        </p:nvSpPr>
        <p:spPr>
          <a:xfrm>
            <a:off x="107504" y="2492896"/>
            <a:ext cx="7794515" cy="1440160"/>
          </a:xfrm>
        </p:spPr>
        <p:txBody>
          <a:bodyPr>
            <a:noAutofit/>
          </a:bodyPr>
          <a:lstStyle/>
          <a:p>
            <a:pPr lvl="1">
              <a:buFont typeface="Arial" charset="0"/>
              <a:buChar char="•"/>
            </a:pPr>
            <a:r>
              <a:rPr lang="en-GB" sz="1800" dirty="0" smtClean="0"/>
              <a:t>Type specimens </a:t>
            </a:r>
          </a:p>
          <a:p>
            <a:pPr lvl="1">
              <a:buFont typeface="Arial" charset="0"/>
              <a:buChar char="•"/>
            </a:pPr>
            <a:r>
              <a:rPr lang="en-GB" sz="1800" dirty="0" smtClean="0"/>
              <a:t>Phylogenetic coverage </a:t>
            </a:r>
          </a:p>
          <a:p>
            <a:pPr lvl="1">
              <a:buFont typeface="Arial" charset="0"/>
              <a:buChar char="•"/>
            </a:pPr>
            <a:r>
              <a:rPr lang="en-GB" sz="1800" dirty="0" smtClean="0"/>
              <a:t>Species-rich </a:t>
            </a:r>
            <a:r>
              <a:rPr lang="en-GB" sz="1800" dirty="0"/>
              <a:t>groups</a:t>
            </a:r>
          </a:p>
          <a:p>
            <a:pPr lvl="1">
              <a:buFont typeface="Arial" charset="0"/>
              <a:buChar char="•"/>
            </a:pPr>
            <a:r>
              <a:rPr lang="en-GB" sz="1800" dirty="0" smtClean="0"/>
              <a:t>All Taxon Biodiversity Inventories (</a:t>
            </a:r>
            <a:r>
              <a:rPr lang="en-GB" sz="1800" dirty="0" err="1" smtClean="0"/>
              <a:t>inc</a:t>
            </a:r>
            <a:r>
              <a:rPr lang="en-GB" sz="1800" dirty="0" smtClean="0"/>
              <a:t> plot based)</a:t>
            </a:r>
          </a:p>
          <a:p>
            <a:pPr lvl="1">
              <a:buFont typeface="Arial" charset="0"/>
              <a:buChar char="•"/>
            </a:pPr>
            <a:endParaRPr lang="en-GB" sz="1800" dirty="0" smtClean="0"/>
          </a:p>
          <a:p>
            <a:pPr>
              <a:spcBef>
                <a:spcPts val="0"/>
              </a:spcBef>
            </a:pPr>
            <a:endParaRPr lang="en-US" sz="1800" dirty="0" smtClean="0"/>
          </a:p>
          <a:p>
            <a:pPr>
              <a:spcBef>
                <a:spcPts val="0"/>
              </a:spcBef>
            </a:pPr>
            <a:endParaRPr lang="en-US" sz="1800" dirty="0"/>
          </a:p>
        </p:txBody>
      </p:sp>
      <p:sp>
        <p:nvSpPr>
          <p:cNvPr id="5" name="Rectangle 4"/>
          <p:cNvSpPr/>
          <p:nvPr/>
        </p:nvSpPr>
        <p:spPr>
          <a:xfrm>
            <a:off x="6245913" y="2996952"/>
            <a:ext cx="2070503" cy="400110"/>
          </a:xfrm>
          <a:prstGeom prst="rect">
            <a:avLst/>
          </a:prstGeom>
        </p:spPr>
        <p:txBody>
          <a:bodyPr wrap="none">
            <a:spAutoFit/>
          </a:bodyPr>
          <a:lstStyle/>
          <a:p>
            <a:r>
              <a:rPr lang="en-US" sz="2000" b="1" dirty="0" smtClean="0">
                <a:solidFill>
                  <a:schemeClr val="tx2"/>
                </a:solidFill>
              </a:rPr>
              <a:t>Scientific benefits</a:t>
            </a:r>
            <a:endParaRPr lang="en-GB" sz="2000" b="1" dirty="0">
              <a:solidFill>
                <a:schemeClr val="tx2"/>
              </a:solidFill>
            </a:endParaRPr>
          </a:p>
        </p:txBody>
      </p:sp>
      <p:sp>
        <p:nvSpPr>
          <p:cNvPr id="8" name="Rectangle 7"/>
          <p:cNvSpPr/>
          <p:nvPr/>
        </p:nvSpPr>
        <p:spPr>
          <a:xfrm>
            <a:off x="6228184" y="4829090"/>
            <a:ext cx="1943930" cy="400110"/>
          </a:xfrm>
          <a:prstGeom prst="rect">
            <a:avLst/>
          </a:prstGeom>
        </p:spPr>
        <p:txBody>
          <a:bodyPr wrap="none">
            <a:spAutoFit/>
          </a:bodyPr>
          <a:lstStyle/>
          <a:p>
            <a:r>
              <a:rPr lang="en-US" sz="2000" b="1" dirty="0">
                <a:solidFill>
                  <a:schemeClr val="tx2"/>
                </a:solidFill>
              </a:rPr>
              <a:t>Societal benefits</a:t>
            </a:r>
            <a:endParaRPr lang="en-GB" sz="2000" b="1" dirty="0">
              <a:solidFill>
                <a:schemeClr val="tx2"/>
              </a:solidFill>
            </a:endParaRPr>
          </a:p>
        </p:txBody>
      </p:sp>
      <p:pic>
        <p:nvPicPr>
          <p:cNvPr id="9"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p:nvSpPr>
        <p:spPr>
          <a:xfrm>
            <a:off x="539552" y="980728"/>
            <a:ext cx="7997825" cy="400110"/>
          </a:xfrm>
          <a:prstGeom prst="rect">
            <a:avLst/>
          </a:prstGeom>
        </p:spPr>
        <p:txBody>
          <a:bodyPr wrap="square">
            <a:spAutoFit/>
          </a:bodyPr>
          <a:lstStyle/>
          <a:p>
            <a:pPr algn="just">
              <a:defRPr/>
            </a:pPr>
            <a:r>
              <a:rPr lang="en-US" sz="2000" b="1" i="1">
                <a:solidFill>
                  <a:prstClr val="black"/>
                </a:solidFill>
              </a:rPr>
              <a:t>Task 2.1 Develop strategic priorities for barcoding of NH collections</a:t>
            </a:r>
            <a:endParaRPr lang="en-US" sz="2000" b="1" i="1" dirty="0">
              <a:solidFill>
                <a:prstClr val="black"/>
              </a:solidFill>
            </a:endParaRPr>
          </a:p>
        </p:txBody>
      </p:sp>
      <p:sp>
        <p:nvSpPr>
          <p:cNvPr id="4" name="Geschweifte Klammer rechts 3"/>
          <p:cNvSpPr/>
          <p:nvPr/>
        </p:nvSpPr>
        <p:spPr>
          <a:xfrm>
            <a:off x="5652120" y="2492896"/>
            <a:ext cx="504056" cy="144016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Geschweifte Klammer rechts 10"/>
          <p:cNvSpPr/>
          <p:nvPr/>
        </p:nvSpPr>
        <p:spPr>
          <a:xfrm>
            <a:off x="5652120" y="4149080"/>
            <a:ext cx="504056" cy="1800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Rechteck 5"/>
          <p:cNvSpPr/>
          <p:nvPr/>
        </p:nvSpPr>
        <p:spPr>
          <a:xfrm>
            <a:off x="107504" y="4189378"/>
            <a:ext cx="5472608"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742950" lvl="1" indent="-285750" fontAlgn="base">
              <a:spcBef>
                <a:spcPct val="20000"/>
              </a:spcBef>
              <a:spcAft>
                <a:spcPct val="0"/>
              </a:spcAft>
              <a:buFont typeface="Arial" charset="0"/>
              <a:buChar char="•"/>
            </a:pPr>
            <a:r>
              <a:rPr lang="en-GB" dirty="0"/>
              <a:t>Endangered species		</a:t>
            </a:r>
          </a:p>
          <a:p>
            <a:pPr marL="742950" lvl="1" indent="-285750" fontAlgn="base">
              <a:spcBef>
                <a:spcPct val="20000"/>
              </a:spcBef>
              <a:spcAft>
                <a:spcPct val="0"/>
              </a:spcAft>
              <a:buFont typeface="Arial" charset="0"/>
              <a:buChar char="•"/>
            </a:pPr>
            <a:r>
              <a:rPr lang="en-GB" dirty="0"/>
              <a:t>Bio-indicator species</a:t>
            </a:r>
          </a:p>
          <a:p>
            <a:pPr marL="742950" lvl="1" indent="-285750" fontAlgn="base">
              <a:spcBef>
                <a:spcPct val="20000"/>
              </a:spcBef>
              <a:spcAft>
                <a:spcPct val="0"/>
              </a:spcAft>
              <a:buFont typeface="Arial" charset="0"/>
              <a:buChar char="•"/>
            </a:pPr>
            <a:r>
              <a:rPr lang="en-GB" dirty="0"/>
              <a:t>Pollinators</a:t>
            </a:r>
          </a:p>
          <a:p>
            <a:pPr marL="742950" lvl="1" indent="-285750" fontAlgn="base">
              <a:spcBef>
                <a:spcPct val="20000"/>
              </a:spcBef>
              <a:spcAft>
                <a:spcPct val="0"/>
              </a:spcAft>
              <a:buFont typeface="Arial" charset="0"/>
              <a:buChar char="•"/>
            </a:pPr>
            <a:r>
              <a:rPr lang="en-GB" dirty="0"/>
              <a:t>Invasive non-native species / pests / pathogens</a:t>
            </a:r>
          </a:p>
          <a:p>
            <a:pPr marL="742950" lvl="1" indent="-285750" fontAlgn="base">
              <a:spcBef>
                <a:spcPct val="20000"/>
              </a:spcBef>
              <a:spcAft>
                <a:spcPct val="0"/>
              </a:spcAft>
              <a:buFont typeface="Arial" charset="0"/>
              <a:buChar char="•"/>
            </a:pPr>
            <a:r>
              <a:rPr lang="en-GB" dirty="0"/>
              <a:t>Species impacting human health</a:t>
            </a:r>
          </a:p>
        </p:txBody>
      </p:sp>
    </p:spTree>
    <p:extLst>
      <p:ext uri="{BB962C8B-B14F-4D97-AF65-F5344CB8AC3E}">
        <p14:creationId xmlns:p14="http://schemas.microsoft.com/office/powerpoint/2010/main" val="1428233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4" grpId="0" animBg="1"/>
      <p:bldP spid="11"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075701"/>
            <a:ext cx="7794515" cy="3729563"/>
          </a:xfrm>
        </p:spPr>
        <p:txBody>
          <a:bodyPr>
            <a:noAutofit/>
          </a:bodyPr>
          <a:lstStyle/>
          <a:p>
            <a:pPr marL="0" indent="0">
              <a:spcBef>
                <a:spcPts val="0"/>
              </a:spcBef>
              <a:buNone/>
            </a:pPr>
            <a:r>
              <a:rPr lang="en-US" sz="1800" dirty="0" smtClean="0"/>
              <a:t>			</a:t>
            </a:r>
            <a:endParaRPr lang="en-US" sz="1800" dirty="0"/>
          </a:p>
          <a:p>
            <a:pPr>
              <a:spcBef>
                <a:spcPts val="0"/>
              </a:spcBef>
            </a:pPr>
            <a:r>
              <a:rPr lang="en-US" sz="1800" dirty="0" smtClean="0"/>
              <a:t>Research vs Application based barcoding</a:t>
            </a:r>
          </a:p>
          <a:p>
            <a:pPr>
              <a:spcBef>
                <a:spcPts val="0"/>
              </a:spcBef>
            </a:pPr>
            <a:r>
              <a:rPr lang="en-US" sz="1800" dirty="0" smtClean="0"/>
              <a:t>Cost effectiveness and tractability</a:t>
            </a:r>
          </a:p>
          <a:p>
            <a:pPr>
              <a:spcBef>
                <a:spcPts val="0"/>
              </a:spcBef>
            </a:pPr>
            <a:r>
              <a:rPr lang="en-US" sz="1800" dirty="0" smtClean="0"/>
              <a:t>Minimizing duplication of effort</a:t>
            </a:r>
          </a:p>
          <a:p>
            <a:pPr>
              <a:spcBef>
                <a:spcPts val="0"/>
              </a:spcBef>
            </a:pPr>
            <a:r>
              <a:rPr lang="en-US" sz="1800" dirty="0" smtClean="0"/>
              <a:t>Focusing on samples with rich meta-data</a:t>
            </a:r>
          </a:p>
          <a:p>
            <a:pPr>
              <a:spcBef>
                <a:spcPts val="0"/>
              </a:spcBef>
            </a:pPr>
            <a:r>
              <a:rPr lang="en-US" sz="1800" dirty="0" smtClean="0"/>
              <a:t>Barcoding of otherwise actively used specimens</a:t>
            </a:r>
          </a:p>
          <a:p>
            <a:pPr>
              <a:spcBef>
                <a:spcPts val="0"/>
              </a:spcBef>
              <a:buFont typeface="Wingdings" charset="2"/>
              <a:buChar char="Ø"/>
            </a:pPr>
            <a:endParaRPr lang="en-US" sz="1800" dirty="0" smtClean="0"/>
          </a:p>
          <a:p>
            <a:pPr>
              <a:spcBef>
                <a:spcPts val="0"/>
              </a:spcBef>
              <a:buFont typeface="Wingdings" charset="2"/>
              <a:buChar char="Ø"/>
            </a:pPr>
            <a:r>
              <a:rPr lang="en-US" sz="1800" dirty="0" smtClean="0"/>
              <a:t>Need to provide decision support advice to curators as to when to sacrifice tissue</a:t>
            </a:r>
          </a:p>
          <a:p>
            <a:pPr>
              <a:spcBef>
                <a:spcPts val="0"/>
              </a:spcBef>
              <a:buFont typeface="Wingdings" charset="2"/>
              <a:buChar char="Ø"/>
            </a:pPr>
            <a:endParaRPr lang="en-US" sz="1800" dirty="0" smtClean="0"/>
          </a:p>
          <a:p>
            <a:pPr>
              <a:spcBef>
                <a:spcPts val="0"/>
              </a:spcBef>
              <a:buFont typeface="Wingdings" charset="2"/>
              <a:buChar char="Ø"/>
            </a:pPr>
            <a:r>
              <a:rPr lang="en-US" sz="1800" dirty="0" smtClean="0"/>
              <a:t>Inevitable tension between institutional priorities and general priorities</a:t>
            </a:r>
          </a:p>
          <a:p>
            <a:pPr>
              <a:spcBef>
                <a:spcPts val="0"/>
              </a:spcBef>
            </a:pPr>
            <a:endParaRPr lang="en-US" sz="1800" dirty="0"/>
          </a:p>
        </p:txBody>
      </p:sp>
      <p:pic>
        <p:nvPicPr>
          <p:cNvPr id="5"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539552" y="980728"/>
            <a:ext cx="7997825" cy="400110"/>
          </a:xfrm>
          <a:prstGeom prst="rect">
            <a:avLst/>
          </a:prstGeom>
        </p:spPr>
        <p:txBody>
          <a:bodyPr wrap="square">
            <a:spAutoFit/>
          </a:bodyPr>
          <a:lstStyle/>
          <a:p>
            <a:pPr algn="just">
              <a:defRPr/>
            </a:pPr>
            <a:r>
              <a:rPr lang="en-US" sz="2000" b="1" i="1">
                <a:solidFill>
                  <a:prstClr val="black"/>
                </a:solidFill>
              </a:rPr>
              <a:t>Task 2.1 Develop strategic priorities for barcoding of NH collections</a:t>
            </a:r>
            <a:endParaRPr lang="en-US" sz="2000" b="1" i="1" dirty="0">
              <a:solidFill>
                <a:prstClr val="black"/>
              </a:solidFill>
            </a:endParaRPr>
          </a:p>
        </p:txBody>
      </p:sp>
      <p:sp>
        <p:nvSpPr>
          <p:cNvPr id="8" name="Title 1"/>
          <p:cNvSpPr txBox="1">
            <a:spLocks/>
          </p:cNvSpPr>
          <p:nvPr/>
        </p:nvSpPr>
        <p:spPr bwMode="auto">
          <a:xfrm>
            <a:off x="539552" y="1686783"/>
            <a:ext cx="3384376" cy="51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lgn="l"/>
            <a:r>
              <a:rPr lang="en-US" sz="2000" b="1" dirty="0" err="1" smtClean="0"/>
              <a:t>Prioritisation</a:t>
            </a:r>
            <a:r>
              <a:rPr lang="en-US" sz="2000" b="1" dirty="0" smtClean="0"/>
              <a:t> </a:t>
            </a:r>
            <a:r>
              <a:rPr lang="mr-IN" sz="2000" b="1" dirty="0" smtClean="0"/>
              <a:t>–</a:t>
            </a:r>
            <a:r>
              <a:rPr lang="en-US" sz="2000" b="1" dirty="0" smtClean="0"/>
              <a:t> practical issues</a:t>
            </a:r>
            <a:endParaRPr lang="en-US" sz="2000" b="1" dirty="0"/>
          </a:p>
        </p:txBody>
      </p:sp>
    </p:spTree>
    <p:extLst>
      <p:ext uri="{BB962C8B-B14F-4D97-AF65-F5344CB8AC3E}">
        <p14:creationId xmlns:p14="http://schemas.microsoft.com/office/powerpoint/2010/main" val="1708675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502" y="2420888"/>
            <a:ext cx="7758914" cy="3373835"/>
          </a:xfrm>
        </p:spPr>
        <p:txBody>
          <a:bodyPr>
            <a:noAutofit/>
          </a:bodyPr>
          <a:lstStyle/>
          <a:p>
            <a:r>
              <a:rPr lang="en-GB" sz="1800" dirty="0" smtClean="0"/>
              <a:t>The global DNA barcode database is growing rapidly, but naming specimens is difficult</a:t>
            </a:r>
          </a:p>
          <a:p>
            <a:r>
              <a:rPr lang="en-GB" sz="1800" dirty="0" smtClean="0"/>
              <a:t>NH collections are important for this</a:t>
            </a:r>
          </a:p>
          <a:p>
            <a:r>
              <a:rPr lang="en-GB" sz="1800" dirty="0" smtClean="0"/>
              <a:t>Some generalisations are emerging as to what works and what doesn’t, and with NGS recovery of barcode loci is getting easier</a:t>
            </a:r>
          </a:p>
          <a:p>
            <a:r>
              <a:rPr lang="en-GB" sz="1800" dirty="0" smtClean="0"/>
              <a:t>Adding more loci to barcoding is possible, although expensive and with logistical challenges</a:t>
            </a:r>
          </a:p>
          <a:p>
            <a:r>
              <a:rPr lang="en-GB" sz="1800" dirty="0" smtClean="0"/>
              <a:t>There are a relatively straightforward set of issues where barcoding collections is strategically important, but these interplay with institutional priorities and practical constraints</a:t>
            </a:r>
          </a:p>
          <a:p>
            <a:r>
              <a:rPr lang="en-GB" sz="1800" dirty="0" smtClean="0"/>
              <a:t>Guidance to curators on when to sacrifice tissue</a:t>
            </a:r>
          </a:p>
        </p:txBody>
      </p:sp>
      <p:pic>
        <p:nvPicPr>
          <p:cNvPr id="5"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539552" y="980728"/>
            <a:ext cx="7997825" cy="400110"/>
          </a:xfrm>
          <a:prstGeom prst="rect">
            <a:avLst/>
          </a:prstGeom>
        </p:spPr>
        <p:txBody>
          <a:bodyPr wrap="square">
            <a:spAutoFit/>
          </a:bodyPr>
          <a:lstStyle/>
          <a:p>
            <a:pPr algn="just">
              <a:defRPr/>
            </a:pPr>
            <a:r>
              <a:rPr lang="en-US" sz="2000" b="1" i="1" dirty="0">
                <a:solidFill>
                  <a:prstClr val="black"/>
                </a:solidFill>
              </a:rPr>
              <a:t>Task 2.1 Develop strategic priorities for barcoding of NH collections</a:t>
            </a:r>
          </a:p>
        </p:txBody>
      </p:sp>
      <p:sp>
        <p:nvSpPr>
          <p:cNvPr id="8" name="Title 1"/>
          <p:cNvSpPr txBox="1">
            <a:spLocks/>
          </p:cNvSpPr>
          <p:nvPr/>
        </p:nvSpPr>
        <p:spPr bwMode="auto">
          <a:xfrm>
            <a:off x="539552" y="1686783"/>
            <a:ext cx="3384376" cy="51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algn="l"/>
            <a:r>
              <a:rPr lang="de-DE" sz="2000" b="1" dirty="0" err="1" smtClean="0"/>
              <a:t>Conclusions</a:t>
            </a:r>
            <a:endParaRPr lang="en-US" sz="2000" b="1" dirty="0"/>
          </a:p>
        </p:txBody>
      </p:sp>
    </p:spTree>
    <p:extLst>
      <p:ext uri="{BB962C8B-B14F-4D97-AF65-F5344CB8AC3E}">
        <p14:creationId xmlns:p14="http://schemas.microsoft.com/office/powerpoint/2010/main" val="1464626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line imag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9255"/>
          <a:stretch/>
        </p:blipFill>
        <p:spPr bwMode="auto">
          <a:xfrm>
            <a:off x="-26930" y="1686274"/>
            <a:ext cx="6329764" cy="228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273" y="3967313"/>
            <a:ext cx="6674727" cy="2890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p:nvSpPr>
        <p:spPr>
          <a:xfrm>
            <a:off x="539552" y="980728"/>
            <a:ext cx="7997825" cy="400110"/>
          </a:xfrm>
          <a:prstGeom prst="rect">
            <a:avLst/>
          </a:prstGeom>
        </p:spPr>
        <p:txBody>
          <a:bodyPr wrap="square">
            <a:spAutoFit/>
          </a:bodyPr>
          <a:lstStyle/>
          <a:p>
            <a:pPr algn="just">
              <a:defRPr/>
            </a:pPr>
            <a:r>
              <a:rPr lang="en-US" sz="2000" b="1" i="1">
                <a:solidFill>
                  <a:prstClr val="black"/>
                </a:solidFill>
              </a:rPr>
              <a:t>Task 2.1 Develop strategic priorities for barcoding of NH collections</a:t>
            </a:r>
            <a:endParaRPr lang="en-US" sz="2000" b="1" i="1" dirty="0">
              <a:solidFill>
                <a:prstClr val="black"/>
              </a:solidFill>
            </a:endParaRPr>
          </a:p>
        </p:txBody>
      </p:sp>
      <p:sp>
        <p:nvSpPr>
          <p:cNvPr id="10" name="Textfeld 9"/>
          <p:cNvSpPr txBox="1"/>
          <p:nvPr/>
        </p:nvSpPr>
        <p:spPr>
          <a:xfrm>
            <a:off x="827584" y="2636709"/>
            <a:ext cx="7560840" cy="2246769"/>
          </a:xfrm>
          <a:prstGeom prst="rect">
            <a:avLst/>
          </a:prstGeom>
          <a:solidFill>
            <a:schemeClr val="bg1"/>
          </a:solidFill>
          <a:ln>
            <a:solidFill>
              <a:srgbClr val="FF0000"/>
            </a:solidFill>
          </a:ln>
        </p:spPr>
        <p:txBody>
          <a:bodyPr wrap="square" rtlCol="0">
            <a:spAutoFit/>
          </a:bodyPr>
          <a:lstStyle/>
          <a:p>
            <a:r>
              <a:rPr lang="de-DE" sz="2000" dirty="0" smtClean="0"/>
              <a:t>NGS </a:t>
            </a:r>
            <a:r>
              <a:rPr lang="de-DE" sz="2000" dirty="0" err="1" smtClean="0"/>
              <a:t>barcoding</a:t>
            </a:r>
            <a:r>
              <a:rPr lang="de-DE" sz="2000" dirty="0" smtClean="0"/>
              <a:t> </a:t>
            </a:r>
            <a:r>
              <a:rPr lang="de-DE" sz="2000" dirty="0" err="1" smtClean="0"/>
              <a:t>workshop</a:t>
            </a:r>
            <a:r>
              <a:rPr lang="de-DE" sz="2000" dirty="0" smtClean="0"/>
              <a:t> in Edinburgh </a:t>
            </a:r>
            <a:r>
              <a:rPr lang="mr-IN" sz="2000" dirty="0" smtClean="0"/>
              <a:t>–</a:t>
            </a:r>
            <a:r>
              <a:rPr lang="de-DE" sz="2000" dirty="0" smtClean="0"/>
              <a:t> </a:t>
            </a:r>
            <a:r>
              <a:rPr lang="de-DE" sz="2000" dirty="0" err="1" smtClean="0"/>
              <a:t>July</a:t>
            </a:r>
            <a:r>
              <a:rPr lang="de-DE" sz="2000" dirty="0" smtClean="0"/>
              <a:t> 12 &amp; 13, 2017</a:t>
            </a:r>
          </a:p>
          <a:p>
            <a:r>
              <a:rPr lang="de-DE" sz="2000" dirty="0" smtClean="0"/>
              <a:t>(P. </a:t>
            </a:r>
            <a:r>
              <a:rPr lang="de-DE" sz="2000" dirty="0" err="1" smtClean="0"/>
              <a:t>Hollingsworth</a:t>
            </a:r>
            <a:r>
              <a:rPr lang="de-DE" sz="2000" dirty="0" smtClean="0"/>
              <a:t>, RBGE)</a:t>
            </a:r>
          </a:p>
          <a:p>
            <a:endParaRPr lang="de-DE" sz="2000" b="1" dirty="0" smtClean="0"/>
          </a:p>
          <a:p>
            <a:r>
              <a:rPr lang="en-GB" sz="2000" b="1" i="1" dirty="0"/>
              <a:t>DNA Sequencing Natural History Specimens Using New Sequencing Platforms and Protocols</a:t>
            </a:r>
            <a:r>
              <a:rPr lang="de-DE" sz="2000" i="1" dirty="0"/>
              <a:t> </a:t>
            </a:r>
            <a:endParaRPr lang="de-DE" sz="2000" b="1" i="1" dirty="0" smtClean="0"/>
          </a:p>
          <a:p>
            <a:endParaRPr lang="de-DE" sz="2000" b="1" dirty="0"/>
          </a:p>
          <a:p>
            <a:pPr marL="342900" indent="-342900">
              <a:buFont typeface="Wingdings" charset="2"/>
              <a:buChar char="Ø"/>
            </a:pPr>
            <a:r>
              <a:rPr lang="de-DE" sz="2000" b="1" dirty="0" err="1" smtClean="0"/>
              <a:t>What</a:t>
            </a:r>
            <a:r>
              <a:rPr lang="de-DE" sz="2000" b="1" dirty="0" smtClean="0"/>
              <a:t> </a:t>
            </a:r>
            <a:r>
              <a:rPr lang="de-DE" sz="2000" b="1" dirty="0" err="1" smtClean="0"/>
              <a:t>can</a:t>
            </a:r>
            <a:r>
              <a:rPr lang="de-DE" sz="2000" b="1" dirty="0" smtClean="0"/>
              <a:t> </a:t>
            </a:r>
            <a:r>
              <a:rPr lang="de-DE" sz="2000" b="1" dirty="0" err="1" smtClean="0"/>
              <a:t>be</a:t>
            </a:r>
            <a:r>
              <a:rPr lang="de-DE" sz="2000" b="1" dirty="0" smtClean="0"/>
              <a:t> </a:t>
            </a:r>
            <a:r>
              <a:rPr lang="de-DE" sz="2000" b="1" dirty="0" err="1" smtClean="0"/>
              <a:t>done</a:t>
            </a:r>
            <a:r>
              <a:rPr lang="de-DE" sz="2000" b="1" dirty="0" smtClean="0"/>
              <a:t> </a:t>
            </a:r>
            <a:r>
              <a:rPr lang="de-DE" sz="2000" b="1" dirty="0" err="1" smtClean="0"/>
              <a:t>and</a:t>
            </a:r>
            <a:r>
              <a:rPr lang="de-DE" sz="2000" b="1" dirty="0" smtClean="0"/>
              <a:t> </a:t>
            </a:r>
            <a:r>
              <a:rPr lang="de-DE" sz="2000" b="1" dirty="0" err="1" smtClean="0"/>
              <a:t>what</a:t>
            </a:r>
            <a:r>
              <a:rPr lang="de-DE" sz="2000" b="1" dirty="0" smtClean="0"/>
              <a:t> </a:t>
            </a:r>
            <a:r>
              <a:rPr lang="de-DE" sz="2000" b="1" dirty="0" err="1" smtClean="0"/>
              <a:t>works</a:t>
            </a:r>
            <a:r>
              <a:rPr lang="de-DE" sz="2000" b="1" dirty="0" smtClean="0"/>
              <a:t> </a:t>
            </a:r>
            <a:r>
              <a:rPr lang="de-DE" sz="2000" b="1" dirty="0" err="1" smtClean="0"/>
              <a:t>best</a:t>
            </a:r>
            <a:r>
              <a:rPr lang="de-DE" sz="2000" b="1" dirty="0" smtClean="0"/>
              <a:t>?</a:t>
            </a:r>
            <a:endParaRPr lang="de-DE" sz="2000" b="1" dirty="0"/>
          </a:p>
        </p:txBody>
      </p:sp>
    </p:spTree>
    <p:extLst>
      <p:ext uri="{BB962C8B-B14F-4D97-AF65-F5344CB8AC3E}">
        <p14:creationId xmlns:p14="http://schemas.microsoft.com/office/powerpoint/2010/main" val="1125025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79168" y="1096909"/>
            <a:ext cx="7848872" cy="1323439"/>
          </a:xfrm>
          <a:prstGeom prst="rect">
            <a:avLst/>
          </a:prstGeom>
          <a:noFill/>
        </p:spPr>
        <p:txBody>
          <a:bodyPr wrap="square" rtlCol="0">
            <a:spAutoFit/>
          </a:bodyPr>
          <a:lstStyle/>
          <a:p>
            <a:pPr>
              <a:spcAft>
                <a:spcPts val="0"/>
              </a:spcAft>
            </a:pPr>
            <a:r>
              <a:rPr lang="en-GB" sz="2000" b="1" dirty="0" smtClean="0"/>
              <a:t>Task 2.2 </a:t>
            </a:r>
            <a:r>
              <a:rPr lang="en-GB" sz="2000" b="1" i="1" dirty="0" smtClean="0"/>
              <a:t>Develop </a:t>
            </a:r>
            <a:r>
              <a:rPr lang="en-GB" sz="2000" b="1" i="1" dirty="0"/>
              <a:t>strategic priorities for DNA library creation of NH </a:t>
            </a:r>
            <a:r>
              <a:rPr lang="en-GB" sz="2000" b="1" i="1" dirty="0" smtClean="0"/>
              <a:t>collections</a:t>
            </a:r>
          </a:p>
          <a:p>
            <a:r>
              <a:rPr lang="en-US" dirty="0" smtClean="0"/>
              <a:t>Thomas von </a:t>
            </a:r>
            <a:r>
              <a:rPr lang="en-US" dirty="0" err="1" smtClean="0"/>
              <a:t>Rintelen</a:t>
            </a:r>
            <a:r>
              <a:rPr lang="en-US" dirty="0" smtClean="0"/>
              <a:t>, </a:t>
            </a:r>
            <a:r>
              <a:rPr lang="en-US" dirty="0" err="1" smtClean="0"/>
              <a:t>MfN</a:t>
            </a:r>
            <a:endParaRPr lang="en-US" dirty="0"/>
          </a:p>
          <a:p>
            <a:pPr>
              <a:spcAft>
                <a:spcPts val="0"/>
              </a:spcAft>
            </a:pPr>
            <a:endParaRPr lang="de-DE" sz="2000" b="1" i="1" dirty="0">
              <a:ea typeface="Times New Roman"/>
            </a:endParaRPr>
          </a:p>
        </p:txBody>
      </p:sp>
      <p:sp>
        <p:nvSpPr>
          <p:cNvPr id="5" name="Rechteck 4"/>
          <p:cNvSpPr/>
          <p:nvPr/>
        </p:nvSpPr>
        <p:spPr>
          <a:xfrm>
            <a:off x="686100" y="2145630"/>
            <a:ext cx="7997288" cy="923330"/>
          </a:xfrm>
          <a:prstGeom prst="rect">
            <a:avLst/>
          </a:prstGeom>
        </p:spPr>
        <p:txBody>
          <a:bodyPr wrap="square">
            <a:spAutoFit/>
          </a:bodyPr>
          <a:lstStyle/>
          <a:p>
            <a:pPr algn="just"/>
            <a:r>
              <a:rPr lang="en-US" b="1" dirty="0" smtClean="0"/>
              <a:t>Background</a:t>
            </a:r>
            <a:endParaRPr lang="en-US" b="1" dirty="0"/>
          </a:p>
          <a:p>
            <a:pPr algn="just"/>
            <a:r>
              <a:rPr lang="en-US" dirty="0"/>
              <a:t>DNA libraries were suggested as a means of perpetuating DNA from rare specimens in NH collections (outcome of JRAs in S2</a:t>
            </a:r>
            <a:r>
              <a:rPr lang="en-US" dirty="0" smtClean="0"/>
              <a:t>)</a:t>
            </a:r>
            <a:endParaRPr lang="en-US" dirty="0"/>
          </a:p>
        </p:txBody>
      </p:sp>
      <p:pic>
        <p:nvPicPr>
          <p:cNvPr id="6" name="Picture 2" descr="Inline 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679168" y="3735030"/>
            <a:ext cx="3892832" cy="2585323"/>
          </a:xfrm>
          <a:prstGeom prst="rect">
            <a:avLst/>
          </a:prstGeom>
        </p:spPr>
        <p:txBody>
          <a:bodyPr wrap="square">
            <a:spAutoFit/>
          </a:bodyPr>
          <a:lstStyle/>
          <a:p>
            <a:pPr algn="just"/>
            <a:r>
              <a:rPr lang="en-US" b="1" dirty="0" smtClean="0"/>
              <a:t>Agenda</a:t>
            </a:r>
            <a:r>
              <a:rPr lang="en-US" b="1" dirty="0"/>
              <a:t>:</a:t>
            </a:r>
          </a:p>
          <a:p>
            <a:pPr marL="285750" indent="-285750" algn="just">
              <a:buFont typeface="Arial" charset="0"/>
              <a:buChar char="•"/>
            </a:pPr>
            <a:r>
              <a:rPr lang="en-US" dirty="0" smtClean="0"/>
              <a:t>To </a:t>
            </a:r>
            <a:r>
              <a:rPr lang="en-US" dirty="0"/>
              <a:t>obtain an </a:t>
            </a:r>
            <a:r>
              <a:rPr lang="en-US" b="1" dirty="0"/>
              <a:t>overview of DNA library technology including costs and </a:t>
            </a:r>
            <a:r>
              <a:rPr lang="en-US" b="1" dirty="0" smtClean="0"/>
              <a:t>challenges </a:t>
            </a:r>
            <a:r>
              <a:rPr lang="en-US" dirty="0" smtClean="0"/>
              <a:t>from JRA </a:t>
            </a:r>
            <a:r>
              <a:rPr lang="en-US" dirty="0"/>
              <a:t>leaders from S2 and other experts invited for this </a:t>
            </a:r>
            <a:r>
              <a:rPr lang="en-US" dirty="0" smtClean="0"/>
              <a:t>purpose &amp;</a:t>
            </a:r>
            <a:endParaRPr lang="en-US" dirty="0"/>
          </a:p>
          <a:p>
            <a:pPr marL="285750" indent="-285750" algn="just">
              <a:buFont typeface="Arial" charset="0"/>
              <a:buChar char="•"/>
            </a:pPr>
            <a:r>
              <a:rPr lang="en-US" dirty="0"/>
              <a:t>t</a:t>
            </a:r>
            <a:r>
              <a:rPr lang="en-US" dirty="0" smtClean="0"/>
              <a:t>o </a:t>
            </a:r>
            <a:r>
              <a:rPr lang="en-US" b="1" dirty="0" smtClean="0"/>
              <a:t>discuss </a:t>
            </a:r>
            <a:r>
              <a:rPr lang="en-US" b="1" dirty="0"/>
              <a:t>priorities for </a:t>
            </a:r>
            <a:r>
              <a:rPr lang="en-GB" b="1" dirty="0"/>
              <a:t>DNA library creation of NH collections</a:t>
            </a:r>
            <a:endParaRPr lang="en-US" b="1" dirty="0"/>
          </a:p>
          <a:p>
            <a:pPr algn="just"/>
            <a:endParaRPr lang="en-US" b="1" dirty="0"/>
          </a:p>
        </p:txBody>
      </p:sp>
      <p:sp>
        <p:nvSpPr>
          <p:cNvPr id="4" name="Rechteck 3"/>
          <p:cNvSpPr/>
          <p:nvPr/>
        </p:nvSpPr>
        <p:spPr>
          <a:xfrm>
            <a:off x="683568" y="3203684"/>
            <a:ext cx="4236288" cy="369332"/>
          </a:xfrm>
          <a:prstGeom prst="rect">
            <a:avLst/>
          </a:prstGeom>
        </p:spPr>
        <p:txBody>
          <a:bodyPr wrap="none">
            <a:spAutoFit/>
          </a:bodyPr>
          <a:lstStyle/>
          <a:p>
            <a:pPr algn="just"/>
            <a:r>
              <a:rPr lang="en-US" b="1" u="sng" dirty="0" smtClean="0"/>
              <a:t>Workshop </a:t>
            </a:r>
            <a:r>
              <a:rPr lang="en-US" b="1" u="sng" dirty="0"/>
              <a:t>at </a:t>
            </a:r>
            <a:r>
              <a:rPr lang="en-US" b="1" u="sng" dirty="0" err="1"/>
              <a:t>MfN</a:t>
            </a:r>
            <a:r>
              <a:rPr lang="en-US" b="1" u="sng" dirty="0"/>
              <a:t> in February 2016 (D 2.7)</a:t>
            </a:r>
          </a:p>
        </p:txBody>
      </p:sp>
      <p:pic>
        <p:nvPicPr>
          <p:cNvPr id="8" name="Bild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537012"/>
            <a:ext cx="4427984" cy="3320988"/>
          </a:xfrm>
          <a:prstGeom prst="rect">
            <a:avLst/>
          </a:prstGeom>
        </p:spPr>
      </p:pic>
    </p:spTree>
    <p:extLst>
      <p:ext uri="{BB962C8B-B14F-4D97-AF65-F5344CB8AC3E}">
        <p14:creationId xmlns:p14="http://schemas.microsoft.com/office/powerpoint/2010/main" val="11990152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679168" y="1096909"/>
            <a:ext cx="7848872" cy="707886"/>
          </a:xfrm>
          <a:prstGeom prst="rect">
            <a:avLst/>
          </a:prstGeom>
          <a:noFill/>
        </p:spPr>
        <p:txBody>
          <a:bodyPr wrap="square" rtlCol="0">
            <a:spAutoFit/>
          </a:bodyPr>
          <a:lstStyle/>
          <a:p>
            <a:pPr>
              <a:spcAft>
                <a:spcPts val="0"/>
              </a:spcAft>
            </a:pPr>
            <a:r>
              <a:rPr lang="en-GB" sz="2000" b="1" dirty="0" smtClean="0"/>
              <a:t>Task 2.2 </a:t>
            </a:r>
            <a:r>
              <a:rPr lang="en-GB" sz="2000" b="1" i="1" dirty="0" smtClean="0"/>
              <a:t>Develop </a:t>
            </a:r>
            <a:r>
              <a:rPr lang="en-GB" sz="2000" b="1" i="1" dirty="0"/>
              <a:t>strategic priorities for DNA library creation of NH collections</a:t>
            </a:r>
            <a:endParaRPr lang="de-DE" sz="2000" b="1" i="1" dirty="0">
              <a:ea typeface="Times New Roman"/>
            </a:endParaRPr>
          </a:p>
        </p:txBody>
      </p:sp>
      <p:sp>
        <p:nvSpPr>
          <p:cNvPr id="5" name="Rechteck 4"/>
          <p:cNvSpPr/>
          <p:nvPr/>
        </p:nvSpPr>
        <p:spPr>
          <a:xfrm>
            <a:off x="686100" y="1951672"/>
            <a:ext cx="7997288" cy="923330"/>
          </a:xfrm>
          <a:prstGeom prst="rect">
            <a:avLst/>
          </a:prstGeom>
        </p:spPr>
        <p:txBody>
          <a:bodyPr wrap="square">
            <a:spAutoFit/>
          </a:bodyPr>
          <a:lstStyle/>
          <a:p>
            <a:pPr algn="just"/>
            <a:r>
              <a:rPr lang="en-US" b="1" dirty="0"/>
              <a:t>Background:</a:t>
            </a:r>
          </a:p>
          <a:p>
            <a:pPr algn="just"/>
            <a:r>
              <a:rPr lang="en-US" dirty="0"/>
              <a:t>DNA libraries were suggested as a means of perpetuating DNA from rare specimens in NH collections (outcome of JRAs in S2</a:t>
            </a:r>
            <a:r>
              <a:rPr lang="en-US" dirty="0" smtClean="0"/>
              <a:t>)</a:t>
            </a:r>
            <a:endParaRPr lang="en-US" dirty="0"/>
          </a:p>
        </p:txBody>
      </p:sp>
      <p:pic>
        <p:nvPicPr>
          <p:cNvPr id="6" name="Picture 2" descr="Inline 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15888"/>
            <a:ext cx="2938462"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683568" y="2984236"/>
            <a:ext cx="4236288" cy="369332"/>
          </a:xfrm>
          <a:prstGeom prst="rect">
            <a:avLst/>
          </a:prstGeom>
        </p:spPr>
        <p:txBody>
          <a:bodyPr wrap="none">
            <a:spAutoFit/>
          </a:bodyPr>
          <a:lstStyle/>
          <a:p>
            <a:pPr algn="just"/>
            <a:r>
              <a:rPr lang="en-US" b="1" u="sng" dirty="0" smtClean="0"/>
              <a:t>Workshop </a:t>
            </a:r>
            <a:r>
              <a:rPr lang="en-US" b="1" u="sng" dirty="0"/>
              <a:t>at </a:t>
            </a:r>
            <a:r>
              <a:rPr lang="en-US" b="1" u="sng" dirty="0" err="1"/>
              <a:t>MfN</a:t>
            </a:r>
            <a:r>
              <a:rPr lang="en-US" b="1" u="sng" dirty="0"/>
              <a:t> in February 2016 (D 2.7)</a:t>
            </a:r>
          </a:p>
        </p:txBody>
      </p:sp>
      <p:sp>
        <p:nvSpPr>
          <p:cNvPr id="7" name="Rechteck 6"/>
          <p:cNvSpPr/>
          <p:nvPr/>
        </p:nvSpPr>
        <p:spPr>
          <a:xfrm>
            <a:off x="679168" y="3478151"/>
            <a:ext cx="8004220" cy="2308324"/>
          </a:xfrm>
          <a:prstGeom prst="rect">
            <a:avLst/>
          </a:prstGeom>
        </p:spPr>
        <p:txBody>
          <a:bodyPr wrap="square">
            <a:spAutoFit/>
          </a:bodyPr>
          <a:lstStyle/>
          <a:p>
            <a:pPr algn="just"/>
            <a:r>
              <a:rPr lang="en-US" b="1" dirty="0"/>
              <a:t>Outcome:</a:t>
            </a:r>
          </a:p>
          <a:p>
            <a:pPr marL="285750" indent="-285750" algn="just">
              <a:buFont typeface="Wingdings" panose="05000000000000000000" pitchFamily="2" charset="2"/>
              <a:buChar char="Ø"/>
            </a:pPr>
            <a:r>
              <a:rPr lang="en-US" dirty="0"/>
              <a:t>DNA libraries are essential part of the NGS workflow, various alternative protocols exist</a:t>
            </a:r>
          </a:p>
          <a:p>
            <a:pPr marL="285750" indent="-285750" algn="just">
              <a:buFont typeface="Wingdings" panose="05000000000000000000" pitchFamily="2" charset="2"/>
              <a:buChar char="Ø"/>
            </a:pPr>
            <a:r>
              <a:rPr lang="en-US" dirty="0"/>
              <a:t>Technological change rapid, costs significant (c. 100 US$/library)</a:t>
            </a:r>
          </a:p>
          <a:p>
            <a:pPr marL="285750" indent="-285750" algn="just">
              <a:buFont typeface="Wingdings" panose="05000000000000000000" pitchFamily="2" charset="2"/>
              <a:buChar char="Ø"/>
            </a:pPr>
            <a:r>
              <a:rPr lang="en-US" dirty="0"/>
              <a:t>Discussion with experts revealed that DNA library creation from NH collections is not a worthwhile </a:t>
            </a:r>
            <a:r>
              <a:rPr lang="en-US" dirty="0" err="1"/>
              <a:t>endeavour</a:t>
            </a:r>
            <a:r>
              <a:rPr lang="en-US" dirty="0"/>
              <a:t> due to costs and technological issues</a:t>
            </a:r>
          </a:p>
          <a:p>
            <a:pPr marL="285750" indent="-285750" algn="just">
              <a:buFont typeface="Wingdings" panose="05000000000000000000" pitchFamily="2" charset="2"/>
              <a:buChar char="Ø"/>
            </a:pPr>
            <a:r>
              <a:rPr lang="en-US" dirty="0"/>
              <a:t>BUT: DNA libraries created in the course of research projects should be databased and stored in DNA banks</a:t>
            </a:r>
          </a:p>
        </p:txBody>
      </p:sp>
      <p:sp>
        <p:nvSpPr>
          <p:cNvPr id="9" name="Textfeld 8"/>
          <p:cNvSpPr txBox="1"/>
          <p:nvPr/>
        </p:nvSpPr>
        <p:spPr>
          <a:xfrm>
            <a:off x="827584" y="2636912"/>
            <a:ext cx="7560840" cy="2554545"/>
          </a:xfrm>
          <a:prstGeom prst="rect">
            <a:avLst/>
          </a:prstGeom>
          <a:solidFill>
            <a:schemeClr val="bg1"/>
          </a:solidFill>
          <a:ln>
            <a:solidFill>
              <a:srgbClr val="FF0000"/>
            </a:solidFill>
          </a:ln>
        </p:spPr>
        <p:txBody>
          <a:bodyPr wrap="square" rtlCol="0">
            <a:spAutoFit/>
          </a:bodyPr>
          <a:lstStyle/>
          <a:p>
            <a:r>
              <a:rPr lang="de-DE" sz="2000" dirty="0"/>
              <a:t>Synthesis </a:t>
            </a:r>
            <a:r>
              <a:rPr lang="de-DE" sz="2000" dirty="0" err="1"/>
              <a:t>of</a:t>
            </a:r>
            <a:r>
              <a:rPr lang="de-DE" sz="2000" dirty="0"/>
              <a:t> NGS </a:t>
            </a:r>
            <a:r>
              <a:rPr lang="de-DE" sz="2000" dirty="0" err="1"/>
              <a:t>resources</a:t>
            </a:r>
            <a:r>
              <a:rPr lang="de-DE" sz="2000" dirty="0"/>
              <a:t> </a:t>
            </a:r>
            <a:r>
              <a:rPr lang="de-DE" sz="2000" dirty="0" err="1"/>
              <a:t>with</a:t>
            </a:r>
            <a:r>
              <a:rPr lang="de-DE" sz="2000" dirty="0"/>
              <a:t> Natural </a:t>
            </a:r>
            <a:r>
              <a:rPr lang="de-DE" sz="2000" dirty="0" err="1" smtClean="0"/>
              <a:t>History</a:t>
            </a:r>
            <a:r>
              <a:rPr lang="de-DE" sz="2000" dirty="0" smtClean="0"/>
              <a:t> Collections</a:t>
            </a:r>
            <a:endParaRPr lang="de-DE" sz="2000" dirty="0"/>
          </a:p>
          <a:p>
            <a:r>
              <a:rPr lang="de-DE" sz="2000" dirty="0" smtClean="0"/>
              <a:t>(T. </a:t>
            </a:r>
            <a:r>
              <a:rPr lang="de-DE" sz="2000" dirty="0" err="1" smtClean="0"/>
              <a:t>Fulcher</a:t>
            </a:r>
            <a:r>
              <a:rPr lang="de-DE" sz="2000" dirty="0" smtClean="0"/>
              <a:t>, RBGK)</a:t>
            </a:r>
          </a:p>
          <a:p>
            <a:endParaRPr lang="de-DE" sz="2000" b="1" dirty="0" smtClean="0"/>
          </a:p>
          <a:p>
            <a:pPr marL="342900" indent="-342900">
              <a:buFont typeface="Arial" charset="0"/>
              <a:buChar char="•"/>
            </a:pPr>
            <a:r>
              <a:rPr lang="de-DE" sz="2000" b="1" dirty="0"/>
              <a:t>DNA </a:t>
            </a:r>
            <a:r>
              <a:rPr lang="de-DE" sz="2000" b="1" dirty="0" err="1"/>
              <a:t>libraries</a:t>
            </a:r>
            <a:r>
              <a:rPr lang="de-DE" sz="2000" b="1" dirty="0"/>
              <a:t> </a:t>
            </a:r>
            <a:r>
              <a:rPr lang="de-DE" sz="2000" b="1" dirty="0" err="1"/>
              <a:t>are</a:t>
            </a:r>
            <a:r>
              <a:rPr lang="de-DE" sz="2000" b="1" dirty="0"/>
              <a:t> an </a:t>
            </a:r>
            <a:r>
              <a:rPr lang="de-DE" sz="2000" b="1" dirty="0" smtClean="0"/>
              <a:t>essential </a:t>
            </a:r>
            <a:r>
              <a:rPr lang="de-DE" sz="2000" b="1" dirty="0" err="1" smtClean="0"/>
              <a:t>tool</a:t>
            </a:r>
            <a:r>
              <a:rPr lang="de-DE" sz="2000" b="1" dirty="0" smtClean="0"/>
              <a:t> </a:t>
            </a:r>
            <a:r>
              <a:rPr lang="de-DE" sz="2000" b="1" dirty="0" err="1"/>
              <a:t>for</a:t>
            </a:r>
            <a:r>
              <a:rPr lang="de-DE" sz="2000" b="1" dirty="0"/>
              <a:t> NGS </a:t>
            </a:r>
            <a:r>
              <a:rPr lang="de-DE" sz="2000" b="1" dirty="0" err="1"/>
              <a:t>approaches</a:t>
            </a:r>
            <a:r>
              <a:rPr lang="de-DE" sz="2000" b="1" dirty="0"/>
              <a:t>, </a:t>
            </a:r>
            <a:r>
              <a:rPr lang="de-DE" sz="2000" b="1" dirty="0" err="1"/>
              <a:t>and</a:t>
            </a:r>
            <a:r>
              <a:rPr lang="de-DE" sz="2000" b="1" dirty="0"/>
              <a:t> </a:t>
            </a:r>
            <a:r>
              <a:rPr lang="de-DE" sz="2000" b="1" dirty="0" err="1"/>
              <a:t>are</a:t>
            </a:r>
            <a:r>
              <a:rPr lang="de-DE" sz="2000" b="1" dirty="0"/>
              <a:t> </a:t>
            </a:r>
            <a:r>
              <a:rPr lang="de-DE" sz="2000" b="1" dirty="0" err="1"/>
              <a:t>regularly</a:t>
            </a:r>
            <a:r>
              <a:rPr lang="de-DE" sz="2000" b="1" dirty="0"/>
              <a:t> </a:t>
            </a:r>
            <a:r>
              <a:rPr lang="de-DE" sz="2000" b="1" dirty="0" err="1"/>
              <a:t>created</a:t>
            </a:r>
            <a:r>
              <a:rPr lang="de-DE" sz="2000" b="1" dirty="0"/>
              <a:t> </a:t>
            </a:r>
            <a:r>
              <a:rPr lang="de-DE" sz="2000" b="1" dirty="0" err="1"/>
              <a:t>and</a:t>
            </a:r>
            <a:r>
              <a:rPr lang="de-DE" sz="2000" b="1" dirty="0"/>
              <a:t> </a:t>
            </a:r>
            <a:r>
              <a:rPr lang="de-DE" sz="2000" b="1" dirty="0" err="1"/>
              <a:t>used</a:t>
            </a:r>
            <a:r>
              <a:rPr lang="de-DE" sz="2000" b="1" dirty="0"/>
              <a:t> </a:t>
            </a:r>
            <a:r>
              <a:rPr lang="de-DE" sz="2000" b="1" dirty="0" err="1"/>
              <a:t>by</a:t>
            </a:r>
            <a:r>
              <a:rPr lang="de-DE" sz="2000" b="1" dirty="0"/>
              <a:t> </a:t>
            </a:r>
            <a:r>
              <a:rPr lang="de-DE" sz="2000" b="1" dirty="0" err="1"/>
              <a:t>several</a:t>
            </a:r>
            <a:r>
              <a:rPr lang="de-DE" sz="2000" b="1" dirty="0"/>
              <a:t> </a:t>
            </a:r>
            <a:r>
              <a:rPr lang="de-DE" sz="2000" b="1" dirty="0" smtClean="0"/>
              <a:t>SYNTHESYS </a:t>
            </a:r>
            <a:r>
              <a:rPr lang="de-DE" sz="2000" b="1" dirty="0" err="1" smtClean="0"/>
              <a:t>institutions</a:t>
            </a:r>
            <a:endParaRPr lang="de-DE" sz="2000" b="1" dirty="0"/>
          </a:p>
          <a:p>
            <a:endParaRPr lang="de-DE" sz="2000" b="1" dirty="0" smtClean="0"/>
          </a:p>
          <a:p>
            <a:pPr marL="342900" indent="-342900">
              <a:buFont typeface="Wingdings" charset="2"/>
              <a:buChar char="Ø"/>
            </a:pPr>
            <a:r>
              <a:rPr lang="de-DE" sz="2000" b="1" dirty="0" err="1"/>
              <a:t>E</a:t>
            </a:r>
            <a:r>
              <a:rPr lang="de-DE" sz="2000" b="1" dirty="0" err="1" smtClean="0"/>
              <a:t>valuate</a:t>
            </a:r>
            <a:r>
              <a:rPr lang="de-DE" sz="2000" b="1" dirty="0" smtClean="0"/>
              <a:t> </a:t>
            </a:r>
            <a:r>
              <a:rPr lang="de-DE" sz="2000" b="1" dirty="0" err="1"/>
              <a:t>the</a:t>
            </a:r>
            <a:r>
              <a:rPr lang="de-DE" sz="2000" b="1" dirty="0"/>
              <a:t> </a:t>
            </a:r>
            <a:r>
              <a:rPr lang="de-DE" sz="2000" b="1" dirty="0" err="1"/>
              <a:t>best</a:t>
            </a:r>
            <a:r>
              <a:rPr lang="de-DE" sz="2000" b="1" dirty="0"/>
              <a:t> </a:t>
            </a:r>
            <a:r>
              <a:rPr lang="de-DE" sz="2000" b="1" dirty="0" err="1"/>
              <a:t>standards</a:t>
            </a:r>
            <a:r>
              <a:rPr lang="de-DE" sz="2000" b="1" dirty="0"/>
              <a:t> </a:t>
            </a:r>
            <a:r>
              <a:rPr lang="de-DE" sz="2000" b="1" dirty="0" err="1"/>
              <a:t>and</a:t>
            </a:r>
            <a:r>
              <a:rPr lang="de-DE" sz="2000" b="1" dirty="0"/>
              <a:t> </a:t>
            </a:r>
            <a:r>
              <a:rPr lang="de-DE" sz="2000" b="1" dirty="0" err="1"/>
              <a:t>practices</a:t>
            </a:r>
            <a:r>
              <a:rPr lang="de-DE" sz="2000" b="1" dirty="0"/>
              <a:t> </a:t>
            </a:r>
            <a:r>
              <a:rPr lang="de-DE" sz="2000" b="1" dirty="0" err="1"/>
              <a:t>for</a:t>
            </a:r>
            <a:r>
              <a:rPr lang="de-DE" sz="2000" b="1" dirty="0"/>
              <a:t> </a:t>
            </a:r>
            <a:r>
              <a:rPr lang="de-DE" sz="2000" b="1" dirty="0" err="1" smtClean="0"/>
              <a:t>storage</a:t>
            </a:r>
            <a:r>
              <a:rPr lang="de-DE" sz="2000" b="1" dirty="0" smtClean="0"/>
              <a:t> </a:t>
            </a:r>
            <a:r>
              <a:rPr lang="de-DE" sz="2000" b="1" dirty="0" err="1" smtClean="0"/>
              <a:t>and</a:t>
            </a:r>
            <a:r>
              <a:rPr lang="de-DE" sz="2000" b="1" dirty="0" smtClean="0"/>
              <a:t> </a:t>
            </a:r>
            <a:r>
              <a:rPr lang="de-DE" sz="2000" b="1" dirty="0" err="1"/>
              <a:t>access</a:t>
            </a:r>
            <a:r>
              <a:rPr lang="de-DE" sz="2000" b="1" dirty="0"/>
              <a:t> </a:t>
            </a:r>
            <a:r>
              <a:rPr lang="de-DE" sz="2000" b="1" dirty="0" err="1"/>
              <a:t>to</a:t>
            </a:r>
            <a:r>
              <a:rPr lang="de-DE" sz="2000" b="1" dirty="0"/>
              <a:t> </a:t>
            </a:r>
            <a:r>
              <a:rPr lang="de-DE" sz="2000" b="1" dirty="0" err="1"/>
              <a:t>metadata</a:t>
            </a:r>
            <a:r>
              <a:rPr lang="de-DE" sz="2000" b="1" dirty="0"/>
              <a:t> </a:t>
            </a:r>
            <a:r>
              <a:rPr lang="de-DE" sz="2000" b="1" dirty="0" err="1"/>
              <a:t>of</a:t>
            </a:r>
            <a:r>
              <a:rPr lang="de-DE" sz="2000" b="1" dirty="0"/>
              <a:t> NGS </a:t>
            </a:r>
            <a:r>
              <a:rPr lang="de-DE" sz="2000" b="1" dirty="0" err="1"/>
              <a:t>libraries</a:t>
            </a:r>
            <a:r>
              <a:rPr lang="de-DE" sz="2000" b="1" dirty="0"/>
              <a:t> </a:t>
            </a:r>
            <a:r>
              <a:rPr lang="de-DE" sz="2000" b="1" dirty="0" err="1" smtClean="0"/>
              <a:t>by</a:t>
            </a:r>
            <a:r>
              <a:rPr lang="de-DE" sz="2000" b="1" dirty="0" smtClean="0"/>
              <a:t> </a:t>
            </a:r>
            <a:r>
              <a:rPr lang="de-DE" sz="2000" b="1" dirty="0" err="1" smtClean="0"/>
              <a:t>adapting</a:t>
            </a:r>
            <a:r>
              <a:rPr lang="de-DE" sz="2000" b="1" dirty="0" smtClean="0"/>
              <a:t> </a:t>
            </a:r>
            <a:r>
              <a:rPr lang="de-DE" sz="2000" b="1" dirty="0" err="1" smtClean="0"/>
              <a:t>the</a:t>
            </a:r>
            <a:r>
              <a:rPr lang="de-DE" sz="2000" b="1" dirty="0" smtClean="0"/>
              <a:t> GGBN </a:t>
            </a:r>
            <a:r>
              <a:rPr lang="de-DE" sz="2000" b="1" dirty="0"/>
              <a:t>Data </a:t>
            </a:r>
            <a:r>
              <a:rPr lang="de-DE" sz="2000" b="1" dirty="0" smtClean="0"/>
              <a:t>Standard</a:t>
            </a:r>
            <a:endParaRPr lang="de-DE" sz="2000" b="1" dirty="0"/>
          </a:p>
        </p:txBody>
      </p:sp>
    </p:spTree>
    <p:extLst>
      <p:ext uri="{BB962C8B-B14F-4D97-AF65-F5344CB8AC3E}">
        <p14:creationId xmlns:p14="http://schemas.microsoft.com/office/powerpoint/2010/main" val="2129031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1032</Words>
  <Application>Microsoft Macintosh PowerPoint</Application>
  <PresentationFormat>On-screen Show (4:3)</PresentationFormat>
  <Paragraphs>141</Paragraphs>
  <Slides>14</Slides>
  <Notes>11</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1_Office Theme</vt:lpstr>
      <vt:lpstr>2_Office Theme</vt:lpstr>
      <vt:lpstr>PowerPoint Presentation</vt:lpstr>
      <vt:lpstr>PowerPoint Presentation</vt:lpstr>
      <vt:lpstr>PowerPoint Presentation</vt:lpstr>
      <vt:lpstr>Edinburgh Workshop: Suggested prioritisation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Natural History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Rousham</dc:creator>
  <cp:lastModifiedBy>Vincent Smith</cp:lastModifiedBy>
  <cp:revision>726</cp:revision>
  <cp:lastPrinted>2015-09-07T09:13:51Z</cp:lastPrinted>
  <dcterms:created xsi:type="dcterms:W3CDTF">2013-08-23T11:08:19Z</dcterms:created>
  <dcterms:modified xsi:type="dcterms:W3CDTF">2017-06-15T12:07:39Z</dcterms:modified>
</cp:coreProperties>
</file>