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9" r:id="rId2"/>
    <p:sldId id="272" r:id="rId3"/>
    <p:sldId id="278" r:id="rId4"/>
    <p:sldId id="257" r:id="rId5"/>
    <p:sldId id="258" r:id="rId6"/>
    <p:sldId id="264" r:id="rId7"/>
    <p:sldId id="265" r:id="rId8"/>
    <p:sldId id="262" r:id="rId9"/>
    <p:sldId id="260" r:id="rId10"/>
    <p:sldId id="261" r:id="rId11"/>
    <p:sldId id="275" r:id="rId12"/>
    <p:sldId id="273" r:id="rId13"/>
    <p:sldId id="276" r:id="rId14"/>
    <p:sldId id="290" r:id="rId15"/>
    <p:sldId id="270" r:id="rId16"/>
    <p:sldId id="293" r:id="rId17"/>
    <p:sldId id="294" r:id="rId18"/>
    <p:sldId id="291" r:id="rId19"/>
    <p:sldId id="297" r:id="rId20"/>
    <p:sldId id="292" r:id="rId21"/>
    <p:sldId id="295" r:id="rId22"/>
    <p:sldId id="296" r:id="rId23"/>
    <p:sldId id="299" r:id="rId24"/>
    <p:sldId id="300" r:id="rId25"/>
    <p:sldId id="277" r:id="rId26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56" autoAdjust="0"/>
  </p:normalViewPr>
  <p:slideViewPr>
    <p:cSldViewPr>
      <p:cViewPr varScale="1">
        <p:scale>
          <a:sx n="83" d="100"/>
          <a:sy n="83" d="100"/>
        </p:scale>
        <p:origin x="-10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1EF2F-6B40-4FCD-BB5D-7BB006E3CD0B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88E0A-18F8-4605-B266-8261E3A0A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226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BBCA-CD61-41C7-945C-1B3D09405B29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1EA11-A4BC-438A-863D-F0975AF00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6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81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337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116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0314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583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1819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4528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771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5615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0473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55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853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109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857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045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164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72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1EA11-A4BC-438A-863D-F0975AF008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484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1EA11-A4BC-438A-863D-F0975AF008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5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1EA11-A4BC-438A-863D-F0975AF0086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5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alt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 sz="3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08050" eaLnBrk="0" hangingPunct="0">
              <a:defRPr sz="3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08050" eaLnBrk="0" hangingPunct="0">
              <a:defRPr sz="3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08050" eaLnBrk="0" hangingPunct="0">
              <a:defRPr sz="3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08050" eaLnBrk="0" hangingPunct="0">
              <a:defRPr sz="3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B0F38F8-9C4F-4A4A-BBEA-E987BC864247}" type="slidenum">
              <a:rPr lang="en-GB" altLang="en-US" sz="1200" b="0" smtClean="0">
                <a:solidFill>
                  <a:srgbClr val="000000"/>
                </a:solidFill>
              </a:rPr>
              <a:pPr eaLnBrk="1" hangingPunct="1">
                <a:defRPr/>
              </a:pPr>
              <a:t>8</a:t>
            </a:fld>
            <a:endParaRPr lang="en-GB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20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2725" algn="l"/>
                <a:tab pos="3671888" algn="l"/>
                <a:tab pos="4587875" algn="l"/>
                <a:tab pos="5508625" algn="l"/>
                <a:tab pos="6427788" algn="l"/>
                <a:tab pos="7343775" algn="l"/>
                <a:tab pos="8264525" algn="l"/>
                <a:tab pos="9180513" algn="l"/>
                <a:tab pos="1009967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A3A079-CA79-4BE6-8618-59A0678D1F17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05828" y="4717417"/>
            <a:ext cx="4982845" cy="44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839" tIns="45921" rIns="91839" bIns="45921" anchor="ctr"/>
          <a:lstStyle>
            <a:lvl1pPr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49369" y="9433239"/>
            <a:ext cx="294513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117" tIns="45558" rIns="91117" bIns="45558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A75813-F1C2-4E6D-A129-104419D4B9BA}" type="slidenum">
              <a:rPr lang="en-GB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73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BE91-361E-4E66-87A0-8AD97FEE6D26}" type="datetimeFigureOut">
              <a:rPr lang="en-GB" altLang="en-US"/>
              <a:pPr>
                <a:defRPr/>
              </a:pPr>
              <a:t>15/06/17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7028-3F24-4C65-9E83-554AAF0A6F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5345235"/>
      </p:ext>
    </p:extLst>
  </p:cSld>
  <p:clrMapOvr>
    <a:masterClrMapping/>
  </p:clrMapOvr>
  <p:transition xmlns:p14="http://schemas.microsoft.com/office/powerpoint/2010/main" spd="slow" advClick="0" advTm="7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F058D-B31D-415D-939A-E929C858941A}" type="datetimeFigureOut">
              <a:rPr lang="en-GB" altLang="en-US"/>
              <a:pPr>
                <a:defRPr/>
              </a:pPr>
              <a:t>15/06/17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E213-19D7-450F-96C8-7A8C556C33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8744445"/>
      </p:ext>
    </p:extLst>
  </p:cSld>
  <p:clrMapOvr>
    <a:masterClrMapping/>
  </p:clrMapOvr>
  <p:transition xmlns:p14="http://schemas.microsoft.com/office/powerpoint/2010/main" spd="slow" advClick="0" advTm="7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9D29-CAA9-487B-A4B0-D28CB154FE99}" type="datetimeFigureOut">
              <a:rPr lang="en-GB" altLang="en-US"/>
              <a:pPr>
                <a:defRPr/>
              </a:pPr>
              <a:t>15/06/17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C27F-288F-4B56-8AE9-14BED720F2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427884"/>
      </p:ext>
    </p:extLst>
  </p:cSld>
  <p:clrMapOvr>
    <a:masterClrMapping/>
  </p:clrMapOvr>
  <p:transition xmlns:p14="http://schemas.microsoft.com/office/powerpoint/2010/main" spd="slow" advClick="0" advTm="7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41368-E898-4F92-879E-A8E6EA3DA31A}" type="datetimeFigureOut">
              <a:rPr lang="en-GB" altLang="en-US"/>
              <a:pPr>
                <a:defRPr/>
              </a:pPr>
              <a:t>15/06/17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54E67-B80A-41EF-BAB0-C76C4E2052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6503300"/>
      </p:ext>
    </p:extLst>
  </p:cSld>
  <p:clrMapOvr>
    <a:masterClrMapping/>
  </p:clrMapOvr>
  <p:transition xmlns:p14="http://schemas.microsoft.com/office/powerpoint/2010/main" spd="slow" advClick="0" advTm="7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AE316-6618-44AE-B154-BA3FF2052E10}" type="datetimeFigureOut">
              <a:rPr lang="en-GB" altLang="en-US"/>
              <a:pPr>
                <a:defRPr/>
              </a:pPr>
              <a:t>15/06/17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7517-F6C6-426F-8D3F-3374683875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0050853"/>
      </p:ext>
    </p:extLst>
  </p:cSld>
  <p:clrMapOvr>
    <a:masterClrMapping/>
  </p:clrMapOvr>
  <p:transition xmlns:p14="http://schemas.microsoft.com/office/powerpoint/2010/main" spd="slow" advClick="0" advTm="7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81D9-6C5D-4E53-9D3E-9CF21711C3C0}" type="datetimeFigureOut">
              <a:rPr lang="en-GB" altLang="en-US"/>
              <a:pPr>
                <a:defRPr/>
              </a:pPr>
              <a:t>15/06/17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DABE9-9181-4C66-A6CE-401EAF283E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0722490"/>
      </p:ext>
    </p:extLst>
  </p:cSld>
  <p:clrMapOvr>
    <a:masterClrMapping/>
  </p:clrMapOvr>
  <p:transition xmlns:p14="http://schemas.microsoft.com/office/powerpoint/2010/main" spd="slow" advClick="0" advTm="7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9710-710D-4440-B31E-9CAD78E36934}" type="datetimeFigureOut">
              <a:rPr lang="en-GB" altLang="en-US"/>
              <a:pPr>
                <a:defRPr/>
              </a:pPr>
              <a:t>15/06/17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4E77-22B2-42B1-A72F-856F02B25D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0787018"/>
      </p:ext>
    </p:extLst>
  </p:cSld>
  <p:clrMapOvr>
    <a:masterClrMapping/>
  </p:clrMapOvr>
  <p:transition xmlns:p14="http://schemas.microsoft.com/office/powerpoint/2010/main" spd="slow" advClick="0" advTm="7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0093A-5900-483B-8A8C-EA6C3A6114E7}" type="datetimeFigureOut">
              <a:rPr lang="en-GB" altLang="en-US"/>
              <a:pPr>
                <a:defRPr/>
              </a:pPr>
              <a:t>15/06/17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35BA-314F-4D91-AD7F-28F729472C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0367118"/>
      </p:ext>
    </p:extLst>
  </p:cSld>
  <p:clrMapOvr>
    <a:masterClrMapping/>
  </p:clrMapOvr>
  <p:transition xmlns:p14="http://schemas.microsoft.com/office/powerpoint/2010/main" spd="slow" advClick="0" advTm="7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0B5F0-E3FC-4440-A107-ACE74AB8E43A}" type="datetimeFigureOut">
              <a:rPr lang="en-GB" altLang="en-US"/>
              <a:pPr>
                <a:defRPr/>
              </a:pPr>
              <a:t>15/06/17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5A9D-061A-40ED-83BB-2B9486CE1D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737593"/>
      </p:ext>
    </p:extLst>
  </p:cSld>
  <p:clrMapOvr>
    <a:masterClrMapping/>
  </p:clrMapOvr>
  <p:transition xmlns:p14="http://schemas.microsoft.com/office/powerpoint/2010/main" spd="slow" advClick="0" advTm="7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5F2D-EF97-4AB1-B8CC-3A2F1FF310B9}" type="datetimeFigureOut">
              <a:rPr lang="en-GB" altLang="en-US"/>
              <a:pPr>
                <a:defRPr/>
              </a:pPr>
              <a:t>15/06/17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A23E-E9E2-4957-A681-C6126100B7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2585243"/>
      </p:ext>
    </p:extLst>
  </p:cSld>
  <p:clrMapOvr>
    <a:masterClrMapping/>
  </p:clrMapOvr>
  <p:transition xmlns:p14="http://schemas.microsoft.com/office/powerpoint/2010/main" spd="slow" advClick="0" advTm="7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6B4AD-B631-4884-A5BE-92392547A0FC}" type="datetimeFigureOut">
              <a:rPr lang="en-GB" altLang="en-US"/>
              <a:pPr>
                <a:defRPr/>
              </a:pPr>
              <a:t>15/06/17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71E0-14FF-4640-8A3E-7C4B00F054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6529248"/>
      </p:ext>
    </p:extLst>
  </p:cSld>
  <p:clrMapOvr>
    <a:masterClrMapping/>
  </p:clrMapOvr>
  <p:transition xmlns:p14="http://schemas.microsoft.com/office/powerpoint/2010/main" spd="slow" advClick="0" advTm="7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5BD80-ED78-4621-B301-643B243CA24F}" type="datetimeFigureOut">
              <a:rPr lang="en-GB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15/06/17</a:t>
            </a:fld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60C4C-F460-446E-A2BF-3F096E3228A7}" type="slidenum">
              <a:rPr lang="en-GB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393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 advClick="0" advTm="7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0350"/>
            <a:ext cx="54006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95399" y="2266085"/>
            <a:ext cx="6480175" cy="203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3600" dirty="0">
                <a:solidFill>
                  <a:srgbClr val="EEECE1"/>
                </a:solidFill>
                <a:latin typeface="Arial" charset="0"/>
                <a:cs typeface="Arial" charset="0"/>
              </a:rPr>
              <a:t>NA2 Objective 3: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3600" dirty="0">
                <a:solidFill>
                  <a:srgbClr val="EEECE1"/>
                </a:solidFill>
                <a:latin typeface="Arial" charset="0"/>
                <a:cs typeface="Arial" charset="0"/>
              </a:rPr>
              <a:t>Collections Self-Assessment Tool (CSAT)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47697" y="5011007"/>
            <a:ext cx="7775575" cy="9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Suzanne Ryder, NHM London, NA2 Deputy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SYNTHESYS3, NHM, London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-7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June 2017</a:t>
            </a:r>
          </a:p>
        </p:txBody>
      </p:sp>
    </p:spTree>
    <p:extLst>
      <p:ext uri="{BB962C8B-B14F-4D97-AF65-F5344CB8AC3E}">
        <p14:creationId xmlns:p14="http://schemas.microsoft.com/office/powerpoint/2010/main" val="21286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1330325"/>
            <a:ext cx="8569325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GB" altLang="en-US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Sample page from the </a:t>
            </a:r>
            <a:r>
              <a:rPr lang="en-GB" altLang="en-US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self-assessment</a:t>
            </a:r>
            <a:r>
              <a:rPr lang="en-GB" altLang="en-US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output report.</a:t>
            </a:r>
            <a:endParaRPr lang="en-GB" altLang="en-US" sz="1600" dirty="0">
              <a:solidFill>
                <a:prstClr val="white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6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10815" r="1276" b="26643"/>
          <a:stretch/>
        </p:blipFill>
        <p:spPr bwMode="auto">
          <a:xfrm>
            <a:off x="323210" y="1844824"/>
            <a:ext cx="8424551" cy="343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0824" y="5661248"/>
            <a:ext cx="8569325" cy="64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All institutions receive an automatic feedback report highlighting weakness and giving advice on how to address them. </a:t>
            </a:r>
            <a:endParaRPr lang="en-GB" altLang="en-US" sz="1800" dirty="0">
              <a:solidFill>
                <a:prstClr val="white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467544" y="1340768"/>
            <a:ext cx="7797801" cy="468052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Current participants:</a:t>
            </a: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43 institutions registered, from 22 countries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6468814" cy="434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0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467544" y="1340768"/>
            <a:ext cx="7797801" cy="468052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Benefits:</a:t>
            </a:r>
          </a:p>
          <a:p>
            <a:pPr eaLnBrk="1" hangingPunct="1"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Use results to decide priorities + plan collections management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Results provide evidence to support case for improvement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Build results into major improvement projects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Use to build Key Performance Indicators for staff + departments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Use as a checklist for new laboratories, offices, collections areas or other facilities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Use as a tool for efficiency + planning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Use results to support funding bids + applications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29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385762" y="1008063"/>
            <a:ext cx="7797801" cy="5328592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2800" dirty="0">
                <a:ea typeface="ＭＳ Ｐゴシック" pitchFamily="34" charset="-128"/>
              </a:rPr>
              <a:t>NHM 2017 results:</a:t>
            </a: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988840"/>
            <a:ext cx="8208912" cy="39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467544" y="1340768"/>
            <a:ext cx="7797801" cy="468052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032" y="1340768"/>
            <a:ext cx="74168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CSAT has proved to be a valuable resource for the NHM Collections</a:t>
            </a:r>
          </a:p>
          <a:p>
            <a:pPr marL="342900" lvl="0" indent="-342900">
              <a:buFontTx/>
              <a:buChar char="-"/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  <a:defRPr/>
            </a:pPr>
            <a:r>
              <a:rPr lang="en-US" altLang="en-US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Staff are better informed as a result of it.</a:t>
            </a:r>
          </a:p>
          <a:p>
            <a:pPr marL="342900" lvl="0" indent="-342900">
              <a:buFontTx/>
              <a:buChar char="-"/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  <a:defRPr/>
            </a:pPr>
            <a:r>
              <a:rPr lang="en-US" altLang="en-US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 has been used to develop major projects within the NHM e.g. the  NHM collections standards, NE Tower refurbishment and CSIP (Collections Storage Infrastructure </a:t>
            </a:r>
            <a:r>
              <a:rPr lang="en-US" altLang="en-US" dirty="0" err="1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Programme</a:t>
            </a:r>
            <a:r>
              <a:rPr lang="en-US" altLang="en-US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</a:t>
            </a:r>
          </a:p>
          <a:p>
            <a:pPr lvl="0">
              <a:defRPr/>
            </a:pPr>
            <a:endParaRPr lang="en-US" altLang="en-US" sz="2200" u="sng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en-US" b="1" u="sng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2605498" cy="25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2236048" cy="167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755576" y="1340768"/>
            <a:ext cx="7797801" cy="468052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There are several contrasting approaches to collection assessment available. Four are currently in use by many institutions, sometimes all within the same institution. </a:t>
            </a:r>
          </a:p>
          <a:p>
            <a:pPr eaLnBrk="1" hangingPunct="1"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032" y="1340768"/>
            <a:ext cx="74168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en-US" sz="2200" u="sng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en-US" b="1" u="sng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2708920"/>
            <a:ext cx="4572000" cy="20544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CETAF Passports*</a:t>
            </a:r>
          </a:p>
          <a:p>
            <a:pPr marL="457200" indent="-4572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Collections Dashboard</a:t>
            </a:r>
          </a:p>
          <a:p>
            <a:pPr marL="457200" indent="-4572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CSAT (SYNTHESYS3)</a:t>
            </a:r>
          </a:p>
          <a:p>
            <a:pPr marL="457200" indent="-4572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Move/Join-the-dots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0032" y="3717032"/>
            <a:ext cx="1326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8304" y="3717032"/>
            <a:ext cx="1454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156176" y="2564904"/>
            <a:ext cx="495300" cy="2755900"/>
          </a:xfrm>
          <a:prstGeom prst="downArrow">
            <a:avLst>
              <a:gd name="adj1" fmla="val 29487"/>
              <a:gd name="adj2" fmla="val 50000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flipV="1">
            <a:off x="6804248" y="2492896"/>
            <a:ext cx="495300" cy="2755900"/>
          </a:xfrm>
          <a:prstGeom prst="downArrow">
            <a:avLst>
              <a:gd name="adj1" fmla="val 29487"/>
              <a:gd name="adj2" fmla="val 50000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41667" y="6309320"/>
            <a:ext cx="2902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*Not restricted to collections</a:t>
            </a:r>
          </a:p>
        </p:txBody>
      </p:sp>
    </p:spTree>
    <p:extLst>
      <p:ext uri="{BB962C8B-B14F-4D97-AF65-F5344CB8AC3E}">
        <p14:creationId xmlns:p14="http://schemas.microsoft.com/office/powerpoint/2010/main" val="185901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467544" y="1340768"/>
            <a:ext cx="7797801" cy="468052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196752"/>
            <a:ext cx="74168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en-US" sz="2200" u="sng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en-US" b="1" u="sng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484784"/>
            <a:ext cx="2334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CETAF Passports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2204864"/>
            <a:ext cx="7056784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stated goals: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Providing data for the CETAF website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Standardising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information on CETAF members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Centralising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data via the Secretariat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“Simple and self explanatory” MS Word form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Eight sections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Identification		Collections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Expertise		Personnel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Facilities		Research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Communication	Training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63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467544" y="1340768"/>
            <a:ext cx="7797801" cy="468052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032" y="1340768"/>
            <a:ext cx="74168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en-US" sz="2200" u="sng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en-US" b="1" u="sng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6238" y="1908656"/>
            <a:ext cx="7194634" cy="4492529"/>
            <a:chOff x="681265" y="1972706"/>
            <a:chExt cx="7194634" cy="4492529"/>
          </a:xfrm>
        </p:grpSpPr>
        <p:pic>
          <p:nvPicPr>
            <p:cNvPr id="7" name="Picture 6" descr="1. Portal Stats A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65" y="1972796"/>
              <a:ext cx="3347857" cy="212430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8" name="Picture 7" descr="1UPDATE. Portal Stats 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65" y="4340837"/>
              <a:ext cx="3350605" cy="212439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9" name="Picture 8" descr="4. Transcriptions Content B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899" y="4340837"/>
              <a:ext cx="3348000" cy="212439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0" name="Picture 9" descr="4. Transcriptions A]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899" y="1972706"/>
              <a:ext cx="3348000" cy="212439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683568" y="119675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Dynamic reports from CETAF Passports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467544" y="1340768"/>
            <a:ext cx="7797801" cy="468052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inform advocacy for natural history museums and potential collaborations by bringing together data on the global collection of natural history specimens;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provide Directors with information on the particular strengths of their institution’s collection.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Types of collection: 17 categories (e.g., botany, vertebrate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palaeontology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Geography: 9 terrestrial and 7 marine geographic regions (e.g., Africa, Pacific)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Resolution of data: log-10 scale to estimate the number of specimens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Staffing: number of research and collections staff and volunteers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032" y="1340768"/>
            <a:ext cx="74168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en-US" sz="2200" u="sng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en-US" b="1" u="sng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96752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Collections Dashboard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467544" y="1340768"/>
            <a:ext cx="7797801" cy="468052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032" y="1340768"/>
            <a:ext cx="74168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en-US" sz="2200" u="sng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en-US" b="1" u="sng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560" y="1196752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29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/>
              <a:t>Pilot data – Botany data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33104"/>
              </p:ext>
            </p:extLst>
          </p:nvPr>
        </p:nvGraphicFramePr>
        <p:xfrm>
          <a:off x="683568" y="1844824"/>
          <a:ext cx="8301601" cy="4790795"/>
        </p:xfrm>
        <a:graphic>
          <a:graphicData uri="http://schemas.openxmlformats.org/drawingml/2006/table">
            <a:tbl>
              <a:tblPr/>
              <a:tblGrid>
                <a:gridCol w="1312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94989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102343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1282300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455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BOTANY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TERRESTRIAL REGIONS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MARINE REGIONS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0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INSTITUTION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Europe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Africa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 Temperate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 Tropical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Australasia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Pacific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America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America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Antarctic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Pacific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Pacific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Atlantic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Atlantic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Indian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Southern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Arctic Marine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Collections 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Volunteers</a:t>
                      </a:r>
                    </a:p>
                  </a:txBody>
                  <a:tcPr marL="6020" marR="6020" marT="60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FOCUS / SPECIALTY</a:t>
                      </a:r>
                    </a:p>
                  </a:txBody>
                  <a:tcPr marL="6020" marR="6020" marT="60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AMNH (New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York)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DMNS (Denver)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N. America Rocky Mountain</a:t>
                      </a: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FMNH (Field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Museum)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South America</a:t>
                      </a: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LACM (LA County)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MFN (Berlin)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DNR</a:t>
                      </a: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MNHN (Paris)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World</a:t>
                      </a: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NHMA (Denmark)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Worldwide, Greenland++</a:t>
                      </a: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NHMUK (London)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see below</a:t>
                      </a: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NMNH (Washington)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N. America, S. America</a:t>
                      </a: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RBINS (Brussels)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DNR</a:t>
                      </a: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RMNHD 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Naturalis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28.9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13.6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Worldwide</a:t>
                      </a: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ROM (Royal Ontario)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0" marR="6020" marT="6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North America</a:t>
                      </a: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916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91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SCALE</a:t>
                      </a:r>
                    </a:p>
                  </a:txBody>
                  <a:tcPr marL="6020" marR="6020" marT="60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7194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(# Specimens)</a:t>
                      </a:r>
                    </a:p>
                  </a:txBody>
                  <a:tcPr marL="6020" marR="6020" marT="60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1-10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11-100 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101-1,000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1,001-10,000 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10,000-100,000 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100,001- 1,000,000 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&gt;1,000,000 </a:t>
                      </a:r>
                    </a:p>
                  </a:txBody>
                  <a:tcPr marL="6020" marR="6020" marT="6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916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31223">
                <a:tc gridSpan="17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NHMUK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: Global lichens, algae and bryophytes; seed plants from Europe, North Africa, North America, Caribbean and polar regions.</a:t>
                      </a: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0" marR="6020" marT="6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4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503126" y="1412776"/>
            <a:ext cx="7797801" cy="144016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SYNTHESYS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508" y="4293096"/>
            <a:ext cx="23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The SYNTHESYS Access programme funds short research visits to selected natural history collections and herbaria within Europe.</a:t>
            </a:r>
            <a:endParaRPr lang="en-GB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32661" y="4293096"/>
            <a:ext cx="23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Aims to improve access to data stored digitally within natural history collections by developing mechanisms that enable institutions to enrich digital media. </a:t>
            </a:r>
            <a:endParaRPr lang="en-GB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89637" y="4293096"/>
            <a:ext cx="23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An integrated package that support and develop the natural history infrastructure.</a:t>
            </a:r>
            <a:endParaRPr lang="en-GB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08" y="2204864"/>
            <a:ext cx="7069038" cy="17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1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611560" y="1196752"/>
            <a:ext cx="7797801" cy="468052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transparent method for assessing the Museum’s collections for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project planning, prioritisation and resource allocation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tool to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measure the progress and impact of those projects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 understanding of the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use, importance and accessibility of the collections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and the steps required to make inaccessible areas of the collections ready for use.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 oversight of how the collections link to the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strategic vision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of the Museum, and National and EU science focus.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Provide data for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long-term collections development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going beyond current trends and addressing cycles in scientific research, ensuring the collections remain relevant and accessible for the future.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clear insight into the collections for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non-science, non-museology communications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e.g. Trustees, other policy makers and external bodies.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tool to help support the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highest professional standards of collections care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(storage, conservation, access) in association with our competencies framework and the Collections Infrastructure Programme (CSIP).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Provide data to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inform the DCP,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and provide a basic inventory to meet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accreditation requirements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by prioritising and improving collections </a:t>
            </a:r>
            <a:r>
              <a:rPr lang="en-GB" sz="1800" dirty="0"/>
              <a:t>information content.</a:t>
            </a:r>
          </a:p>
          <a:p>
            <a:pPr eaLnBrk="1" hangingPunct="1"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268760"/>
            <a:ext cx="74168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en-US" sz="2200" u="sng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en-US" b="1" u="sng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124744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Join the Dots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467544" y="1340768"/>
            <a:ext cx="7797801" cy="468052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032" y="1340768"/>
            <a:ext cx="74168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en-US" sz="2200" u="sng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en-US" b="1" u="sng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24742"/>
              </p:ext>
            </p:extLst>
          </p:nvPr>
        </p:nvGraphicFramePr>
        <p:xfrm>
          <a:off x="467544" y="2060848"/>
          <a:ext cx="4134159" cy="428039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96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7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Category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Criterion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Condition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Physical accessibility and use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7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Conservation / physical condition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Storage equipment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Housing materials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Importance &amp; Significance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Strategy / mission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Scope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Uniqueness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Usage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Information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Digital records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Identification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Documentation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Acquisition – collections development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Outreach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Education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Exhibition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572000" y="2492896"/>
            <a:ext cx="5629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48064" y="2348880"/>
            <a:ext cx="3554627" cy="3423325"/>
          </a:xfrm>
          <a:prstGeom prst="rect">
            <a:avLst/>
          </a:prstGeom>
          <a:noFill/>
          <a:ln>
            <a:solidFill>
              <a:schemeClr val="accent1">
                <a:alpha val="5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/>
              <a:t>Definition:</a:t>
            </a:r>
          </a:p>
          <a:p>
            <a:endParaRPr lang="en-GB" dirty="0"/>
          </a:p>
          <a:p>
            <a:r>
              <a:rPr lang="en-GB" dirty="0"/>
              <a:t>The extent to which items in a collection can be easily and promptly located and retrieved for use.</a:t>
            </a:r>
          </a:p>
          <a:p>
            <a:endParaRPr lang="en-GB" dirty="0"/>
          </a:p>
          <a:p>
            <a:r>
              <a:rPr lang="en-GB" b="1" dirty="0"/>
              <a:t>Standards:</a:t>
            </a:r>
          </a:p>
          <a:p>
            <a:endParaRPr lang="en-GB" dirty="0"/>
          </a:p>
          <a:p>
            <a:r>
              <a:rPr lang="en-GB" dirty="0"/>
              <a:t>NHM Collections Care Policy, 2014; Local Collections Manuals and McGinley, 1993.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112474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14 assessment criteria grouped into 4 categories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560" y="148478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Each collections unit assessed against all 14 criteria</a:t>
            </a:r>
          </a:p>
        </p:txBody>
      </p:sp>
    </p:spTree>
    <p:extLst>
      <p:ext uri="{BB962C8B-B14F-4D97-AF65-F5344CB8AC3E}">
        <p14:creationId xmlns:p14="http://schemas.microsoft.com/office/powerpoint/2010/main" val="2665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467544" y="1340768"/>
            <a:ext cx="7797801" cy="468052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032" y="1340768"/>
            <a:ext cx="74168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en-US" sz="2200" u="sng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en-US" b="1" u="sng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7" y="1857833"/>
            <a:ext cx="8131596" cy="426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196752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dots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467544" y="1340768"/>
            <a:ext cx="7797801" cy="4680520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032" y="1340768"/>
            <a:ext cx="74168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en-US" sz="2200" u="sng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en-US" b="1" u="sng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214552"/>
            <a:ext cx="3534357" cy="52098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534357" cy="32587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35" y="4697656"/>
            <a:ext cx="3534357" cy="17267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3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467544" y="1340768"/>
            <a:ext cx="7797801" cy="5184576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505" y="1340768"/>
            <a:ext cx="7560840" cy="456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Relevance and value of CSAT</a:t>
            </a:r>
          </a:p>
          <a:p>
            <a:pPr>
              <a:defRPr/>
            </a:pPr>
            <a:endParaRPr lang="en-US" altLang="en-US" b="1" u="sng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questions are set at a level that provides useful data to the institute and the staff working directly on the collections. The questions provide a benchmark for best practice for all to aspire.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  is as useful to a large national institute as it is a small provincial Museum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 is free and simple to use and does not need a huge input of resources to complete.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 is well established and has more than 15 years worth of useful collection data from many institutions.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467544" y="1340768"/>
            <a:ext cx="7797801" cy="5184576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849" y="1340768"/>
            <a:ext cx="7560840" cy="516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Future/Improvements: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Upgrade the website.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CSAT to be more prominent and easy to find on the website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spreadsheets with the questions for different departments for easy distribution within an institute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Clarity and advise on how to use the new modules (digital &amp; molecular)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Fully automated reporting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responses to additional comments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As the report is just following a standard format, provide  more in depth and individual  advice possibly a panel of experts from the list of partners could be requested to visit the institute to provide further advice.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Possibly set up a set of SYNTHESYS exchange projects for collections care and conservation like the access projects for taxonomy.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comparison reports from the same institute if it completes the CSAT more than once to show progress in areas and of course highlight problems.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611560" y="1340768"/>
            <a:ext cx="7797801" cy="5184576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800" b="1" dirty="0">
                <a:ea typeface="ＭＳ Ｐゴシック" pitchFamily="34" charset="-128"/>
              </a:rPr>
              <a:t>Collections Self-Assessment Tool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SYNTHESYS3 has developed a free online self-assessment tool to enable institutions to assess their collections management against the SYNTHESYS benchmark.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It provides valuable information that institutions can use in planning, management and in seeking funding.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It also provides SYNTHESYS with valuable data on collection management needs across Europe.</a:t>
            </a:r>
          </a:p>
        </p:txBody>
      </p:sp>
    </p:spTree>
    <p:extLst>
      <p:ext uri="{BB962C8B-B14F-4D97-AF65-F5344CB8AC3E}">
        <p14:creationId xmlns:p14="http://schemas.microsoft.com/office/powerpoint/2010/main" val="28613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67544" y="1340768"/>
            <a:ext cx="7797801" cy="468052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1800" b="1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BACKGROUND</a:t>
            </a:r>
          </a:p>
          <a:p>
            <a:pPr eaLnBrk="1" hangingPunct="1"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SYNTHESYS1 2004-2009: </a:t>
            </a:r>
          </a:p>
          <a:p>
            <a:pPr eaLnBrk="1" hangingPunct="1">
              <a:defRPr/>
            </a:pPr>
            <a:r>
              <a:rPr lang="en-US" alt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Identified the need for improved consistency in collections management standards</a:t>
            </a:r>
          </a:p>
          <a:p>
            <a:pPr eaLnBrk="1" hangingPunct="1">
              <a:defRPr/>
            </a:pPr>
            <a:r>
              <a:rPr lang="en-US" alt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Developed assessment tool + benchmarks</a:t>
            </a:r>
          </a:p>
          <a:p>
            <a:pPr eaLnBrk="1" hangingPunct="1">
              <a:defRPr/>
            </a:pPr>
            <a:r>
              <a:rPr lang="en-US" alt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 surveyors x 4 days x 15 institutions – </a:t>
            </a:r>
            <a:r>
              <a:rPr lang="en-US" altLang="en-US" sz="18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labour-intensive</a:t>
            </a: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SYNTHESYS2 2009-2103: </a:t>
            </a:r>
          </a:p>
          <a:p>
            <a:pPr eaLnBrk="1" hangingPunct="1">
              <a:defRPr/>
            </a:pPr>
            <a:r>
              <a:rPr lang="en-US" alt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Web-based self-assessment developed – fewer resources needed  </a:t>
            </a:r>
          </a:p>
          <a:p>
            <a:pPr eaLnBrk="1" hangingPunct="1">
              <a:defRPr/>
            </a:pPr>
            <a:r>
              <a:rPr lang="en-US" alt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Institutions scored against 63 benchmarks</a:t>
            </a:r>
          </a:p>
          <a:p>
            <a:pPr eaLnBrk="1" hangingPunct="1">
              <a:defRPr/>
            </a:pPr>
            <a:r>
              <a:rPr lang="en-US" alt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Automatically generated report</a:t>
            </a:r>
          </a:p>
          <a:p>
            <a:pPr eaLnBrk="1" hangingPunct="1">
              <a:defRPr/>
            </a:pPr>
            <a:r>
              <a:rPr lang="en-US" alt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30 institutions from 14 countries registered (17 completed + 14 audited).</a:t>
            </a:r>
            <a:endParaRPr lang="en-US" altLang="en-US" sz="16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8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512" y="1412776"/>
            <a:ext cx="8569325" cy="73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SYNTHESYS3 2013-2017</a:t>
            </a:r>
            <a:r>
              <a:rPr lang="en-US" altLang="en-US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  <a:r>
              <a:rPr lang="en-GB" altLang="en-US" sz="1600" u="sng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Collections Self-Assessment Tool (CSAT)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GB" altLang="en-US" sz="1600" dirty="0">
              <a:solidFill>
                <a:prstClr val="white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23528" y="2132856"/>
            <a:ext cx="3672408" cy="218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0824" tIns="45440" rIns="90824" bIns="45440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white"/>
                </a:solidFill>
              </a:rPr>
              <a:t>Online tool to assess collections practices against the SYNTHESYS benchmarks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 i="1" dirty="0">
                <a:solidFill>
                  <a:prstClr val="white"/>
                </a:solidFill>
              </a:rPr>
              <a:t>Available via the SYNTHESYS website at </a:t>
            </a:r>
            <a:r>
              <a:rPr lang="en-GB" sz="16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http://www.synthesys.info/network-activities/synthesys3-na2/self-assessment/</a:t>
            </a:r>
            <a:endParaRPr lang="en-GB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8" name="TextBox 17"/>
          <p:cNvSpPr txBox="1">
            <a:spLocks noChangeArrowheads="1"/>
          </p:cNvSpPr>
          <p:nvPr/>
        </p:nvSpPr>
        <p:spPr bwMode="auto">
          <a:xfrm>
            <a:off x="7164288" y="6093296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i="1" dirty="0">
                <a:solidFill>
                  <a:prstClr val="white"/>
                </a:solidFill>
                <a:latin typeface="Arial" charset="0"/>
              </a:rPr>
              <a:t>CSAT Instructions</a:t>
            </a:r>
          </a:p>
        </p:txBody>
      </p:sp>
      <p:pic>
        <p:nvPicPr>
          <p:cNvPr id="18478" name="Picture 2" descr="CS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91" y="2151430"/>
            <a:ext cx="4248472" cy="360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9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708669" y="692696"/>
            <a:ext cx="2086717" cy="2940149"/>
            <a:chOff x="4644389" y="1412776"/>
            <a:chExt cx="2086717" cy="2940149"/>
          </a:xfrm>
        </p:grpSpPr>
        <p:sp>
          <p:nvSpPr>
            <p:cNvPr id="8" name="Text Box 4"/>
            <p:cNvSpPr txBox="1"/>
            <p:nvPr/>
          </p:nvSpPr>
          <p:spPr>
            <a:xfrm>
              <a:off x="4644389" y="1412776"/>
              <a:ext cx="2086717" cy="29401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ANSWERS:</a:t>
              </a:r>
              <a:endParaRPr lang="en-GB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1F497D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1F497D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1F497D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9" name="Picture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9639" y="1933267"/>
              <a:ext cx="1712977" cy="233393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50824" y="1118980"/>
            <a:ext cx="5322814" cy="2967246"/>
            <a:chOff x="996315" y="2505075"/>
            <a:chExt cx="3162300" cy="1581150"/>
          </a:xfrm>
        </p:grpSpPr>
        <p:sp>
          <p:nvSpPr>
            <p:cNvPr id="5" name="Text Box 3"/>
            <p:cNvSpPr txBox="1"/>
            <p:nvPr/>
          </p:nvSpPr>
          <p:spPr>
            <a:xfrm>
              <a:off x="996315" y="2505075"/>
              <a:ext cx="3162300" cy="15811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QUESTIONNAIRE BENCHMARKS:</a:t>
              </a:r>
              <a:endParaRPr lang="en-GB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dirty="0">
                  <a:solidFill>
                    <a:srgbClr val="1F497D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10" name="Picture 9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2040" y="2857500"/>
              <a:ext cx="2990850" cy="11239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177916" y="4352926"/>
            <a:ext cx="2617470" cy="2208634"/>
            <a:chOff x="6435090" y="2514600"/>
            <a:chExt cx="1712595" cy="1476375"/>
          </a:xfrm>
        </p:grpSpPr>
        <p:sp>
          <p:nvSpPr>
            <p:cNvPr id="11" name="Text Box 13"/>
            <p:cNvSpPr txBox="1"/>
            <p:nvPr/>
          </p:nvSpPr>
          <p:spPr>
            <a:xfrm>
              <a:off x="6435090" y="2514600"/>
              <a:ext cx="1712595" cy="14763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REPORT:</a:t>
              </a:r>
              <a:endParaRPr lang="en-GB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GB" sz="1600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                  </a:t>
              </a: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GB" sz="1600" dirty="0">
                  <a:solidFill>
                    <a:srgbClr val="1F497D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                </a:t>
              </a:r>
              <a:r>
                <a:rPr lang="en-GB" sz="1600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Criticality rating</a:t>
              </a:r>
              <a:endParaRPr lang="en-GB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GB" sz="1600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                              +</a:t>
              </a:r>
              <a:endParaRPr lang="en-GB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GB" sz="1600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                         Advice</a:t>
              </a:r>
              <a:endParaRPr lang="en-GB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solidFill>
                    <a:srgbClr val="1F497D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12" name="Picture 11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11290" y="2857500"/>
              <a:ext cx="571500" cy="10382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Right Arrow 12"/>
          <p:cNvSpPr/>
          <p:nvPr/>
        </p:nvSpPr>
        <p:spPr>
          <a:xfrm>
            <a:off x="5702388" y="1628800"/>
            <a:ext cx="813828" cy="77157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5400000">
            <a:off x="7393393" y="3730113"/>
            <a:ext cx="541777" cy="58418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50824" y="4653136"/>
            <a:ext cx="5322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 cover infrastructure + collections.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Collections questions can be answered for whole institution or per department.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177916" y="4352926"/>
            <a:ext cx="2617470" cy="2208634"/>
            <a:chOff x="6435090" y="2514600"/>
            <a:chExt cx="1712595" cy="1476375"/>
          </a:xfrm>
        </p:grpSpPr>
        <p:sp>
          <p:nvSpPr>
            <p:cNvPr id="11" name="Text Box 13"/>
            <p:cNvSpPr txBox="1"/>
            <p:nvPr/>
          </p:nvSpPr>
          <p:spPr>
            <a:xfrm>
              <a:off x="6435090" y="2514600"/>
              <a:ext cx="1712595" cy="14763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REPORT:</a:t>
              </a:r>
              <a:endParaRPr lang="en-GB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GB" sz="1600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                  </a:t>
              </a: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GB" sz="1600" dirty="0">
                  <a:solidFill>
                    <a:srgbClr val="1F497D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                </a:t>
              </a:r>
              <a:r>
                <a:rPr lang="en-GB" sz="1600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Criticality rating</a:t>
              </a:r>
              <a:endParaRPr lang="en-GB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GB" sz="1600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                              +</a:t>
              </a:r>
              <a:endParaRPr lang="en-GB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GB" sz="1600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                         Advice</a:t>
              </a:r>
              <a:endParaRPr lang="en-GB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solidFill>
                    <a:srgbClr val="1F497D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12" name="Picture 11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11290" y="2857500"/>
              <a:ext cx="571500" cy="10382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Right Arrow 12"/>
          <p:cNvSpPr/>
          <p:nvPr/>
        </p:nvSpPr>
        <p:spPr>
          <a:xfrm>
            <a:off x="5702388" y="1628800"/>
            <a:ext cx="813828" cy="77157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5400000">
            <a:off x="7393393" y="3730113"/>
            <a:ext cx="541777" cy="58418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0825" y="4653136"/>
            <a:ext cx="3529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for SYNTHESYS3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 86 benchmarks in total.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0824" y="1118980"/>
            <a:ext cx="5322814" cy="2967246"/>
            <a:chOff x="250824" y="1118980"/>
            <a:chExt cx="5322814" cy="2967246"/>
          </a:xfrm>
        </p:grpSpPr>
        <p:grpSp>
          <p:nvGrpSpPr>
            <p:cNvPr id="3" name="Group 2"/>
            <p:cNvGrpSpPr/>
            <p:nvPr/>
          </p:nvGrpSpPr>
          <p:grpSpPr>
            <a:xfrm>
              <a:off x="250824" y="1118980"/>
              <a:ext cx="5322814" cy="2967246"/>
              <a:chOff x="996315" y="2505075"/>
              <a:chExt cx="3162300" cy="1581150"/>
            </a:xfrm>
          </p:grpSpPr>
          <p:sp>
            <p:nvSpPr>
              <p:cNvPr id="5" name="Text Box 3"/>
              <p:cNvSpPr txBox="1"/>
              <p:nvPr/>
            </p:nvSpPr>
            <p:spPr>
              <a:xfrm>
                <a:off x="996315" y="2505075"/>
                <a:ext cx="3162300" cy="1581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600" b="1" dirty="0">
                    <a:solidFill>
                      <a:srgbClr val="1F497D"/>
                    </a:solidFill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QUESTIONNAIRE BENCHMARKS:</a:t>
                </a:r>
                <a:endParaRPr lang="en-GB" sz="16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000" dirty="0">
                    <a:solidFill>
                      <a:srgbClr val="1F497D"/>
                    </a:solidFill>
                    <a:effectLst/>
                    <a:ea typeface="Calibri"/>
                    <a:cs typeface="Times New Roman"/>
                  </a:rPr>
                  <a:t> </a:t>
                </a:r>
                <a:endParaRPr lang="en-GB" sz="1100" dirty="0">
                  <a:effectLst/>
                  <a:ea typeface="Calibri"/>
                  <a:cs typeface="Times New Roman"/>
                </a:endParaRPr>
              </a:p>
            </p:txBody>
          </p:sp>
          <p:pic>
            <p:nvPicPr>
              <p:cNvPr id="10" name="Picture 9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82040" y="2857500"/>
                <a:ext cx="2990850" cy="11239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6" name="Oval 5"/>
            <p:cNvSpPr/>
            <p:nvPr/>
          </p:nvSpPr>
          <p:spPr>
            <a:xfrm>
              <a:off x="1259632" y="3068960"/>
              <a:ext cx="4169713" cy="6823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08669" y="692696"/>
            <a:ext cx="2086717" cy="2940149"/>
            <a:chOff x="6708669" y="692696"/>
            <a:chExt cx="2086717" cy="2940149"/>
          </a:xfrm>
        </p:grpSpPr>
        <p:grpSp>
          <p:nvGrpSpPr>
            <p:cNvPr id="15" name="Group 14"/>
            <p:cNvGrpSpPr/>
            <p:nvPr/>
          </p:nvGrpSpPr>
          <p:grpSpPr>
            <a:xfrm>
              <a:off x="6708669" y="692696"/>
              <a:ext cx="2086717" cy="2940149"/>
              <a:chOff x="4644389" y="1412776"/>
              <a:chExt cx="2086717" cy="2940149"/>
            </a:xfrm>
          </p:grpSpPr>
          <p:sp>
            <p:nvSpPr>
              <p:cNvPr id="8" name="Text Box 4"/>
              <p:cNvSpPr txBox="1"/>
              <p:nvPr/>
            </p:nvSpPr>
            <p:spPr>
              <a:xfrm>
                <a:off x="4644389" y="1412776"/>
                <a:ext cx="2086717" cy="294014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600" b="1" dirty="0">
                    <a:solidFill>
                      <a:srgbClr val="1F497D"/>
                    </a:solidFill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ANSWERS:</a:t>
                </a:r>
                <a:endParaRPr lang="en-GB" sz="16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1F497D"/>
                    </a:solidFill>
                    <a:effectLst/>
                    <a:ea typeface="Calibri"/>
                    <a:cs typeface="Times New Roman"/>
                  </a:rPr>
                  <a:t> </a:t>
                </a:r>
                <a:endParaRPr lang="en-GB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1F497D"/>
                    </a:solidFill>
                    <a:effectLst/>
                    <a:ea typeface="Calibri"/>
                    <a:cs typeface="Times New Roman"/>
                  </a:rPr>
                  <a:t> </a:t>
                </a:r>
                <a:endParaRPr lang="en-GB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1F497D"/>
                    </a:solidFill>
                    <a:effectLst/>
                    <a:ea typeface="Calibri"/>
                    <a:cs typeface="Times New Roman"/>
                  </a:rPr>
                  <a:t> </a:t>
                </a:r>
                <a:endParaRPr lang="en-GB" sz="1100" dirty="0">
                  <a:effectLst/>
                  <a:ea typeface="Calibri"/>
                  <a:cs typeface="Times New Roman"/>
                </a:endParaRPr>
              </a:p>
            </p:txBody>
          </p:sp>
          <p:pic>
            <p:nvPicPr>
              <p:cNvPr id="9" name="Picture 8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739639" y="1933267"/>
                <a:ext cx="1712977" cy="2333933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7" name="Oval 16"/>
            <p:cNvSpPr/>
            <p:nvPr/>
          </p:nvSpPr>
          <p:spPr>
            <a:xfrm>
              <a:off x="6732240" y="2476568"/>
              <a:ext cx="1440489" cy="4483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2411760" y="3751320"/>
            <a:ext cx="500471" cy="9018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63888" y="2834977"/>
            <a:ext cx="3240031" cy="20309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9" name="Rectangle 3"/>
          <p:cNvSpPr>
            <a:spLocks noChangeArrowheads="1"/>
          </p:cNvSpPr>
          <p:nvPr/>
        </p:nvSpPr>
        <p:spPr bwMode="auto">
          <a:xfrm>
            <a:off x="3473224" y="1412952"/>
            <a:ext cx="131952" cy="43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306" tIns="32653" rIns="65306" bIns="32653"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3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30000"/>
              </a:spcBef>
              <a:spcAft>
                <a:spcPct val="20000"/>
              </a:spcAft>
              <a:buChar char="–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30000"/>
              </a:spcBef>
              <a:spcAft>
                <a:spcPct val="20000"/>
              </a:spcAft>
              <a:buChar char="–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30000"/>
              </a:spcBef>
              <a:spcAft>
                <a:spcPct val="20000"/>
              </a:spcAft>
              <a:buChar char="»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20000"/>
              </a:spcAft>
              <a:buChar char="»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20000"/>
              </a:spcAft>
              <a:buChar char="»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20000"/>
              </a:spcAft>
              <a:buChar char="»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20000"/>
              </a:spcAft>
              <a:buChar char="»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68052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1800" b="1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Examples of benchmarks (“Collections Access” category):</a:t>
            </a:r>
          </a:p>
          <a:p>
            <a:pPr eaLnBrk="1" hangingPunct="1"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collections are accessible to internal and external users via loan or visit.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Access to collection storage areas is restricted to authorised persons</a:t>
            </a:r>
            <a:endParaRPr lang="en-GB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eaLnBrk="1" fontAlgn="b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Response to a request for access occurs within a specified time</a:t>
            </a:r>
          </a:p>
          <a:p>
            <a:pPr eaLnBrk="1" fontAlgn="b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Information on visitors to collection is recorded</a:t>
            </a:r>
          </a:p>
          <a:p>
            <a:pPr marL="0" indent="0" eaLnBrk="1" fontAlgn="b" hangingPunct="1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b" hangingPunct="1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SYNTHESYS3: all benchmarks examined and revised where applicable.</a:t>
            </a:r>
          </a:p>
          <a:p>
            <a:pPr marL="0" indent="0" eaLnBrk="1" fontAlgn="b" hangingPunct="1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b" hangingPunct="1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Answers are a simple tick-box:</a:t>
            </a:r>
          </a:p>
          <a:p>
            <a:pPr marL="0" indent="0" eaLnBrk="1" hangingPunct="1">
              <a:buNone/>
              <a:defRPr/>
            </a:pP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6397" y="4365104"/>
            <a:ext cx="1712977" cy="2333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31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50824" y="1700213"/>
            <a:ext cx="8569325" cy="64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0824" tIns="45440" rIns="90824" bIns="45440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800" dirty="0"/>
              <a:t>Criticality factor added to each benchmark that will give a warning if a critical benchmark such as security of the building is not met. </a:t>
            </a:r>
            <a:endParaRPr lang="en-GB" sz="1800" dirty="0">
              <a:solidFill>
                <a:prstClr val="white"/>
              </a:solidFill>
            </a:endParaRPr>
          </a:p>
        </p:txBody>
      </p:sp>
      <p:graphicFrame>
        <p:nvGraphicFramePr>
          <p:cNvPr id="14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056736"/>
              </p:ext>
            </p:extLst>
          </p:nvPr>
        </p:nvGraphicFramePr>
        <p:xfrm>
          <a:off x="1619672" y="2984561"/>
          <a:ext cx="6874347" cy="3188271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1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05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47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56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18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Risk rating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Not met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Partially met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i="0" u="none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Mainly Met</a:t>
                      </a:r>
                      <a:endParaRPr lang="de-DE" sz="1400" i="0" u="none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Met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Exceeded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Amber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Amber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Green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Green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Blue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Red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Amber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Amber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Green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Blue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Red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Red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Amber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Green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Blue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77" name="TextBox 14"/>
          <p:cNvSpPr txBox="1">
            <a:spLocks noChangeArrowheads="1"/>
          </p:cNvSpPr>
          <p:nvPr/>
        </p:nvSpPr>
        <p:spPr bwMode="auto">
          <a:xfrm>
            <a:off x="107504" y="5648957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i="1" dirty="0">
                <a:solidFill>
                  <a:prstClr val="white"/>
                </a:solidFill>
                <a:latin typeface="Arial" charset="0"/>
              </a:rPr>
              <a:t>Scoring system</a:t>
            </a:r>
          </a:p>
        </p:txBody>
      </p:sp>
    </p:spTree>
    <p:extLst>
      <p:ext uri="{BB962C8B-B14F-4D97-AF65-F5344CB8AC3E}">
        <p14:creationId xmlns:p14="http://schemas.microsoft.com/office/powerpoint/2010/main" val="9851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1585</Words>
  <Application>Microsoft Macintosh PowerPoint</Application>
  <PresentationFormat>On-screen Show (4:3)</PresentationFormat>
  <Paragraphs>600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Natural History Museum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Gorman</dc:creator>
  <cp:lastModifiedBy>Vincent Smith</cp:lastModifiedBy>
  <cp:revision>66</cp:revision>
  <cp:lastPrinted>2017-06-05T08:33:19Z</cp:lastPrinted>
  <dcterms:created xsi:type="dcterms:W3CDTF">2016-06-19T19:14:51Z</dcterms:created>
  <dcterms:modified xsi:type="dcterms:W3CDTF">2017-06-15T12:06:48Z</dcterms:modified>
</cp:coreProperties>
</file>