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60" r:id="rId2"/>
  </p:sldMasterIdLst>
  <p:notesMasterIdLst>
    <p:notesMasterId r:id="rId16"/>
  </p:notesMasterIdLst>
  <p:sldIdLst>
    <p:sldId id="265" r:id="rId3"/>
    <p:sldId id="264" r:id="rId4"/>
    <p:sldId id="288" r:id="rId5"/>
    <p:sldId id="299" r:id="rId6"/>
    <p:sldId id="300" r:id="rId7"/>
    <p:sldId id="296" r:id="rId8"/>
    <p:sldId id="298" r:id="rId9"/>
    <p:sldId id="295" r:id="rId10"/>
    <p:sldId id="259" r:id="rId11"/>
    <p:sldId id="293" r:id="rId12"/>
    <p:sldId id="301" r:id="rId13"/>
    <p:sldId id="302" r:id="rId14"/>
    <p:sldId id="303" r:id="rId1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ntelen, Thomas von" initials="TvR" lastIdx="3" clrIdx="0"/>
  <p:cmAuthor id="1" name="Krause, Stefanie" initials="K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2" autoAdjust="0"/>
    <p:restoredTop sz="61284" autoAdjust="0"/>
  </p:normalViewPr>
  <p:slideViewPr>
    <p:cSldViewPr>
      <p:cViewPr>
        <p:scale>
          <a:sx n="147" d="100"/>
          <a:sy n="147" d="100"/>
        </p:scale>
        <p:origin x="35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0845" cy="493633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689" y="1"/>
            <a:ext cx="2920845" cy="493633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r">
              <a:defRPr sz="1200"/>
            </a:lvl1pPr>
          </a:lstStyle>
          <a:p>
            <a:fld id="{E184D6BF-7BCE-47A7-8674-15F830BBC44F}" type="datetimeFigureOut">
              <a:rPr lang="de-DE" smtClean="0"/>
              <a:t>15/06/17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72" tIns="45336" rIns="90672" bIns="453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529" y="4689515"/>
            <a:ext cx="5393058" cy="4442698"/>
          </a:xfrm>
          <a:prstGeom prst="rect">
            <a:avLst/>
          </a:prstGeom>
        </p:spPr>
        <p:txBody>
          <a:bodyPr vert="horz" lIns="90672" tIns="45336" rIns="90672" bIns="4533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449"/>
            <a:ext cx="2920845" cy="493633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689" y="9377449"/>
            <a:ext cx="2920845" cy="493633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r">
              <a:defRPr sz="1200"/>
            </a:lvl1pPr>
          </a:lstStyle>
          <a:p>
            <a:fld id="{1DA5764F-FD09-4B2F-8696-3C9E8BF4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74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973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6463">
              <a:spcBef>
                <a:spcPct val="0"/>
              </a:spcBef>
            </a:pPr>
            <a:endParaRPr lang="de-DE" altLang="x-none" dirty="0"/>
          </a:p>
        </p:txBody>
      </p:sp>
      <p:sp>
        <p:nvSpPr>
          <p:cNvPr id="798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64A33D8D-FB7D-CC42-B278-C1E859BB7EC1}" type="slidenum">
              <a:rPr lang="de-DE" altLang="x-none"/>
              <a:pPr/>
              <a:t>10</a:t>
            </a:fld>
            <a:endParaRPr lang="de-DE" altLang="x-none"/>
          </a:p>
        </p:txBody>
      </p:sp>
    </p:spTree>
    <p:extLst>
      <p:ext uri="{BB962C8B-B14F-4D97-AF65-F5344CB8AC3E}">
        <p14:creationId xmlns:p14="http://schemas.microsoft.com/office/powerpoint/2010/main" val="1416430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6463">
              <a:spcBef>
                <a:spcPct val="0"/>
              </a:spcBef>
            </a:pPr>
            <a:endParaRPr lang="de-DE" altLang="x-none" dirty="0"/>
          </a:p>
        </p:txBody>
      </p:sp>
      <p:sp>
        <p:nvSpPr>
          <p:cNvPr id="798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64A33D8D-FB7D-CC42-B278-C1E859BB7EC1}" type="slidenum">
              <a:rPr lang="de-DE" altLang="x-none"/>
              <a:pPr/>
              <a:t>11</a:t>
            </a:fld>
            <a:endParaRPr lang="de-DE" altLang="x-none"/>
          </a:p>
        </p:txBody>
      </p:sp>
    </p:spTree>
    <p:extLst>
      <p:ext uri="{BB962C8B-B14F-4D97-AF65-F5344CB8AC3E}">
        <p14:creationId xmlns:p14="http://schemas.microsoft.com/office/powerpoint/2010/main" val="926056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6463">
              <a:spcBef>
                <a:spcPct val="0"/>
              </a:spcBef>
            </a:pPr>
            <a:endParaRPr lang="de-DE" altLang="x-none" dirty="0"/>
          </a:p>
        </p:txBody>
      </p:sp>
      <p:sp>
        <p:nvSpPr>
          <p:cNvPr id="798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64A33D8D-FB7D-CC42-B278-C1E859BB7EC1}" type="slidenum">
              <a:rPr lang="de-DE" altLang="x-none"/>
              <a:pPr/>
              <a:t>12</a:t>
            </a:fld>
            <a:endParaRPr lang="de-DE" altLang="x-none"/>
          </a:p>
        </p:txBody>
      </p:sp>
    </p:spTree>
    <p:extLst>
      <p:ext uri="{BB962C8B-B14F-4D97-AF65-F5344CB8AC3E}">
        <p14:creationId xmlns:p14="http://schemas.microsoft.com/office/powerpoint/2010/main" val="1346320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6463">
              <a:spcBef>
                <a:spcPct val="0"/>
              </a:spcBef>
            </a:pPr>
            <a:endParaRPr lang="de-DE" altLang="x-none" dirty="0"/>
          </a:p>
        </p:txBody>
      </p:sp>
      <p:sp>
        <p:nvSpPr>
          <p:cNvPr id="798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64A33D8D-FB7D-CC42-B278-C1E859BB7EC1}" type="slidenum">
              <a:rPr lang="de-DE" altLang="x-none"/>
              <a:pPr/>
              <a:t>13</a:t>
            </a:fld>
            <a:endParaRPr lang="de-DE" altLang="x-none"/>
          </a:p>
        </p:txBody>
      </p:sp>
    </p:spTree>
    <p:extLst>
      <p:ext uri="{BB962C8B-B14F-4D97-AF65-F5344CB8AC3E}">
        <p14:creationId xmlns:p14="http://schemas.microsoft.com/office/powerpoint/2010/main" val="32308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1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1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960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719">
              <a:defRPr/>
            </a:pPr>
            <a:endParaRPr lang="en-GB" b="1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974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81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291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636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719">
              <a:defRPr/>
            </a:pPr>
            <a:endParaRPr lang="en-GB" b="1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764F-FD09-4B2F-8696-3C9E8BF46EB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04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1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8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3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91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2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00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68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09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96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73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7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173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33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50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3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4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10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8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5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9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28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39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BEE04-C90E-4D2F-965B-F3CC2CD2FD16}" type="datetimeFigureOut">
              <a:rPr lang="en-GB" smtClean="0"/>
              <a:t>15/06/17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4A40A-583C-4E1D-AA1C-E2D2FCBB0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BEE04-C90E-4D2F-965B-F3CC2CD2FD16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15/06/17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4A40A-583C-4E1D-AA1C-E2D2FCBB040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09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76672"/>
            <a:ext cx="61436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2204864"/>
            <a:ext cx="78488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NA2</a:t>
            </a:r>
          </a:p>
          <a:p>
            <a:pPr algn="ctr"/>
            <a:r>
              <a:rPr lang="en-GB" sz="3200" dirty="0" smtClean="0"/>
              <a:t>Aims and Challenges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WP Leader: Thomas von Rintelen, MfN</a:t>
            </a:r>
          </a:p>
          <a:p>
            <a:pPr algn="ctr"/>
            <a:r>
              <a:rPr lang="en-GB" dirty="0" smtClean="0"/>
              <a:t>WP Deputies: Sue Ryder &amp; Gavin Broad, NHM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128" y="6453336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SYNTHSYS 3 </a:t>
            </a:r>
            <a:r>
              <a:rPr lang="en-GB" sz="1200" smtClean="0"/>
              <a:t>Final Meeting, </a:t>
            </a:r>
            <a:r>
              <a:rPr lang="en-GB" sz="1200" dirty="0" smtClean="0"/>
              <a:t>London</a:t>
            </a:r>
            <a:r>
              <a:rPr lang="en-GB" sz="1200" smtClean="0"/>
              <a:t>, 6-7 June 2017</a:t>
            </a: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172645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nline images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5888"/>
            <a:ext cx="29384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658813" y="908050"/>
            <a:ext cx="78486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GB" altLang="x-none" sz="2000" u="sng"/>
              <a:t>Main achievements and results to date</a:t>
            </a:r>
          </a:p>
          <a:p>
            <a:endParaRPr lang="en-GB" altLang="x-none"/>
          </a:p>
        </p:txBody>
      </p:sp>
      <p:sp>
        <p:nvSpPr>
          <p:cNvPr id="6" name="Rechteck 5"/>
          <p:cNvSpPr/>
          <p:nvPr/>
        </p:nvSpPr>
        <p:spPr>
          <a:xfrm>
            <a:off x="755650" y="1481138"/>
            <a:ext cx="7997825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Objective 1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ea typeface="+mn-ea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latin typeface="+mn-lt"/>
                <a:ea typeface="+mn-ea"/>
                <a:cs typeface="+mn-cs"/>
              </a:rPr>
              <a:t>Online </a:t>
            </a:r>
            <a:r>
              <a:rPr lang="en-US" sz="1600" b="1" dirty="0">
                <a:latin typeface="+mn-lt"/>
                <a:ea typeface="+mn-ea"/>
                <a:cs typeface="+mn-cs"/>
              </a:rPr>
              <a:t>handbook</a:t>
            </a:r>
            <a:r>
              <a:rPr lang="en-US" sz="1600" dirty="0">
                <a:latin typeface="+mn-lt"/>
                <a:ea typeface="+mn-ea"/>
                <a:cs typeface="+mn-cs"/>
              </a:rPr>
              <a:t> of “Collections Management Policies on Digital Data” established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latin typeface="+mn-lt"/>
                <a:ea typeface="+mn-ea"/>
                <a:cs typeface="+mn-cs"/>
              </a:rPr>
              <a:t>Handbook and wiki </a:t>
            </a:r>
            <a:r>
              <a:rPr lang="en-US" sz="1600" dirty="0" smtClean="0">
                <a:latin typeface="+mn-lt"/>
                <a:ea typeface="+mn-ea"/>
                <a:cs typeface="+mn-cs"/>
              </a:rPr>
              <a:t>to </a:t>
            </a:r>
            <a:r>
              <a:rPr lang="en-US" sz="1600" dirty="0">
                <a:latin typeface="+mn-lt"/>
                <a:ea typeface="+mn-ea"/>
                <a:cs typeface="+mn-cs"/>
              </a:rPr>
              <a:t>describe different </a:t>
            </a:r>
            <a:r>
              <a:rPr lang="en-US" sz="1600" b="1" dirty="0">
                <a:latin typeface="+mn-lt"/>
                <a:ea typeface="+mn-ea"/>
                <a:cs typeface="+mn-cs"/>
              </a:rPr>
              <a:t>3D </a:t>
            </a:r>
            <a:r>
              <a:rPr lang="en-US" sz="1600" b="1" dirty="0" smtClean="0">
                <a:latin typeface="+mn-lt"/>
                <a:ea typeface="+mn-ea"/>
                <a:cs typeface="+mn-cs"/>
              </a:rPr>
              <a:t>technologies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b="1" dirty="0">
              <a:latin typeface="+mn-lt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Objective 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ea typeface="+mn-ea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  <a:ea typeface="+mn-ea"/>
                <a:cs typeface="+mn-cs"/>
              </a:rPr>
              <a:t>DNA barcoding </a:t>
            </a:r>
            <a:r>
              <a:rPr lang="en-US" sz="1600" b="1" dirty="0">
                <a:latin typeface="+mn-lt"/>
                <a:ea typeface="+mn-ea"/>
                <a:cs typeface="+mn-cs"/>
              </a:rPr>
              <a:t>priorities </a:t>
            </a:r>
            <a:r>
              <a:rPr lang="en-US" sz="1600" dirty="0">
                <a:latin typeface="+mn-lt"/>
                <a:ea typeface="+mn-ea"/>
                <a:cs typeface="+mn-cs"/>
              </a:rPr>
              <a:t>for NH collections </a:t>
            </a:r>
            <a:r>
              <a:rPr lang="en-US" sz="1600" dirty="0" smtClean="0">
                <a:latin typeface="+mn-lt"/>
                <a:ea typeface="+mn-ea"/>
                <a:cs typeface="+mn-cs"/>
              </a:rPr>
              <a:t>established; exploration of NGS options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ea typeface="+mn-ea"/>
                <a:cs typeface="+mn-cs"/>
              </a:rPr>
              <a:t>Explore </a:t>
            </a:r>
            <a:r>
              <a:rPr lang="en-US" sz="1600" b="1" dirty="0" smtClean="0">
                <a:latin typeface="+mn-lt"/>
                <a:ea typeface="+mn-ea"/>
                <a:cs typeface="+mn-cs"/>
              </a:rPr>
              <a:t>integration of DNA library metadata </a:t>
            </a:r>
            <a:r>
              <a:rPr lang="en-US" sz="1600" dirty="0" smtClean="0">
                <a:latin typeface="+mn-lt"/>
                <a:ea typeface="+mn-ea"/>
                <a:cs typeface="+mn-cs"/>
              </a:rPr>
              <a:t>into GGBN</a:t>
            </a:r>
            <a:endParaRPr lang="en-US" sz="1600" dirty="0">
              <a:latin typeface="+mn-lt"/>
              <a:ea typeface="+mn-ea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latin typeface="+mn-lt"/>
                <a:ea typeface="+mn-ea"/>
                <a:cs typeface="+mn-cs"/>
              </a:rPr>
              <a:t>Network</a:t>
            </a:r>
            <a:r>
              <a:rPr lang="en-US" sz="16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latin typeface="+mn-lt"/>
                <a:ea typeface="+mn-ea"/>
                <a:cs typeface="+mn-cs"/>
              </a:rPr>
              <a:t>of DNA &amp; tissue banks established: integration into GGBN (Global Genome Biodiversity Network)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Objective 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  <a:ea typeface="+mn-ea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  <a:ea typeface="+mn-ea"/>
                <a:cs typeface="+mn-cs"/>
              </a:rPr>
              <a:t>CSAT benchmarks and scoring system </a:t>
            </a:r>
            <a:r>
              <a:rPr lang="en-US" sz="1600" b="1" dirty="0">
                <a:latin typeface="+mn-lt"/>
                <a:ea typeface="+mn-ea"/>
                <a:cs typeface="+mn-cs"/>
              </a:rPr>
              <a:t>updated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  <a:ea typeface="+mn-ea"/>
                <a:cs typeface="+mn-cs"/>
              </a:rPr>
              <a:t>Website </a:t>
            </a:r>
            <a:r>
              <a:rPr lang="en-US" sz="1600" dirty="0" smtClean="0">
                <a:latin typeface="+mn-lt"/>
                <a:ea typeface="+mn-ea"/>
                <a:cs typeface="+mn-cs"/>
              </a:rPr>
              <a:t>upgraded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1600" b="1" dirty="0" smtClean="0">
                <a:latin typeface="+mn-lt"/>
                <a:ea typeface="+mn-ea"/>
                <a:cs typeface="+mn-cs"/>
              </a:rPr>
              <a:t>Reports (where relevant) uploaded to SYNTHESYS website</a:t>
            </a:r>
            <a:endParaRPr lang="en-US" sz="16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78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nline images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5888"/>
            <a:ext cx="29384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658813" y="908050"/>
            <a:ext cx="78486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GB" altLang="x-none" sz="2000" u="sng" dirty="0" smtClean="0"/>
              <a:t>Challenges</a:t>
            </a:r>
            <a:endParaRPr lang="en-GB" altLang="x-none" sz="2000" u="sng" dirty="0"/>
          </a:p>
          <a:p>
            <a:endParaRPr lang="en-GB" altLang="x-none" dirty="0"/>
          </a:p>
        </p:txBody>
      </p:sp>
      <p:sp>
        <p:nvSpPr>
          <p:cNvPr id="6" name="Rechteck 5"/>
          <p:cNvSpPr/>
          <p:nvPr/>
        </p:nvSpPr>
        <p:spPr>
          <a:xfrm>
            <a:off x="683568" y="1696740"/>
            <a:ext cx="7997825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1600" dirty="0" smtClean="0"/>
              <a:t>Parts of </a:t>
            </a:r>
            <a:r>
              <a:rPr lang="en-US" sz="1600" b="1" dirty="0" err="1" smtClean="0"/>
              <a:t>DoW</a:t>
            </a:r>
            <a:r>
              <a:rPr lang="en-US" sz="1600" b="1" dirty="0" smtClean="0"/>
              <a:t> outdated </a:t>
            </a:r>
            <a:r>
              <a:rPr lang="en-US" sz="1600" dirty="0" smtClean="0"/>
              <a:t>at start of project (DNA bank network)</a:t>
            </a:r>
            <a:endParaRPr lang="en-US" sz="1600" dirty="0"/>
          </a:p>
          <a:p>
            <a:pPr marL="285750" indent="-285750" algn="just">
              <a:buFont typeface="Wingdings" charset="2"/>
              <a:buChar char="Ø"/>
            </a:pPr>
            <a:r>
              <a:rPr lang="en-US" sz="1600" dirty="0" smtClean="0"/>
              <a:t>Plans  and responsibilities adjusted at beginning of project</a:t>
            </a:r>
          </a:p>
          <a:p>
            <a:pPr marL="579437" indent="-285750" algn="just">
              <a:buFont typeface="Arial" charset="0"/>
              <a:buChar char="•"/>
            </a:pPr>
            <a:r>
              <a:rPr lang="en-US" sz="1600" dirty="0" smtClean="0"/>
              <a:t>Effecting partner spend and involvement &gt; underspend addressed at later stage</a:t>
            </a:r>
          </a:p>
          <a:p>
            <a:pPr marL="577850" indent="-284163" algn="just">
              <a:buFont typeface="Wingdings" charset="2"/>
              <a:buChar char="Ø"/>
            </a:pPr>
            <a:r>
              <a:rPr lang="en-US" sz="1600" dirty="0" smtClean="0"/>
              <a:t>Additional subtasks to incorporate new developments during project mitigating part of the underspend problem</a:t>
            </a:r>
            <a:endParaRPr lang="en-US" sz="1600" b="1" dirty="0"/>
          </a:p>
          <a:p>
            <a:pPr marL="577850" indent="-284163" algn="just">
              <a:buFont typeface="Wingdings" charset="2"/>
              <a:buChar char="Ø"/>
            </a:pPr>
            <a:endParaRPr lang="en-US" sz="1600" b="1" dirty="0" smtClean="0"/>
          </a:p>
          <a:p>
            <a:pPr marL="7938" algn="just"/>
            <a:r>
              <a:rPr lang="en-US" sz="1600" b="1" dirty="0" smtClean="0"/>
              <a:t>Ability to commit time </a:t>
            </a:r>
            <a:r>
              <a:rPr lang="en-US" sz="1600" dirty="0" smtClean="0"/>
              <a:t>by objective/task/deliverable owners</a:t>
            </a:r>
          </a:p>
          <a:p>
            <a:pPr marL="285750" indent="-285750" algn="just">
              <a:buFont typeface="Wingdings" charset="2"/>
              <a:buChar char="Ø"/>
            </a:pPr>
            <a:r>
              <a:rPr lang="en-US" sz="1600" dirty="0" smtClean="0"/>
              <a:t>Adjustments in responsibilities and/or time schedule</a:t>
            </a:r>
          </a:p>
          <a:p>
            <a:pPr marL="579437" indent="-285750" algn="just">
              <a:buFont typeface="Arial" charset="0"/>
              <a:buChar char="•"/>
            </a:pPr>
            <a:r>
              <a:rPr lang="en-US" sz="1600" dirty="0" smtClean="0"/>
              <a:t>Less involvement of partners than projected</a:t>
            </a:r>
          </a:p>
          <a:p>
            <a:pPr marL="312738" indent="-285750" algn="just">
              <a:buFont typeface="Wingdings" charset="2"/>
              <a:buChar char="Ø"/>
            </a:pPr>
            <a:r>
              <a:rPr lang="en-US" sz="1600" dirty="0" smtClean="0"/>
              <a:t>Hiring of dedicated staff</a:t>
            </a:r>
          </a:p>
          <a:p>
            <a:pPr marL="312738" indent="-285750" algn="just">
              <a:buFont typeface="Wingdings" charset="2"/>
              <a:buChar char="Ø"/>
            </a:pPr>
            <a:endParaRPr lang="en-US" sz="1600" dirty="0"/>
          </a:p>
          <a:p>
            <a:pPr marL="26988" algn="just"/>
            <a:r>
              <a:rPr lang="en-US" sz="1600" b="1" dirty="0" smtClean="0"/>
              <a:t>Task/deliverable owners retire/leave</a:t>
            </a:r>
            <a:endParaRPr lang="en-US" sz="1600" b="1" dirty="0"/>
          </a:p>
          <a:p>
            <a:pPr marL="285750" indent="-285750" algn="just">
              <a:buFont typeface="Wingdings" charset="2"/>
              <a:buChar char="Ø"/>
            </a:pPr>
            <a:r>
              <a:rPr lang="en-US" sz="1600" dirty="0"/>
              <a:t>Adjustments in responsibilities and/or time schedule</a:t>
            </a:r>
          </a:p>
          <a:p>
            <a:pPr marL="274638" indent="-274638" algn="just">
              <a:buFont typeface="Arial" charset="0"/>
              <a:buChar char="•"/>
            </a:pPr>
            <a:endParaRPr lang="en-US" sz="1600" b="1" dirty="0" smtClean="0"/>
          </a:p>
          <a:p>
            <a:pPr algn="just"/>
            <a:r>
              <a:rPr lang="en-US" sz="1600" b="1" dirty="0" smtClean="0"/>
              <a:t>Lack of dedication by some partners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1600" dirty="0" smtClean="0"/>
              <a:t>Less </a:t>
            </a:r>
            <a:r>
              <a:rPr lang="en-US" sz="1600" dirty="0"/>
              <a:t>involvement of partners than </a:t>
            </a:r>
            <a:r>
              <a:rPr lang="en-US" sz="1600" dirty="0" smtClean="0"/>
              <a:t>projected</a:t>
            </a:r>
            <a:endParaRPr lang="en-US" sz="1600" dirty="0"/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6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42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nline images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5888"/>
            <a:ext cx="29384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658813" y="908050"/>
            <a:ext cx="78486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GB" altLang="x-none" sz="2000" u="sng" dirty="0" smtClean="0"/>
              <a:t>Where to go from here</a:t>
            </a:r>
            <a:endParaRPr lang="en-GB" altLang="x-none" sz="2000" u="sng" dirty="0"/>
          </a:p>
          <a:p>
            <a:endParaRPr lang="en-GB" altLang="x-none" dirty="0"/>
          </a:p>
        </p:txBody>
      </p:sp>
      <p:sp>
        <p:nvSpPr>
          <p:cNvPr id="2" name="Rechteck 1"/>
          <p:cNvSpPr/>
          <p:nvPr/>
        </p:nvSpPr>
        <p:spPr>
          <a:xfrm>
            <a:off x="683568" y="1412776"/>
            <a:ext cx="78538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TAF Access including non EU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Staff exchange &amp; Training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Quantification of collection richness (Big 13 initiative)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Identification and audit of orphan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collections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Bring our knowledge to other institutions outside and inside Europe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Investigate networks with institutes in biodiversity hotspots including digital repatriation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Automated </a:t>
            </a:r>
            <a:r>
              <a:rPr lang="en-GB" sz="1000" dirty="0" err="1" smtClean="0">
                <a:latin typeface="Arial" charset="0"/>
                <a:ea typeface="Calibri" charset="0"/>
                <a:cs typeface="Times New Roman" charset="0"/>
              </a:rPr>
              <a:t>georeferencing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Pilot project to link collections for </a:t>
            </a:r>
            <a:r>
              <a:rPr lang="en-GB" sz="1000" dirty="0" err="1">
                <a:latin typeface="Arial" charset="0"/>
                <a:ea typeface="Calibri" charset="0"/>
                <a:cs typeface="Times New Roman" charset="0"/>
              </a:rPr>
              <a:t>eTaxonomy</a:t>
            </a: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 using the output of S3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Citizen science projects (more focussed and networked)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Digital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storage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 err="1">
                <a:latin typeface="Arial" charset="0"/>
                <a:ea typeface="Calibri" charset="0"/>
                <a:cs typeface="Times New Roman" charset="0"/>
              </a:rPr>
              <a:t>Cypernetwork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Knowledge repatriation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Pipelines for collections not yet been included and inaccessible, e.g. spirit &amp; orphan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collections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Crowdsourcing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Developing CSAT further, bringing in policy documentation and align with other international initiatives such as Join the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Dots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Molecular collections, NGS, DNA Libraries and archiving &amp; linking with existing knowledge platforms, document libraries etc.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ABS and Nagoya application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GGBN development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?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Create a workshop to update new partners – should happen prior to the start date of the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project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Investigate UN options and collaboration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Linking data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Archive and cultural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data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Citizen science e.g. climate change and distribution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Applied pilot projects in citizen science which include societal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challenges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 err="1">
                <a:latin typeface="Arial" charset="0"/>
                <a:ea typeface="Calibri" charset="0"/>
                <a:cs typeface="Times New Roman" charset="0"/>
              </a:rPr>
              <a:t>Georeferencing</a:t>
            </a: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collections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Synchronised and coordinated data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capture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CSAT development, global standard and accreditation (look at ISBER Self Assessment tool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)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Evaluation of infrastructures, e.g. Leibnitz evaluation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Smithsonian assessment example, including relevance of collections, visitors, loans etc., uniqueness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Extend the CSAT from condition focussed to broader, including institutional evaluation</a:t>
            </a:r>
            <a:endParaRPr lang="de-DE" sz="1000" dirty="0">
              <a:latin typeface="Times New Roman" charset="0"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New communities, agriculture, medical, (similar to </a:t>
            </a:r>
            <a:r>
              <a:rPr lang="en-GB" sz="1000" dirty="0" err="1">
                <a:latin typeface="Arial" charset="0"/>
                <a:ea typeface="Calibri" charset="0"/>
                <a:cs typeface="Times New Roman" charset="0"/>
              </a:rPr>
              <a:t>SciCol</a:t>
            </a: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), education, schools programmes, social and cultural, </a:t>
            </a:r>
            <a:r>
              <a:rPr lang="en-GB" sz="1000" dirty="0" smtClean="0">
                <a:latin typeface="Arial" charset="0"/>
                <a:ea typeface="Calibri" charset="0"/>
                <a:cs typeface="Times New Roman" charset="0"/>
              </a:rPr>
              <a:t>eLearning</a:t>
            </a:r>
            <a:endParaRPr lang="de-DE" sz="1000" dirty="0">
              <a:latin typeface="Times New Roman" charset="0"/>
              <a:ea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Calibri" charset="0"/>
              <a:buChar char="-"/>
            </a:pPr>
            <a:r>
              <a:rPr lang="en-GB" sz="1000" dirty="0">
                <a:latin typeface="Arial" charset="0"/>
                <a:ea typeface="Calibri" charset="0"/>
                <a:cs typeface="Times New Roman" charset="0"/>
              </a:rPr>
              <a:t>Collaborate with GRBIO, </a:t>
            </a:r>
            <a:r>
              <a:rPr lang="en-GB" sz="1000" dirty="0" err="1">
                <a:latin typeface="Arial" charset="0"/>
                <a:ea typeface="Calibri" charset="0"/>
                <a:cs typeface="Times New Roman" charset="0"/>
              </a:rPr>
              <a:t>GRSciCol</a:t>
            </a:r>
            <a:endParaRPr lang="de-DE" sz="1000" dirty="0">
              <a:effectLst/>
              <a:latin typeface="Times New Roman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0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nline images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5888"/>
            <a:ext cx="29384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658813" y="908050"/>
            <a:ext cx="78486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GB" altLang="x-none" sz="2000" u="sng" dirty="0" smtClean="0"/>
              <a:t>Where to go from here</a:t>
            </a:r>
            <a:endParaRPr lang="en-GB" altLang="x-none" sz="2000" u="sng" dirty="0"/>
          </a:p>
          <a:p>
            <a:endParaRPr lang="en-GB" altLang="x-none" dirty="0"/>
          </a:p>
        </p:txBody>
      </p:sp>
      <p:sp>
        <p:nvSpPr>
          <p:cNvPr id="5" name="Rechteck 4"/>
          <p:cNvSpPr/>
          <p:nvPr/>
        </p:nvSpPr>
        <p:spPr>
          <a:xfrm>
            <a:off x="683568" y="1628800"/>
            <a:ext cx="7997825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+mn-lt"/>
                <a:ea typeface="+mn-ea"/>
                <a:cs typeface="+mn-cs"/>
              </a:rPr>
              <a:t>Policies/guidelines/priorities/assessment for/of new and classical collections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1600" dirty="0" smtClean="0">
              <a:latin typeface="+mn-lt"/>
              <a:ea typeface="+mn-ea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  <a:defRPr/>
            </a:pPr>
            <a:r>
              <a:rPr lang="en-US" sz="1600" b="1" dirty="0" smtClean="0"/>
              <a:t>Coordinated application of these instruments across the consortium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  <a:defRPr/>
            </a:pPr>
            <a:r>
              <a:rPr lang="en-US" sz="1600" b="1" dirty="0" smtClean="0"/>
              <a:t>Coordination of content generation across institutions to meet user demands:</a:t>
            </a:r>
          </a:p>
          <a:p>
            <a:pPr marL="604838" indent="-285750" algn="just" fontAlgn="auto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b="1" dirty="0" smtClean="0"/>
              <a:t>Digitization &amp; </a:t>
            </a:r>
            <a:r>
              <a:rPr lang="en-US" sz="1600" b="1" dirty="0" err="1" smtClean="0"/>
              <a:t>georeferencing</a:t>
            </a:r>
            <a:endParaRPr lang="en-US" sz="1600" b="1" dirty="0" smtClean="0"/>
          </a:p>
          <a:p>
            <a:pPr marL="604838" indent="-285750" algn="just" fontAlgn="auto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b="1" dirty="0" smtClean="0"/>
              <a:t>DNA Barcoding </a:t>
            </a:r>
            <a:r>
              <a:rPr lang="en-US" sz="1600" b="1" dirty="0" err="1" smtClean="0"/>
              <a:t>etc</a:t>
            </a:r>
            <a:endParaRPr lang="en-US" sz="1600" b="1" dirty="0"/>
          </a:p>
          <a:p>
            <a:pPr marL="266700" indent="-258763" algn="just" fontAlgn="auto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  <a:defRPr/>
            </a:pPr>
            <a:r>
              <a:rPr lang="en-US" sz="1600" b="1" dirty="0" smtClean="0"/>
              <a:t>One-stop approach to making data available: one data portal</a:t>
            </a:r>
          </a:p>
        </p:txBody>
      </p:sp>
    </p:spTree>
    <p:extLst>
      <p:ext uri="{BB962C8B-B14F-4D97-AF65-F5344CB8AC3E}">
        <p14:creationId xmlns:p14="http://schemas.microsoft.com/office/powerpoint/2010/main" val="196938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line images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39059" cy="5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8660" y="90872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Summary of </a:t>
            </a:r>
            <a:r>
              <a:rPr lang="en-GB" sz="2000" b="1" u="sng" dirty="0" smtClean="0"/>
              <a:t>NA2</a:t>
            </a:r>
          </a:p>
        </p:txBody>
      </p:sp>
      <p:sp>
        <p:nvSpPr>
          <p:cNvPr id="9" name="Rechteck 8"/>
          <p:cNvSpPr/>
          <p:nvPr/>
        </p:nvSpPr>
        <p:spPr>
          <a:xfrm>
            <a:off x="683568" y="1480716"/>
            <a:ext cx="79972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u="sng" dirty="0" smtClean="0"/>
              <a:t>Improving collections management and enhancing accessibility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Main idea: </a:t>
            </a:r>
            <a:r>
              <a:rPr lang="en-US" dirty="0" smtClean="0"/>
              <a:t>To provide a coherent, integrated management approach that will enable NH collections to meet the expanding needs of Users, with particular focus on the development of and access to virtual and new physical collections.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b="1" dirty="0" smtClean="0"/>
              <a:t>Objective 1: </a:t>
            </a:r>
            <a:r>
              <a:rPr lang="en-US" dirty="0" smtClean="0"/>
              <a:t>Managing new (virtual and physical) collections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b="1" dirty="0" smtClean="0"/>
              <a:t>Objective 2: </a:t>
            </a:r>
            <a:r>
              <a:rPr lang="en-US" dirty="0" smtClean="0"/>
              <a:t>Developing strategic priorities for molecular related NH collections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b="1" dirty="0" smtClean="0"/>
              <a:t>Objective 3: </a:t>
            </a:r>
            <a:r>
              <a:rPr lang="en-US" dirty="0" smtClean="0"/>
              <a:t>Develop Collections Self-Assessment Tool (CSAT) for new collections</a:t>
            </a:r>
          </a:p>
        </p:txBody>
      </p:sp>
      <p:sp>
        <p:nvSpPr>
          <p:cNvPr id="3" name="Rechteck 2"/>
          <p:cNvSpPr/>
          <p:nvPr/>
        </p:nvSpPr>
        <p:spPr>
          <a:xfrm>
            <a:off x="683568" y="507589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Kick-off meeting December 2013: </a:t>
            </a:r>
            <a:r>
              <a:rPr lang="en-US" b="1" dirty="0" smtClean="0"/>
              <a:t>Reality check and works plans</a:t>
            </a:r>
          </a:p>
        </p:txBody>
      </p:sp>
      <p:sp>
        <p:nvSpPr>
          <p:cNvPr id="6" name="Rechteck 5"/>
          <p:cNvSpPr/>
          <p:nvPr/>
        </p:nvSpPr>
        <p:spPr>
          <a:xfrm>
            <a:off x="690721" y="5608691"/>
            <a:ext cx="7997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smtClean="0">
                <a:latin typeface="+mj-lt"/>
              </a:rPr>
              <a:t>Partners</a:t>
            </a:r>
            <a:r>
              <a:rPr lang="de-DE" sz="1600" smtClean="0">
                <a:latin typeface="+mj-lt"/>
              </a:rPr>
              <a:t>:</a:t>
            </a:r>
            <a:endParaRPr lang="de-DE" sz="1600" dirty="0" smtClean="0">
              <a:latin typeface="+mj-lt"/>
            </a:endParaRPr>
          </a:p>
          <a:p>
            <a:r>
              <a:rPr lang="de-DE" sz="1600" dirty="0" err="1" smtClean="0">
                <a:latin typeface="+mj-lt"/>
              </a:rPr>
              <a:t>MfN</a:t>
            </a:r>
            <a:r>
              <a:rPr lang="de-DE" sz="1600" dirty="0" smtClean="0">
                <a:latin typeface="+mj-lt"/>
              </a:rPr>
              <a:t>, NHM</a:t>
            </a:r>
            <a:r>
              <a:rPr lang="de-DE" sz="1600" dirty="0">
                <a:latin typeface="+mj-lt"/>
              </a:rPr>
              <a:t>; RBGK, RBGE, MNHN, UCPH, CSIC, NRM, NCB, BGBM, NHMW, RMCA</a:t>
            </a:r>
            <a:r>
              <a:rPr lang="de-DE" sz="1600" dirty="0" smtClean="0">
                <a:latin typeface="+mj-lt"/>
              </a:rPr>
              <a:t>, RBINS</a:t>
            </a:r>
            <a:r>
              <a:rPr lang="de-DE" sz="1600" dirty="0">
                <a:latin typeface="+mj-lt"/>
              </a:rPr>
              <a:t>, NMP</a:t>
            </a:r>
            <a:endParaRPr lang="de-DE" sz="16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99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nline images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39059" cy="5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8660" y="90872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NA2 – Tasks and responsibilities</a:t>
            </a:r>
            <a:endParaRPr lang="en-GB" sz="2000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554682"/>
              </p:ext>
            </p:extLst>
          </p:nvPr>
        </p:nvGraphicFramePr>
        <p:xfrm>
          <a:off x="690243" y="1340768"/>
          <a:ext cx="7817289" cy="4664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85413"/>
                <a:gridCol w="4536504"/>
                <a:gridCol w="792088"/>
                <a:gridCol w="1703284"/>
              </a:tblGrid>
              <a:tr h="37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Due date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Objective / Task Leader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Managing new (virtual and physical)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Aug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C. 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Quaisser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1.1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policies for virtual CM and integrate JRA outputs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+mn-lt"/>
                        </a:rPr>
                        <a:t>Dec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i="0" dirty="0" smtClean="0">
                          <a:effectLst/>
                          <a:latin typeface="+mn-lt"/>
                        </a:rPr>
                        <a:t>15</a:t>
                      </a: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C.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Quaisser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1.2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Produce handbook of best practice and standards for 3D imaging of NH specimens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+mn-lt"/>
                        </a:rPr>
                        <a:t>Apr 16</a:t>
                      </a: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i="0" dirty="0" smtClean="0">
                          <a:effectLst/>
                          <a:latin typeface="+mn-lt"/>
                          <a:ea typeface="Times New Roman"/>
                        </a:rPr>
                        <a:t>A.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i="0" baseline="0" dirty="0" err="1" smtClean="0">
                          <a:effectLst/>
                          <a:latin typeface="+mn-lt"/>
                          <a:ea typeface="Times New Roman"/>
                        </a:rPr>
                        <a:t>Kroupa</a:t>
                      </a: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1.3</a:t>
                      </a:r>
                      <a:endParaRPr lang="de-DE" sz="12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Develop policies for new physical CM</a:t>
                      </a:r>
                      <a:endParaRPr lang="de-DE" sz="12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effectLst/>
                          <a:latin typeface="+mn-lt"/>
                        </a:rPr>
                        <a:t>Dec 15</a:t>
                      </a: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effectLst/>
                          <a:latin typeface="+mn-lt"/>
                        </a:rPr>
                        <a:t>O. </a:t>
                      </a:r>
                      <a:r>
                        <a:rPr lang="en-GB" sz="1200" i="1" dirty="0" err="1">
                          <a:effectLst/>
                          <a:latin typeface="+mn-lt"/>
                        </a:rPr>
                        <a:t>Seberg</a:t>
                      </a:r>
                      <a:endParaRPr lang="de-DE" sz="12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Developing strategic priorities for molecular related NH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Oct 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R. Dekker</a:t>
                      </a:r>
                      <a:endParaRPr lang="de-DE" sz="120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2.1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strategic priorities for barcoding of NH collections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Dec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</a:rPr>
                        <a:t>R. Dekker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2.2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strategic priorities for DNA library creation of NH collections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Aug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T. von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Rintelen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2.3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protocols for data collection from DNA extraction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Oct 16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I. Rey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2.4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Establish network of DNA and tissue banks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Feb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O. </a:t>
                      </a:r>
                      <a:r>
                        <a:rPr lang="en-GB" sz="1200" dirty="0" err="1">
                          <a:effectLst/>
                          <a:latin typeface="+mn-lt"/>
                        </a:rPr>
                        <a:t>Seberg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Develop Collections Self-Assessment Tool (CSAT) for new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 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R. Huxley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3.1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Collections Self Assessment provision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Aug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R. Huxley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3.2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Integration of new CM approaches into the CSAT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Dec 16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R. Huxley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6228184" y="2411596"/>
            <a:ext cx="5164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JRA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12532" y="2085360"/>
            <a:ext cx="5164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JRA</a:t>
            </a:r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1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nline images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39059" cy="5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8660" y="90872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NA2 – Tasks and responsibilities</a:t>
            </a:r>
            <a:endParaRPr lang="en-GB" sz="2000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246691"/>
              </p:ext>
            </p:extLst>
          </p:nvPr>
        </p:nvGraphicFramePr>
        <p:xfrm>
          <a:off x="690243" y="1340768"/>
          <a:ext cx="7817289" cy="4664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85413"/>
                <a:gridCol w="4536504"/>
                <a:gridCol w="792088"/>
                <a:gridCol w="1703284"/>
              </a:tblGrid>
              <a:tr h="37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Due date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Objective / Task Leader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Managing new (virtual and physical)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Aug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C. 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Quaisser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1.1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policies for virtual CM and integrate JRA outputs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+mn-lt"/>
                        </a:rPr>
                        <a:t>Dec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i="0" dirty="0" smtClean="0">
                          <a:effectLst/>
                          <a:latin typeface="+mn-lt"/>
                        </a:rPr>
                        <a:t>15</a:t>
                      </a: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C.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Quaisser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1.2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Produce handbook of best practice and standards for 3D imaging of NH specimens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+mn-lt"/>
                        </a:rPr>
                        <a:t>Apr 16</a:t>
                      </a: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i="0" dirty="0" smtClean="0">
                          <a:effectLst/>
                          <a:latin typeface="+mn-lt"/>
                          <a:ea typeface="Times New Roman"/>
                        </a:rPr>
                        <a:t>A.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i="0" baseline="0" dirty="0" err="1" smtClean="0">
                          <a:effectLst/>
                          <a:latin typeface="+mn-lt"/>
                          <a:ea typeface="Times New Roman"/>
                        </a:rPr>
                        <a:t>Kroupa</a:t>
                      </a: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1.3</a:t>
                      </a:r>
                      <a:endParaRPr lang="de-DE" sz="1200" b="1" i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effectLst/>
                          <a:latin typeface="+mn-lt"/>
                        </a:rPr>
                        <a:t>Develop policies for new physical CM</a:t>
                      </a:r>
                      <a:endParaRPr lang="de-DE" sz="12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effectLst/>
                          <a:latin typeface="+mn-lt"/>
                        </a:rPr>
                        <a:t>Dec 15</a:t>
                      </a: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effectLst/>
                          <a:latin typeface="+mn-lt"/>
                        </a:rPr>
                        <a:t>O. </a:t>
                      </a:r>
                      <a:r>
                        <a:rPr lang="en-GB" sz="1200" b="1" i="1" dirty="0" err="1">
                          <a:effectLst/>
                          <a:latin typeface="+mn-lt"/>
                        </a:rPr>
                        <a:t>Seberg</a:t>
                      </a:r>
                      <a:endParaRPr lang="de-DE" sz="12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Developing strategic priorities for molecular related NH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Oct 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R. Dekker</a:t>
                      </a:r>
                      <a:endParaRPr lang="de-DE" sz="120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2.1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strategic priorities for barcoding of NH collections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Dec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</a:rPr>
                        <a:t>R. Dekker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2.2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strategic priorities for DNA library creation of NH collections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Aug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T. von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Rintelen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2.3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protocols for data collection from DNA extraction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Oct 16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I. Rey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2.4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Establish network of DNA and tissue banks</a:t>
                      </a:r>
                      <a:endParaRPr lang="de-DE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</a:rPr>
                        <a:t>Feb 15</a:t>
                      </a:r>
                      <a:endParaRPr lang="de-DE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</a:rPr>
                        <a:t>O. </a:t>
                      </a:r>
                      <a:r>
                        <a:rPr lang="en-GB" sz="1200" b="1" dirty="0" err="1">
                          <a:effectLst/>
                          <a:latin typeface="+mn-lt"/>
                        </a:rPr>
                        <a:t>Seberg</a:t>
                      </a:r>
                      <a:endParaRPr lang="de-DE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Develop Collections Self-Assessment Tool (CSAT) for new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 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R. Huxley,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3.1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Collections Self Assessment provision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Aug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R. Huxley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3.2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Integration of new CM approaches into the CSAT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Dec 16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R. Huxley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690242" y="6114782"/>
            <a:ext cx="7817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Task 1.3 in Objective 1 merged with Task 2.4 in Objective 2 (deviation from </a:t>
            </a:r>
            <a:r>
              <a:rPr lang="en-US" sz="1600" dirty="0" err="1"/>
              <a:t>DoW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331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nline images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39059" cy="5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8660" y="836712"/>
            <a:ext cx="78488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/>
              <a:t>Progress towards milestones and </a:t>
            </a:r>
            <a:r>
              <a:rPr lang="en-GB" sz="2000" u="sng" dirty="0" smtClean="0"/>
              <a:t>deliverables</a:t>
            </a:r>
          </a:p>
          <a:p>
            <a:endParaRPr lang="en-GB" u="sng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03068"/>
              </p:ext>
            </p:extLst>
          </p:nvPr>
        </p:nvGraphicFramePr>
        <p:xfrm>
          <a:off x="683568" y="1412776"/>
          <a:ext cx="7890312" cy="45404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89004"/>
                <a:gridCol w="4104456"/>
                <a:gridCol w="648072"/>
                <a:gridCol w="864096"/>
                <a:gridCol w="1384684"/>
              </a:tblGrid>
              <a:tr h="4606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Deliverable </a:t>
                      </a:r>
                      <a:r>
                        <a:rPr lang="en-GB" sz="1100" dirty="0" smtClean="0">
                          <a:effectLst/>
                        </a:rPr>
                        <a:t>No.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Deliverable Description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Linked to Task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Due date of Deliverable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Deliverable Owner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4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D2.1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"Virtual Collections" management Policy meeting: Meeting to discuss virtual collection management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policies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Dec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de-DE" sz="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Christiane Quaisser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D2.2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"Virtual Collections" management Policy: Finalised policy for virtual collection management available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Aug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Christiane Quaisser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2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D2.3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New physical CM policy meeting: Meeting to discuss new physical collections management policies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1.3 / 2.4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Dec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Ole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Seberg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de-DE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441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D2.4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Best practise handbook: Handbook on best practise in 3D imaging for natural history collections.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Apr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Jonathan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GB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Kroupa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D2.5  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physical collections policy: Finalised policy for new physical collections management available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1.3 / 2.4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Dec 2015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Ole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Seberg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de-DE" sz="14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606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D2.6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Strategic priorities for barcoding: Report  on the strategic priorities for barcoding of natural history collections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Dec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René Dekker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D2.7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DNA Library construction workshop: Workshop on the construction of DNA libraries</a:t>
                      </a:r>
                      <a:endParaRPr lang="de-DE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2.2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Aug 2015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Thomas von Rintelen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D2.8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Protocols for DNA extraction: Protocols for DNA extraction made available</a:t>
                      </a:r>
                      <a:endParaRPr lang="de-DE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Oct 2015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Isabel Rey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D2.9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Updated CSAT tool: Updated Collections Self Assessment Tool (CSAT) launched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3.2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Dec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Rob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Huxley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MS28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Network of DNA &amp; tissue banks established: Remit of network agreed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Feb 2015 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Ole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effectLst/>
                        </a:rPr>
                        <a:t>Seberg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MS29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CSAT utilisation: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Minimum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10 institutions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have used CSAT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3.1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Aug 2015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  <a:effectLst/>
                        </a:rPr>
                        <a:t>Robn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Huxley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77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nline images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39059" cy="5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8660" y="90872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NA2 – </a:t>
            </a:r>
            <a:r>
              <a:rPr lang="en-GB" sz="2000" b="1" dirty="0" err="1" smtClean="0"/>
              <a:t>Workplans</a:t>
            </a:r>
            <a:endParaRPr lang="en-GB" sz="2000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250825" y="1789113"/>
          <a:ext cx="8642350" cy="2935922"/>
        </p:xfrm>
        <a:graphic>
          <a:graphicData uri="http://schemas.openxmlformats.org/drawingml/2006/table">
            <a:tbl>
              <a:tblPr/>
              <a:tblGrid>
                <a:gridCol w="504825"/>
                <a:gridCol w="6264275"/>
                <a:gridCol w="936625"/>
                <a:gridCol w="936625"/>
              </a:tblGrid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MAIN TASK (sub task)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Who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End date</a:t>
                      </a: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1.1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Develop policies for virtual CM </a:t>
                      </a: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and integrate JRA outputs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CQ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 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1.1.1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Meet with JRA Objective 4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CQ + EH + VS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Feb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  <a:sym typeface="Wingdings" charset="2"/>
                        </a:rPr>
                        <a:t> Feb 2015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1.1.2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Collect existing policies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MfN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Sep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  <a:sym typeface="Wingdings" charset="2"/>
                        </a:rPr>
                        <a:t> Jul 2015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1.1.3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Discuss first summary of existing policies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MfN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Sep 2014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  <a:sym typeface="Wingdings" charset="2"/>
                        </a:rPr>
                        <a:t></a:t>
                      </a: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Jul 2015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1.1.4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Summarise results and discussion and identify external experts needed for further advice on specific fields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 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Apr 2015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Calibri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  <a:sym typeface="Wingdings" charset="2"/>
                        </a:rPr>
                        <a:t></a:t>
                      </a: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Oct 2015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1.1.5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Meeting with CPB and additional experts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CQ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Dec 2015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Calibri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  <a:sym typeface="Wingdings" charset="2"/>
                        </a:rPr>
                        <a:t></a:t>
                      </a: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 Oct 2015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Calibri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1.1.6</a:t>
                      </a:r>
                      <a:endParaRPr kumimoji="0" lang="de-DE" altLang="x-none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Produce recommendations incl. IPR  and international regulations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?</a:t>
                      </a:r>
                      <a:endParaRPr kumimoji="0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023" marR="6102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Calibri" charset="0"/>
                        </a:rPr>
                        <a:t>Aug 2016</a:t>
                      </a:r>
                      <a:endParaRPr kumimoji="0" lang="de-DE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Ellipse 12"/>
          <p:cNvSpPr>
            <a:spLocks noChangeArrowheads="1"/>
          </p:cNvSpPr>
          <p:nvPr/>
        </p:nvSpPr>
        <p:spPr bwMode="auto">
          <a:xfrm>
            <a:off x="5508030" y="2049463"/>
            <a:ext cx="792162" cy="403225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D2.2</a:t>
            </a:r>
          </a:p>
        </p:txBody>
      </p:sp>
      <p:sp>
        <p:nvSpPr>
          <p:cNvPr id="9" name="Ellipse 13"/>
          <p:cNvSpPr>
            <a:spLocks noChangeArrowheads="1"/>
          </p:cNvSpPr>
          <p:nvPr/>
        </p:nvSpPr>
        <p:spPr bwMode="auto">
          <a:xfrm>
            <a:off x="5508029" y="3961879"/>
            <a:ext cx="792163" cy="403225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D2.1</a:t>
            </a:r>
          </a:p>
        </p:txBody>
      </p:sp>
    </p:spTree>
    <p:extLst>
      <p:ext uri="{BB962C8B-B14F-4D97-AF65-F5344CB8AC3E}">
        <p14:creationId xmlns:p14="http://schemas.microsoft.com/office/powerpoint/2010/main" val="118454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nline images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39059" cy="5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8660" y="90872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NA2 – Tasks and responsibilities</a:t>
            </a:r>
            <a:endParaRPr lang="en-GB" sz="2000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22327"/>
              </p:ext>
            </p:extLst>
          </p:nvPr>
        </p:nvGraphicFramePr>
        <p:xfrm>
          <a:off x="690243" y="1340768"/>
          <a:ext cx="7817289" cy="46945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85413"/>
                <a:gridCol w="4536504"/>
                <a:gridCol w="792088"/>
                <a:gridCol w="1703284"/>
              </a:tblGrid>
              <a:tr h="37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Due date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Objective / Task Leader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Managing new (virtual and physical)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Aug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C. 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Quaisser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1.1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policies for virtual CM and integrate JRA outputs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+mn-lt"/>
                        </a:rPr>
                        <a:t>Dec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i="0" dirty="0" smtClean="0">
                          <a:effectLst/>
                          <a:latin typeface="+mn-lt"/>
                        </a:rPr>
                        <a:t>15</a:t>
                      </a: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C.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Quaisser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1.2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Produce handbook of best practice and standards for 3D imaging of NH specimens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+mn-lt"/>
                        </a:rPr>
                        <a:t>Apr 16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dirty="0" smtClean="0">
                          <a:effectLst/>
                          <a:latin typeface="+mn-lt"/>
                        </a:rPr>
                        <a:t>J.</a:t>
                      </a:r>
                      <a:r>
                        <a:rPr lang="en-GB" sz="1200" b="1" i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1" i="0" baseline="0" dirty="0" err="1" smtClean="0">
                          <a:effectLst/>
                          <a:latin typeface="+mn-lt"/>
                        </a:rPr>
                        <a:t>Brecko</a:t>
                      </a:r>
                      <a:endParaRPr lang="en-GB" sz="1200" b="1" i="0" dirty="0" smtClean="0">
                        <a:effectLst/>
                        <a:latin typeface="+mn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i="0" dirty="0" smtClean="0">
                          <a:effectLst/>
                          <a:latin typeface="+mn-lt"/>
                          <a:ea typeface="Times New Roman"/>
                        </a:rPr>
                        <a:t>(A.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i="0" baseline="0" dirty="0" err="1" smtClean="0">
                          <a:effectLst/>
                          <a:latin typeface="+mn-lt"/>
                          <a:ea typeface="Times New Roman"/>
                        </a:rPr>
                        <a:t>Kroupa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1.3</a:t>
                      </a:r>
                      <a:endParaRPr lang="de-DE" sz="12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Develop policies for new physical CM</a:t>
                      </a:r>
                      <a:endParaRPr lang="de-DE" sz="12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effectLst/>
                          <a:latin typeface="+mn-lt"/>
                        </a:rPr>
                        <a:t>Dec 15</a:t>
                      </a: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effectLst/>
                          <a:latin typeface="+mn-lt"/>
                        </a:rPr>
                        <a:t>O. </a:t>
                      </a:r>
                      <a:r>
                        <a:rPr lang="en-GB" sz="1200" i="1" dirty="0" err="1">
                          <a:effectLst/>
                          <a:latin typeface="+mn-lt"/>
                        </a:rPr>
                        <a:t>Seberg</a:t>
                      </a:r>
                      <a:endParaRPr lang="de-DE" sz="12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Developing strategic priorities for molecular related NH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Oct 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T. von </a:t>
                      </a:r>
                      <a:r>
                        <a:rPr lang="en-GB" sz="1200" b="1" i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Rintelen</a:t>
                      </a:r>
                      <a:endParaRPr lang="en-GB" sz="1200" b="1" i="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(R. Dekker)</a:t>
                      </a:r>
                      <a:endParaRPr lang="de-DE" sz="120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2.1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strategic priorities for barcoding of NH collections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Dec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</a:rPr>
                        <a:t>P. Hollingsworth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</a:rPr>
                        <a:t>(R. Dekker)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2.2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strategic priorities for DNA library creation of NH collections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Aug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T. von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Rintelen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2.3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protocols for data collection from DNA extraction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Oct 16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I. Rey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2.4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Establish network of DNA and tissue banks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Feb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O. </a:t>
                      </a:r>
                      <a:r>
                        <a:rPr lang="en-GB" sz="1200" dirty="0" err="1">
                          <a:effectLst/>
                          <a:latin typeface="+mn-lt"/>
                        </a:rPr>
                        <a:t>Seberg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Develop Collections Self-Assessment Tool (CSAT) for new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 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S. Ryder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(R. Huxley)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3.1</a:t>
                      </a:r>
                      <a:endParaRPr lang="de-DE" sz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Collections Self Assessment provision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Aug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</a:rPr>
                        <a:t>S. Ryder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(R. Huxley)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3.2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Integration of new CM approaches into the CSAT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Dec 16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</a:rPr>
                        <a:t>S. Ryder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(R. Huxley)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643143" y="6093296"/>
            <a:ext cx="7817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-11113" algn="just"/>
            <a:r>
              <a:rPr lang="en-US" sz="1600" dirty="0"/>
              <a:t>Leadership of </a:t>
            </a:r>
            <a:r>
              <a:rPr lang="en-US" sz="1600" dirty="0" smtClean="0"/>
              <a:t>Objective </a:t>
            </a:r>
            <a:r>
              <a:rPr lang="en-US" sz="1600" dirty="0"/>
              <a:t>2 </a:t>
            </a:r>
            <a:r>
              <a:rPr lang="en-US" sz="1600" dirty="0" smtClean="0"/>
              <a:t>transferred </a:t>
            </a:r>
            <a:r>
              <a:rPr lang="en-US" sz="1600" dirty="0"/>
              <a:t>from NBC (René Dekker) to </a:t>
            </a:r>
            <a:r>
              <a:rPr lang="en-US" sz="1600" dirty="0" err="1"/>
              <a:t>MfN</a:t>
            </a:r>
            <a:r>
              <a:rPr lang="en-US" sz="1600" dirty="0"/>
              <a:t> (Thomas von </a:t>
            </a:r>
            <a:r>
              <a:rPr lang="en-US" sz="1600" dirty="0" err="1"/>
              <a:t>Rintelen</a:t>
            </a:r>
            <a:r>
              <a:rPr lang="en-US" sz="1600" dirty="0"/>
              <a:t>) (corrective measure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013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nline images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39059" cy="5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8660" y="90872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NA2 – Tasks and responsibilities</a:t>
            </a:r>
            <a:endParaRPr lang="en-GB" sz="2000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550080"/>
              </p:ext>
            </p:extLst>
          </p:nvPr>
        </p:nvGraphicFramePr>
        <p:xfrm>
          <a:off x="690243" y="1340768"/>
          <a:ext cx="7817289" cy="46945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85413"/>
                <a:gridCol w="4536504"/>
                <a:gridCol w="792088"/>
                <a:gridCol w="1703284"/>
              </a:tblGrid>
              <a:tr h="37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Due date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Objective / Task Leader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Managing new (virtual and physical)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Aug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C. 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Quaisser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1.1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policies for virtual CM and integrate JRA outputs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effectLst/>
                          <a:latin typeface="+mn-lt"/>
                        </a:rPr>
                        <a:t>Dec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i="0" dirty="0" smtClean="0">
                          <a:effectLst/>
                          <a:latin typeface="+mn-lt"/>
                        </a:rPr>
                        <a:t>16</a:t>
                      </a: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C.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Quaisser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1.2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Produce handbook of best practice and standards for 3D imaging of NH specimens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Apr 16</a:t>
                      </a: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i="0" dirty="0" smtClean="0">
                          <a:effectLst/>
                          <a:latin typeface="+mn-lt"/>
                        </a:rPr>
                        <a:t>J.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i="0" baseline="0" dirty="0" err="1" smtClean="0">
                          <a:effectLst/>
                          <a:latin typeface="+mn-lt"/>
                        </a:rPr>
                        <a:t>Brecko</a:t>
                      </a:r>
                      <a:endParaRPr lang="en-GB" sz="1200" i="0" dirty="0" smtClean="0">
                        <a:effectLst/>
                        <a:latin typeface="+mn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i="0" dirty="0" smtClean="0">
                          <a:effectLst/>
                          <a:latin typeface="+mn-lt"/>
                          <a:ea typeface="Times New Roman"/>
                        </a:rPr>
                        <a:t>(A.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 i="0" baseline="0" dirty="0" err="1" smtClean="0">
                          <a:effectLst/>
                          <a:latin typeface="+mn-lt"/>
                          <a:ea typeface="Times New Roman"/>
                        </a:rPr>
                        <a:t>Kroupa</a:t>
                      </a:r>
                      <a:r>
                        <a:rPr lang="en-GB" sz="1200" i="0" baseline="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endParaRPr lang="de-DE" sz="1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1.3</a:t>
                      </a:r>
                      <a:endParaRPr lang="de-DE" sz="12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Develop policies for new physical CM</a:t>
                      </a:r>
                      <a:endParaRPr lang="de-DE" sz="12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effectLst/>
                          <a:latin typeface="+mn-lt"/>
                        </a:rPr>
                        <a:t>Dec 15</a:t>
                      </a: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effectLst/>
                          <a:latin typeface="+mn-lt"/>
                        </a:rPr>
                        <a:t>O. </a:t>
                      </a:r>
                      <a:r>
                        <a:rPr lang="en-GB" sz="1200" i="1" dirty="0" err="1">
                          <a:effectLst/>
                          <a:latin typeface="+mn-lt"/>
                        </a:rPr>
                        <a:t>Seberg</a:t>
                      </a:r>
                      <a:endParaRPr lang="de-DE" sz="12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Developing strategic priorities for molecular related NH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Oct 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T. von </a:t>
                      </a:r>
                      <a:r>
                        <a:rPr lang="en-GB" sz="1200" i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Rintelen</a:t>
                      </a:r>
                      <a:endParaRPr lang="en-GB" sz="1200" i="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(R. Dekker)</a:t>
                      </a:r>
                      <a:endParaRPr lang="de-DE" sz="120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2.1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strategic priorities for barcoding of NH collections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Dec 15</a:t>
                      </a:r>
                      <a:endParaRPr lang="de-DE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P. Hollingsworth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</a:rPr>
                        <a:t>(R. Dekker)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2.2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strategic priorities for DNA library creation of NH collections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Aug 15</a:t>
                      </a:r>
                      <a:endParaRPr lang="de-DE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T. von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Rintelen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2.3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Develop protocols for data collection from DNA extraction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Oct 16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I. Rey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2.4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Establish network of DNA and tissue banks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Feb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O. </a:t>
                      </a:r>
                      <a:r>
                        <a:rPr lang="en-GB" sz="1200" dirty="0" err="1">
                          <a:effectLst/>
                          <a:latin typeface="+mn-lt"/>
                        </a:rPr>
                        <a:t>Seberg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Obj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Develop Collections Self-Assessment Tool (CSAT) for new collections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 16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S. Ryder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(R. Huxley,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P. 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Wilkie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3.1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Collections Self Assessment provision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Aug 15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S. Ryder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(R. Huxley,</a:t>
                      </a:r>
                      <a:r>
                        <a:rPr lang="en-GB" sz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P.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Wilkie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Task 3.2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Integration of new CM approaches into the CSAT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Dec 16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S. Ryder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(R. Huxley,</a:t>
                      </a:r>
                      <a:r>
                        <a:rPr lang="en-GB" sz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P.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Wilkie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)</a:t>
                      </a:r>
                      <a:endParaRPr lang="de-D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2982" marR="6298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3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nline images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39059" cy="59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8660" y="836712"/>
            <a:ext cx="78488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Progress towards Milestones </a:t>
            </a:r>
            <a:r>
              <a:rPr lang="en-GB" sz="2000" u="sng" dirty="0"/>
              <a:t>and </a:t>
            </a:r>
            <a:r>
              <a:rPr lang="en-GB" sz="2000" u="sng" dirty="0" smtClean="0"/>
              <a:t>deliverables</a:t>
            </a:r>
          </a:p>
          <a:p>
            <a:endParaRPr lang="en-GB" u="sng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6844"/>
              </p:ext>
            </p:extLst>
          </p:nvPr>
        </p:nvGraphicFramePr>
        <p:xfrm>
          <a:off x="683568" y="1412776"/>
          <a:ext cx="7890312" cy="45404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89004"/>
                <a:gridCol w="4104456"/>
                <a:gridCol w="648072"/>
                <a:gridCol w="864096"/>
                <a:gridCol w="1384684"/>
              </a:tblGrid>
              <a:tr h="4606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Deliverable </a:t>
                      </a:r>
                      <a:r>
                        <a:rPr lang="en-GB" sz="1100" dirty="0" smtClean="0">
                          <a:effectLst/>
                        </a:rPr>
                        <a:t>No.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Deliverable Description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Linked to Task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Due date of Deliverable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Deliverable Owner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4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D2.1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"Virtual Collections" management Policy meeting: Meeting to discuss virtual collection management </a:t>
                      </a:r>
                      <a:r>
                        <a:rPr lang="en-GB" sz="1100" dirty="0" smtClean="0">
                          <a:effectLst/>
                        </a:rPr>
                        <a:t>policies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1.1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Dec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de-DE" sz="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2"/>
                          </a:solidFill>
                          <a:effectLst/>
                        </a:rPr>
                        <a:t>Christiane Quaisser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D2.2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"Virtual Collections" management Policy: Finalised policy for virtual collection management available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1.1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</a:rPr>
                        <a:t>Aug </a:t>
                      </a:r>
                      <a:r>
                        <a:rPr lang="en-GB" sz="1100" dirty="0" smtClean="0">
                          <a:solidFill>
                            <a:srgbClr val="00B050"/>
                          </a:solidFill>
                          <a:effectLst/>
                        </a:rPr>
                        <a:t>2016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  <a:effectLst/>
                        </a:rPr>
                        <a:t>Nov 2014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2"/>
                          </a:solidFill>
                          <a:effectLst/>
                        </a:rPr>
                        <a:t>Christiane Quaisser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72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D2.3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New physical CM policy meeting: Meeting to discuss new physical collections management policies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1.3 / 2.4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</a:rPr>
                        <a:t>Dec </a:t>
                      </a:r>
                      <a:r>
                        <a:rPr lang="en-GB" sz="1100" dirty="0" smtClean="0">
                          <a:solidFill>
                            <a:srgbClr val="00B050"/>
                          </a:solidFill>
                          <a:effectLst/>
                        </a:rPr>
                        <a:t>2015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100" b="1" dirty="0" smtClean="0">
                          <a:solidFill>
                            <a:schemeClr val="tx1"/>
                          </a:solidFill>
                          <a:effectLst/>
                        </a:rPr>
                        <a:t>Nov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2"/>
                          </a:solidFill>
                          <a:effectLst/>
                        </a:rPr>
                        <a:t>Ole </a:t>
                      </a:r>
                      <a:r>
                        <a:rPr lang="en-GB" sz="1100" b="0" dirty="0" err="1">
                          <a:solidFill>
                            <a:schemeClr val="tx2"/>
                          </a:solidFill>
                          <a:effectLst/>
                        </a:rPr>
                        <a:t>Seberg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441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D2.4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Best practise handbook: Handbook on best practise in 3D imaging for natural history collections.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Apr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2016</a:t>
                      </a:r>
                      <a:endParaRPr lang="de-DE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</a:rPr>
                        <a:t>Jonathan</a:t>
                      </a:r>
                      <a:r>
                        <a:rPr lang="en-GB" sz="1100" b="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GB" sz="1100" b="0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</a:rPr>
                        <a:t>Kroupa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D2.5  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physical collections policy: Finalised policy for new physical collections management available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1.3 / 2.4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rgbClr val="00B050"/>
                          </a:solidFill>
                          <a:effectLst/>
                        </a:rPr>
                        <a:t>Dec 2015</a:t>
                      </a:r>
                      <a:endParaRPr lang="en-GB" sz="1100" b="1" dirty="0" smtClean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  <a:effectLst/>
                        </a:rPr>
                        <a:t>Nov 2014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2"/>
                          </a:solidFill>
                          <a:effectLst/>
                        </a:rPr>
                        <a:t>Ole </a:t>
                      </a:r>
                      <a:r>
                        <a:rPr lang="en-GB" sz="1100" b="0" dirty="0" err="1">
                          <a:solidFill>
                            <a:schemeClr val="tx2"/>
                          </a:solidFill>
                          <a:effectLst/>
                        </a:rPr>
                        <a:t>Seberg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606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D2.6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Strategic priorities for barcoding: Report  on the strategic priorities for barcoding of natural history collections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Dec </a:t>
                      </a:r>
                      <a:r>
                        <a:rPr lang="en-GB" sz="1100" dirty="0" smtClean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August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de-DE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2"/>
                          </a:solidFill>
                          <a:effectLst/>
                        </a:rPr>
                        <a:t>Peter Hollingsworth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D2.7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DNA Library construction workshop: Workshop on the construction of DNA libraries</a:t>
                      </a:r>
                      <a:endParaRPr lang="de-DE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2.2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FF0000"/>
                          </a:solidFill>
                          <a:effectLst/>
                        </a:rPr>
                        <a:t>Aug 2015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Feb 2016</a:t>
                      </a:r>
                      <a:endParaRPr lang="de-DE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2"/>
                          </a:solidFill>
                          <a:effectLst/>
                        </a:rPr>
                        <a:t>Thomas von Rintelen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D2.8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Protocols for DNA extraction: Protocols for DNA extraction made available</a:t>
                      </a:r>
                      <a:endParaRPr lang="de-DE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Oct 2016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Dec</a:t>
                      </a:r>
                      <a:r>
                        <a:rPr lang="de-DE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2016</a:t>
                      </a:r>
                      <a:endParaRPr lang="de-DE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2"/>
                          </a:solidFill>
                          <a:effectLst/>
                        </a:rPr>
                        <a:t>Isabel Rey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D2.9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Updated CSAT tool: Updated Collections Self Assessment Tool (CSAT) launched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3.2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Dec </a:t>
                      </a:r>
                      <a:r>
                        <a:rPr lang="en-GB" sz="11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Aug</a:t>
                      </a:r>
                      <a:r>
                        <a:rPr lang="de-DE" sz="11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2015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2"/>
                          </a:solidFill>
                          <a:effectLst/>
                        </a:rPr>
                        <a:t>Sue Ryder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MS28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Network of DNA &amp; tissue banks established: Remit of network agreed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Feb 2015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2"/>
                          </a:solidFill>
                          <a:effectLst/>
                        </a:rPr>
                        <a:t>Ole </a:t>
                      </a:r>
                      <a:r>
                        <a:rPr lang="en-GB" sz="1100" b="0" dirty="0" err="1">
                          <a:solidFill>
                            <a:schemeClr val="tx2"/>
                          </a:solidFill>
                          <a:effectLst/>
                        </a:rPr>
                        <a:t>Seberg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MS29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CSAT utilisation: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Minimum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10 institutions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have used CSAT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3.1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rgbClr val="FF0000"/>
                          </a:solidFill>
                          <a:effectLst/>
                        </a:rPr>
                        <a:t>Aug </a:t>
                      </a:r>
                      <a:r>
                        <a:rPr lang="en-GB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  <a:effectLst/>
                        </a:rPr>
                        <a:t>Aug 2016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2"/>
                          </a:solidFill>
                          <a:effectLst/>
                        </a:rPr>
                        <a:t>Sue Ryder</a:t>
                      </a:r>
                      <a:endParaRPr lang="de-DE" sz="11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87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2164</Words>
  <Application>Microsoft Macintosh PowerPoint</Application>
  <PresentationFormat>On-screen Show (4:3)</PresentationFormat>
  <Paragraphs>503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Natural History Museum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Rousham</dc:creator>
  <cp:lastModifiedBy>Vincent Smith</cp:lastModifiedBy>
  <cp:revision>713</cp:revision>
  <cp:lastPrinted>2015-09-07T09:13:51Z</cp:lastPrinted>
  <dcterms:created xsi:type="dcterms:W3CDTF">2013-08-23T11:08:19Z</dcterms:created>
  <dcterms:modified xsi:type="dcterms:W3CDTF">2017-06-15T12:04:48Z</dcterms:modified>
</cp:coreProperties>
</file>