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2" r:id="rId4"/>
    <p:sldId id="283" r:id="rId5"/>
    <p:sldId id="284" r:id="rId6"/>
    <p:sldId id="265" r:id="rId7"/>
    <p:sldId id="266" r:id="rId8"/>
    <p:sldId id="267" r:id="rId9"/>
    <p:sldId id="268" r:id="rId10"/>
    <p:sldId id="285" r:id="rId11"/>
    <p:sldId id="258" r:id="rId12"/>
    <p:sldId id="269" r:id="rId13"/>
    <p:sldId id="270" r:id="rId14"/>
    <p:sldId id="286" r:id="rId15"/>
    <p:sldId id="287" r:id="rId16"/>
    <p:sldId id="271" r:id="rId17"/>
    <p:sldId id="272" r:id="rId18"/>
    <p:sldId id="273" r:id="rId19"/>
    <p:sldId id="288" r:id="rId20"/>
    <p:sldId id="289" r:id="rId21"/>
    <p:sldId id="290" r:id="rId22"/>
    <p:sldId id="291" r:id="rId23"/>
    <p:sldId id="292" r:id="rId24"/>
    <p:sldId id="274" r:id="rId25"/>
    <p:sldId id="275" r:id="rId26"/>
    <p:sldId id="276" r:id="rId27"/>
    <p:sldId id="278" r:id="rId28"/>
    <p:sldId id="277" r:id="rId29"/>
    <p:sldId id="293" r:id="rId30"/>
    <p:sldId id="262" r:id="rId31"/>
    <p:sldId id="279" r:id="rId32"/>
    <p:sldId id="280" r:id="rId33"/>
    <p:sldId id="294" r:id="rId34"/>
    <p:sldId id="295" r:id="rId35"/>
    <p:sldId id="263" r:id="rId36"/>
    <p:sldId id="297" r:id="rId37"/>
    <p:sldId id="298" r:id="rId38"/>
    <p:sldId id="296" r:id="rId39"/>
    <p:sldId id="259" r:id="rId40"/>
    <p:sldId id="261" r:id="rId41"/>
    <p:sldId id="260" r:id="rId4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853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910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171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39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56518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782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39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5021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446936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36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85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738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681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817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390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04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970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536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642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243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227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943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324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93AF1-D3C7-4303-9BBB-14E36F136A9A}" type="datetimeFigureOut">
              <a:rPr lang="nl-BE" smtClean="0"/>
              <a:t>6/06/2017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C6F76-8C66-4088-9023-30CB5C716AD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495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733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43.jpe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4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61.jpeg"/><Relationship Id="rId7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hyperlink" Target="https://www.youtube.com/watch?v=h2kRjEPbRuY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digit03.africamuseum.be/allspecimens" TargetMode="External"/><Relationship Id="rId3" Type="http://schemas.openxmlformats.org/officeDocument/2006/relationships/hyperlink" Target="https://sketchfab.com/africamuseum" TargetMode="External"/><Relationship Id="rId7" Type="http://schemas.openxmlformats.org/officeDocument/2006/relationships/hyperlink" Target="http://new-virtualcollections.naturalsciences.be/" TargetMode="External"/><Relationship Id="rId2" Type="http://schemas.openxmlformats.org/officeDocument/2006/relationships/hyperlink" Target="https://sketchfab.com/naturalscien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etchfab.com/NHM_Imaging" TargetMode="External"/><Relationship Id="rId5" Type="http://schemas.openxmlformats.org/officeDocument/2006/relationships/hyperlink" Target="https://sketchfab.com/VisLab" TargetMode="External"/><Relationship Id="rId10" Type="http://schemas.openxmlformats.org/officeDocument/2006/relationships/hyperlink" Target="http://3d.naturalis.nl/" TargetMode="External"/><Relationship Id="rId4" Type="http://schemas.openxmlformats.org/officeDocument/2006/relationships/hyperlink" Target="https://sketchfab.com/mncn" TargetMode="External"/><Relationship Id="rId9" Type="http://schemas.openxmlformats.org/officeDocument/2006/relationships/hyperlink" Target="http://www.zoosphere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81.png"/><Relationship Id="rId7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4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hyperlink" Target="http://biowikifarm.net/v-mfn/3d-handbook/3d_Imaging_Handbook:Main_Pag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6" y="-25850"/>
            <a:ext cx="8148230" cy="68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141" y="116632"/>
            <a:ext cx="7772400" cy="1470025"/>
          </a:xfrm>
        </p:spPr>
        <p:txBody>
          <a:bodyPr/>
          <a:lstStyle/>
          <a:p>
            <a:pPr algn="l"/>
            <a:r>
              <a:rPr lang="nl-BE" dirty="0" smtClean="0">
                <a:solidFill>
                  <a:schemeClr val="bg1"/>
                </a:solidFill>
              </a:rPr>
              <a:t>3D </a:t>
            </a:r>
            <a:r>
              <a:rPr lang="nl-BE" dirty="0" err="1" smtClean="0">
                <a:solidFill>
                  <a:schemeClr val="bg1"/>
                </a:solidFill>
              </a:rPr>
              <a:t>Digitisation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5" y="6143625"/>
            <a:ext cx="34956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" cy="1047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5" y="72008"/>
            <a:ext cx="1280429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3D scanning</a:t>
            </a:r>
            <a:endParaRPr lang="nl-B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Photogrammetry</a:t>
            </a:r>
            <a:endParaRPr lang="en-US" dirty="0" smtClean="0"/>
          </a:p>
          <a:p>
            <a:r>
              <a:rPr lang="en-US" dirty="0" smtClean="0"/>
              <a:t>Structured Light</a:t>
            </a:r>
          </a:p>
          <a:p>
            <a:r>
              <a:rPr lang="en-US" dirty="0" smtClean="0"/>
              <a:t>Laser Scanning</a:t>
            </a:r>
          </a:p>
          <a:p>
            <a:r>
              <a:rPr lang="en-US" dirty="0" smtClean="0"/>
              <a:t>Infrared</a:t>
            </a:r>
          </a:p>
          <a:p>
            <a:r>
              <a:rPr lang="en-US" dirty="0" smtClean="0"/>
              <a:t>X-Ray</a:t>
            </a:r>
          </a:p>
          <a:p>
            <a:pPr lvl="1"/>
            <a:endParaRPr lang="en-US" dirty="0" smtClean="0"/>
          </a:p>
          <a:p>
            <a:endParaRPr lang="nl-BE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8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8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Photogrammetry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6191280" y="6318360"/>
            <a:ext cx="2732400" cy="39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  <a:ea typeface="Microsoft YaHei"/>
              </a:rPr>
              <a:t>Photogrammetry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211680" y="6381328"/>
            <a:ext cx="2344096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dirty="0" err="1">
                <a:solidFill>
                  <a:prstClr val="black"/>
                </a:solidFill>
              </a:rPr>
              <a:t>Agisoft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Photoscan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8" name="Picture 4"/>
          <p:cNvPicPr/>
          <p:nvPr/>
        </p:nvPicPr>
        <p:blipFill>
          <a:blip r:embed="rId2"/>
          <a:stretch/>
        </p:blipFill>
        <p:spPr>
          <a:xfrm>
            <a:off x="6409712" y="4392000"/>
            <a:ext cx="1941480" cy="1571400"/>
          </a:xfrm>
          <a:prstGeom prst="rect">
            <a:avLst/>
          </a:prstGeom>
          <a:ln>
            <a:noFill/>
          </a:ln>
        </p:spPr>
      </p:pic>
      <p:pic>
        <p:nvPicPr>
          <p:cNvPr id="9" name="Picture 210"/>
          <p:cNvPicPr/>
          <p:nvPr/>
        </p:nvPicPr>
        <p:blipFill>
          <a:blip r:embed="rId3"/>
          <a:stretch/>
        </p:blipFill>
        <p:spPr>
          <a:xfrm>
            <a:off x="542432" y="3096000"/>
            <a:ext cx="4784760" cy="2950560"/>
          </a:xfrm>
          <a:prstGeom prst="rect">
            <a:avLst/>
          </a:prstGeom>
          <a:ln>
            <a:noFill/>
          </a:ln>
        </p:spPr>
      </p:pic>
      <p:pic>
        <p:nvPicPr>
          <p:cNvPr id="10" name="Picture 211"/>
          <p:cNvPicPr/>
          <p:nvPr/>
        </p:nvPicPr>
        <p:blipFill>
          <a:blip r:embed="rId4"/>
          <a:stretch/>
        </p:blipFill>
        <p:spPr>
          <a:xfrm>
            <a:off x="539552" y="869040"/>
            <a:ext cx="5581080" cy="2153520"/>
          </a:xfrm>
          <a:prstGeom prst="rect">
            <a:avLst/>
          </a:prstGeom>
          <a:ln>
            <a:noFill/>
          </a:ln>
        </p:spPr>
      </p:pic>
      <p:pic>
        <p:nvPicPr>
          <p:cNvPr id="11" name="Picture 212"/>
          <p:cNvPicPr/>
          <p:nvPr/>
        </p:nvPicPr>
        <p:blipFill>
          <a:blip r:embed="rId5"/>
          <a:stretch/>
        </p:blipFill>
        <p:spPr>
          <a:xfrm>
            <a:off x="3384632" y="1512000"/>
            <a:ext cx="6118560" cy="344088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52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19"/>
          <p:cNvPicPr/>
          <p:nvPr/>
        </p:nvPicPr>
        <p:blipFill>
          <a:blip r:embed="rId2"/>
          <a:stretch/>
        </p:blipFill>
        <p:spPr>
          <a:xfrm>
            <a:off x="-1908720" y="-531440"/>
            <a:ext cx="9142920" cy="5142240"/>
          </a:xfrm>
          <a:prstGeom prst="rect">
            <a:avLst/>
          </a:prstGeom>
          <a:ln>
            <a:noFill/>
          </a:ln>
        </p:spPr>
      </p:pic>
      <p:pic>
        <p:nvPicPr>
          <p:cNvPr id="22" name="Picture 224"/>
          <p:cNvPicPr/>
          <p:nvPr/>
        </p:nvPicPr>
        <p:blipFill>
          <a:blip r:embed="rId3"/>
          <a:stretch/>
        </p:blipFill>
        <p:spPr>
          <a:xfrm>
            <a:off x="2177622" y="-583736"/>
            <a:ext cx="9142920" cy="514224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Photogrammetry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/>
          <p:cNvSpPr/>
          <p:nvPr/>
        </p:nvSpPr>
        <p:spPr>
          <a:xfrm>
            <a:off x="4752000" y="6318360"/>
            <a:ext cx="4171320" cy="39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fr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Photogrammetry</a:t>
            </a:r>
            <a:endParaRPr lang="fr-B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" name="Picture 220"/>
          <p:cNvPicPr/>
          <p:nvPr/>
        </p:nvPicPr>
        <p:blipFill>
          <a:blip r:embed="rId5"/>
          <a:stretch/>
        </p:blipFill>
        <p:spPr>
          <a:xfrm>
            <a:off x="3170239" y="2408580"/>
            <a:ext cx="3409920" cy="1917720"/>
          </a:xfrm>
          <a:prstGeom prst="rect">
            <a:avLst/>
          </a:prstGeom>
          <a:ln>
            <a:noFill/>
          </a:ln>
        </p:spPr>
      </p:pic>
      <p:pic>
        <p:nvPicPr>
          <p:cNvPr id="19" name="Picture 221"/>
          <p:cNvPicPr/>
          <p:nvPr/>
        </p:nvPicPr>
        <p:blipFill>
          <a:blip r:embed="rId6"/>
          <a:stretch/>
        </p:blipFill>
        <p:spPr>
          <a:xfrm rot="954860">
            <a:off x="-1404664" y="2898360"/>
            <a:ext cx="7211520" cy="4055760"/>
          </a:xfrm>
          <a:prstGeom prst="rect">
            <a:avLst/>
          </a:prstGeom>
          <a:ln>
            <a:noFill/>
          </a:ln>
        </p:spPr>
      </p:pic>
      <p:pic>
        <p:nvPicPr>
          <p:cNvPr id="20" name="Picture 222"/>
          <p:cNvPicPr/>
          <p:nvPr/>
        </p:nvPicPr>
        <p:blipFill>
          <a:blip r:embed="rId7"/>
          <a:stretch/>
        </p:blipFill>
        <p:spPr>
          <a:xfrm>
            <a:off x="3118252" y="3367440"/>
            <a:ext cx="5543280" cy="3117600"/>
          </a:xfrm>
          <a:prstGeom prst="rect">
            <a:avLst/>
          </a:prstGeom>
          <a:ln>
            <a:noFill/>
          </a:ln>
        </p:spPr>
      </p:pic>
      <p:pic>
        <p:nvPicPr>
          <p:cNvPr id="21" name="Picture 223"/>
          <p:cNvPicPr/>
          <p:nvPr/>
        </p:nvPicPr>
        <p:blipFill>
          <a:blip r:embed="rId8"/>
          <a:stretch/>
        </p:blipFill>
        <p:spPr>
          <a:xfrm rot="17612400">
            <a:off x="4782290" y="2275484"/>
            <a:ext cx="6911280" cy="388692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2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6"/>
          <p:cNvPicPr/>
          <p:nvPr/>
        </p:nvPicPr>
        <p:blipFill>
          <a:blip r:embed="rId2"/>
          <a:stretch/>
        </p:blipFill>
        <p:spPr>
          <a:xfrm>
            <a:off x="467544" y="1692000"/>
            <a:ext cx="9142920" cy="370512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Photogrammetry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191280" y="6318360"/>
            <a:ext cx="2732400" cy="39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  <a:ea typeface="Microsoft YaHei"/>
              </a:rPr>
              <a:t>Photogrammetry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8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1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5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/>
          <p:nvPr/>
        </p:nvPicPr>
        <p:blipFill>
          <a:blip r:embed="rId3"/>
          <a:stretch/>
        </p:blipFill>
        <p:spPr>
          <a:xfrm>
            <a:off x="4341960" y="868203"/>
            <a:ext cx="4787280" cy="2284200"/>
          </a:xfrm>
          <a:prstGeom prst="rect">
            <a:avLst/>
          </a:prstGeom>
          <a:ln>
            <a:noFill/>
          </a:ln>
        </p:spPr>
      </p:pic>
      <p:pic>
        <p:nvPicPr>
          <p:cNvPr id="9" name="Picture 2"/>
          <p:cNvPicPr/>
          <p:nvPr/>
        </p:nvPicPr>
        <p:blipFill>
          <a:blip r:embed="rId4"/>
          <a:stretch/>
        </p:blipFill>
        <p:spPr>
          <a:xfrm rot="20182200">
            <a:off x="-286598" y="707948"/>
            <a:ext cx="3527640" cy="3083040"/>
          </a:xfrm>
          <a:prstGeom prst="rect">
            <a:avLst/>
          </a:prstGeom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5"/>
          <a:stretch/>
        </p:blipFill>
        <p:spPr>
          <a:xfrm rot="20547600">
            <a:off x="765000" y="3047376"/>
            <a:ext cx="5505480" cy="3764520"/>
          </a:xfrm>
          <a:prstGeom prst="rect">
            <a:avLst/>
          </a:prstGeom>
          <a:ln>
            <a:noFill/>
          </a:ln>
        </p:spPr>
      </p:pic>
      <p:pic>
        <p:nvPicPr>
          <p:cNvPr id="11" name="Picture 4"/>
          <p:cNvPicPr/>
          <p:nvPr/>
        </p:nvPicPr>
        <p:blipFill>
          <a:blip r:embed="rId6"/>
          <a:stretch/>
        </p:blipFill>
        <p:spPr>
          <a:xfrm rot="2130600">
            <a:off x="5725080" y="3328537"/>
            <a:ext cx="3433320" cy="320220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395536" y="274680"/>
            <a:ext cx="8286944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Focus Stacking +Photogrammetry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8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Infrared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226" name="Afbeelding 120"/>
          <p:cNvPicPr/>
          <p:nvPr/>
        </p:nvPicPr>
        <p:blipFill>
          <a:blip r:embed="rId2"/>
          <a:stretch>
            <a:fillRect/>
          </a:stretch>
        </p:blipFill>
        <p:spPr>
          <a:xfrm>
            <a:off x="3200400" y="3219480"/>
            <a:ext cx="2747520" cy="1302840"/>
          </a:xfrm>
          <a:prstGeom prst="rect">
            <a:avLst/>
          </a:prstGeom>
          <a:ln>
            <a:noFill/>
          </a:ln>
        </p:spPr>
      </p:pic>
      <p:pic>
        <p:nvPicPr>
          <p:cNvPr id="227" name="Afbeelding 121"/>
          <p:cNvPicPr/>
          <p:nvPr/>
        </p:nvPicPr>
        <p:blipFill>
          <a:blip r:embed="rId3"/>
          <a:stretch>
            <a:fillRect/>
          </a:stretch>
        </p:blipFill>
        <p:spPr>
          <a:xfrm>
            <a:off x="-180528" y="589140"/>
            <a:ext cx="4136400" cy="2876400"/>
          </a:xfrm>
          <a:prstGeom prst="rect">
            <a:avLst/>
          </a:prstGeom>
          <a:ln>
            <a:noFill/>
          </a:ln>
        </p:spPr>
      </p:pic>
      <p:pic>
        <p:nvPicPr>
          <p:cNvPr id="228" name="Afbeelding 122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3084120"/>
            <a:ext cx="4208400" cy="287640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6148440" y="6288840"/>
            <a:ext cx="2732400" cy="39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</a:rPr>
              <a:t>Infrared technology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30" name="Afbeelding 119"/>
          <p:cNvPicPr/>
          <p:nvPr/>
        </p:nvPicPr>
        <p:blipFill>
          <a:blip r:embed="rId5"/>
          <a:stretch>
            <a:fillRect/>
          </a:stretch>
        </p:blipFill>
        <p:spPr>
          <a:xfrm>
            <a:off x="3401802" y="374966"/>
            <a:ext cx="5297040" cy="3261960"/>
          </a:xfrm>
          <a:prstGeom prst="rect">
            <a:avLst/>
          </a:prstGeom>
          <a:ln>
            <a:noFill/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4833" y="3608860"/>
            <a:ext cx="4499992" cy="3141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361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RTI/</a:t>
            </a:r>
            <a:r>
              <a:rPr lang="en-GB" sz="2800" dirty="0" err="1" smtClean="0">
                <a:solidFill>
                  <a:srgbClr val="000000"/>
                </a:solidFill>
                <a:latin typeface="Calibri"/>
                <a:ea typeface="Microsoft YaHei"/>
              </a:rPr>
              <a:t>Minidome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6151320" y="6274800"/>
            <a:ext cx="2732400" cy="39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</a:rPr>
              <a:t>Mini Dome KULeuven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33" name="Afbeelding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00" y="1512000"/>
            <a:ext cx="6951600" cy="4676400"/>
          </a:xfrm>
          <a:prstGeom prst="rect">
            <a:avLst/>
          </a:prstGeom>
          <a:ln>
            <a:noFill/>
          </a:ln>
        </p:spPr>
      </p:pic>
      <p:pic>
        <p:nvPicPr>
          <p:cNvPr id="234" name="Afbeelding 151"/>
          <p:cNvPicPr/>
          <p:nvPr/>
        </p:nvPicPr>
        <p:blipFill>
          <a:blip r:embed="rId3"/>
          <a:stretch>
            <a:fillRect/>
          </a:stretch>
        </p:blipFill>
        <p:spPr>
          <a:xfrm>
            <a:off x="7536127" y="4657603"/>
            <a:ext cx="1505160" cy="1494360"/>
          </a:xfrm>
          <a:prstGeom prst="rect">
            <a:avLst/>
          </a:prstGeom>
          <a:ln>
            <a:noFill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7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057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0" y="1512000"/>
            <a:ext cx="7916400" cy="430200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946705" y="85645"/>
            <a:ext cx="2454095" cy="1635909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971600" y="274680"/>
            <a:ext cx="771088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</a:t>
            </a:r>
          </a:p>
          <a:p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Structured Light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236" name="Afbeelding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51998" y="3789040"/>
            <a:ext cx="2582871" cy="1468114"/>
          </a:xfrm>
          <a:prstGeom prst="rect">
            <a:avLst/>
          </a:prstGeom>
          <a:ln>
            <a:noFill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7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049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4"/>
          <p:cNvPicPr/>
          <p:nvPr/>
        </p:nvPicPr>
        <p:blipFill>
          <a:blip r:embed="rId2"/>
          <a:stretch/>
        </p:blipFill>
        <p:spPr>
          <a:xfrm rot="2639400">
            <a:off x="-1555560" y="2447445"/>
            <a:ext cx="7343280" cy="4129920"/>
          </a:xfrm>
          <a:prstGeom prst="rect">
            <a:avLst/>
          </a:prstGeom>
          <a:ln>
            <a:noFill/>
          </a:ln>
        </p:spPr>
      </p:pic>
      <p:pic>
        <p:nvPicPr>
          <p:cNvPr id="5" name="Picture 235"/>
          <p:cNvPicPr/>
          <p:nvPr/>
        </p:nvPicPr>
        <p:blipFill>
          <a:blip r:embed="rId3"/>
          <a:stretch/>
        </p:blipFill>
        <p:spPr>
          <a:xfrm>
            <a:off x="3688160" y="-97559"/>
            <a:ext cx="5831280" cy="3279600"/>
          </a:xfrm>
          <a:prstGeom prst="rect">
            <a:avLst/>
          </a:prstGeom>
          <a:ln>
            <a:noFill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7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1"/>
          <p:cNvSpPr/>
          <p:nvPr/>
        </p:nvSpPr>
        <p:spPr>
          <a:xfrm>
            <a:off x="971600" y="274680"/>
            <a:ext cx="771088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</a:t>
            </a:r>
          </a:p>
          <a:p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Structured Light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46305" y="1268760"/>
            <a:ext cx="2454095" cy="1635909"/>
          </a:xfrm>
          <a:prstGeom prst="rect">
            <a:avLst/>
          </a:prstGeom>
          <a:ln>
            <a:noFill/>
          </a:ln>
        </p:spPr>
      </p:pic>
      <p:pic>
        <p:nvPicPr>
          <p:cNvPr id="10" name="Picture 233"/>
          <p:cNvPicPr/>
          <p:nvPr/>
        </p:nvPicPr>
        <p:blipFill>
          <a:blip r:embed="rId6"/>
          <a:stretch/>
        </p:blipFill>
        <p:spPr>
          <a:xfrm>
            <a:off x="4211960" y="3077445"/>
            <a:ext cx="4783680" cy="286992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444144" y="93950"/>
            <a:ext cx="356256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3D scanning: µCT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5"/>
          <p:cNvPicPr/>
          <p:nvPr/>
        </p:nvPicPr>
        <p:blipFill>
          <a:blip r:embed="rId2"/>
          <a:stretch/>
        </p:blipFill>
        <p:spPr>
          <a:xfrm>
            <a:off x="827584" y="3449160"/>
            <a:ext cx="3472200" cy="27144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3"/>
          <a:stretch/>
        </p:blipFill>
        <p:spPr>
          <a:xfrm rot="5400000">
            <a:off x="170944" y="994320"/>
            <a:ext cx="3021480" cy="1696680"/>
          </a:xfrm>
          <a:prstGeom prst="rect">
            <a:avLst/>
          </a:prstGeom>
          <a:ln>
            <a:noFill/>
          </a:ln>
        </p:spPr>
      </p:pic>
      <p:pic>
        <p:nvPicPr>
          <p:cNvPr id="7" name="Picture 8"/>
          <p:cNvPicPr/>
          <p:nvPr/>
        </p:nvPicPr>
        <p:blipFill>
          <a:blip r:embed="rId4"/>
          <a:stretch/>
        </p:blipFill>
        <p:spPr>
          <a:xfrm rot="5400000">
            <a:off x="1940344" y="994320"/>
            <a:ext cx="3021480" cy="1696680"/>
          </a:xfrm>
          <a:prstGeom prst="rect">
            <a:avLst/>
          </a:prstGeom>
          <a:ln>
            <a:noFill/>
          </a:ln>
        </p:spPr>
      </p:pic>
      <p:pic>
        <p:nvPicPr>
          <p:cNvPr id="8" name="Picture 4"/>
          <p:cNvPicPr/>
          <p:nvPr/>
        </p:nvPicPr>
        <p:blipFill>
          <a:blip r:embed="rId5"/>
          <a:stretch/>
        </p:blipFill>
        <p:spPr>
          <a:xfrm>
            <a:off x="4444144" y="723960"/>
            <a:ext cx="4201200" cy="5439600"/>
          </a:xfrm>
          <a:prstGeom prst="rect">
            <a:avLst/>
          </a:prstGeom>
          <a:ln>
            <a:noFill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10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0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09320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/>
              <a:t>Final</a:t>
            </a:r>
            <a:r>
              <a:rPr lang="nl-BE" sz="2000" dirty="0" smtClean="0"/>
              <a:t> Meeting 06/06/2017-07/06/2017</a:t>
            </a:r>
            <a:endParaRPr lang="nl-BE" sz="2000" dirty="0"/>
          </a:p>
        </p:txBody>
      </p:sp>
      <p:pic>
        <p:nvPicPr>
          <p:cNvPr id="5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26180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1"/>
          <p:cNvSpPr/>
          <p:nvPr/>
        </p:nvSpPr>
        <p:spPr>
          <a:xfrm>
            <a:off x="573212" y="71173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2D: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Gigapan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- Focus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Stacking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Microscope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5329873" y="5941442"/>
            <a:ext cx="3595680" cy="39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fr-BE" sz="2000" b="0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  <a:hlinkClick r:id="rId3"/>
              </a:rPr>
              <a:t>Microscope</a:t>
            </a:r>
            <a:r>
              <a:rPr lang="fr-B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Focus </a:t>
            </a:r>
            <a:r>
              <a:rPr lang="fr-BE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Stacking</a:t>
            </a:r>
            <a:r>
              <a:rPr lang="fr-B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2D+</a:t>
            </a:r>
            <a:endParaRPr lang="fr-BE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180"/>
          <p:cNvPicPr/>
          <p:nvPr/>
        </p:nvPicPr>
        <p:blipFill>
          <a:blip r:embed="rId4"/>
          <a:stretch/>
        </p:blipFill>
        <p:spPr>
          <a:xfrm rot="5400000">
            <a:off x="-394828" y="1635373"/>
            <a:ext cx="5604120" cy="3735360"/>
          </a:xfrm>
          <a:prstGeom prst="rect">
            <a:avLst/>
          </a:prstGeom>
          <a:ln>
            <a:noFill/>
          </a:ln>
        </p:spPr>
      </p:pic>
      <p:pic>
        <p:nvPicPr>
          <p:cNvPr id="9" name="Picture 181"/>
          <p:cNvPicPr/>
          <p:nvPr/>
        </p:nvPicPr>
        <p:blipFill>
          <a:blip r:embed="rId5"/>
          <a:stretch/>
        </p:blipFill>
        <p:spPr>
          <a:xfrm>
            <a:off x="4354292" y="701173"/>
            <a:ext cx="3814200" cy="3197880"/>
          </a:xfrm>
          <a:prstGeom prst="rect">
            <a:avLst/>
          </a:prstGeom>
          <a:ln>
            <a:noFill/>
          </a:ln>
        </p:spPr>
      </p:pic>
      <p:pic>
        <p:nvPicPr>
          <p:cNvPr id="10" name="Picture 182"/>
          <p:cNvPicPr/>
          <p:nvPr/>
        </p:nvPicPr>
        <p:blipFill>
          <a:blip r:embed="rId6"/>
          <a:stretch/>
        </p:blipFill>
        <p:spPr>
          <a:xfrm>
            <a:off x="4354292" y="3612493"/>
            <a:ext cx="3814560" cy="12600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4426292" y="3972493"/>
            <a:ext cx="934560" cy="900000"/>
          </a:xfrm>
          <a:prstGeom prst="rect">
            <a:avLst/>
          </a:prstGeom>
          <a:noFill/>
          <a:ln w="29160">
            <a:solidFill>
              <a:srgbClr val="66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4354292" y="701173"/>
            <a:ext cx="3814560" cy="2909880"/>
          </a:xfrm>
          <a:prstGeom prst="rect">
            <a:avLst/>
          </a:prstGeom>
          <a:noFill/>
          <a:ln w="29160">
            <a:solidFill>
              <a:srgbClr val="66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5"/>
          <p:cNvSpPr/>
          <p:nvPr/>
        </p:nvSpPr>
        <p:spPr>
          <a:xfrm>
            <a:off x="4426292" y="4908493"/>
            <a:ext cx="3742560" cy="25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Caloptitia galacotra (</a:t>
            </a:r>
            <a:r>
              <a:rPr lang="fr-BE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Pt) RBINS 2017</a:t>
            </a:r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9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3"/>
          <p:cNvPicPr/>
          <p:nvPr/>
        </p:nvPicPr>
        <p:blipFill>
          <a:blip r:embed="rId2"/>
          <a:stretch/>
        </p:blipFill>
        <p:spPr>
          <a:xfrm rot="19285200">
            <a:off x="2693160" y="1135080"/>
            <a:ext cx="9142920" cy="5142240"/>
          </a:xfrm>
          <a:prstGeom prst="rect">
            <a:avLst/>
          </a:prstGeom>
          <a:ln>
            <a:noFill/>
          </a:ln>
        </p:spPr>
      </p:pic>
      <p:pic>
        <p:nvPicPr>
          <p:cNvPr id="5" name="Picture 242"/>
          <p:cNvPicPr/>
          <p:nvPr/>
        </p:nvPicPr>
        <p:blipFill>
          <a:blip r:embed="rId3"/>
          <a:stretch/>
        </p:blipFill>
        <p:spPr>
          <a:xfrm rot="16600800">
            <a:off x="-1536840" y="324360"/>
            <a:ext cx="9142920" cy="5142240"/>
          </a:xfrm>
          <a:prstGeom prst="rect">
            <a:avLst/>
          </a:prstGeom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8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" cy="1047750"/>
          </a:xfrm>
          <a:prstGeom prst="rect">
            <a:avLst/>
          </a:prstGeom>
        </p:spPr>
      </p:pic>
      <p:sp>
        <p:nvSpPr>
          <p:cNvPr id="10" name="CustomShape 1"/>
          <p:cNvSpPr/>
          <p:nvPr/>
        </p:nvSpPr>
        <p:spPr>
          <a:xfrm>
            <a:off x="4444144" y="93950"/>
            <a:ext cx="356256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3D scanning: µCT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86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251520" y="442800"/>
            <a:ext cx="5287320" cy="3475800"/>
          </a:xfrm>
          <a:prstGeom prst="rect">
            <a:avLst/>
          </a:prstGeom>
          <a:ln>
            <a:noFill/>
          </a:ln>
        </p:spPr>
      </p:pic>
      <p:pic>
        <p:nvPicPr>
          <p:cNvPr id="6" name="Picture 7"/>
          <p:cNvPicPr/>
          <p:nvPr/>
        </p:nvPicPr>
        <p:blipFill>
          <a:blip r:embed="rId3"/>
          <a:stretch/>
        </p:blipFill>
        <p:spPr>
          <a:xfrm rot="20715600">
            <a:off x="3585240" y="2962800"/>
            <a:ext cx="5028840" cy="4420440"/>
          </a:xfrm>
          <a:prstGeom prst="rect">
            <a:avLst/>
          </a:prstGeom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8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" cy="1047750"/>
          </a:xfrm>
          <a:prstGeom prst="rect">
            <a:avLst/>
          </a:prstGeom>
        </p:spPr>
      </p:pic>
      <p:sp>
        <p:nvSpPr>
          <p:cNvPr id="10" name="CustomShape 1"/>
          <p:cNvSpPr/>
          <p:nvPr/>
        </p:nvSpPr>
        <p:spPr>
          <a:xfrm>
            <a:off x="4444144" y="93950"/>
            <a:ext cx="356256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3D scanning: µCT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0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9"/>
          <p:cNvPicPr/>
          <p:nvPr/>
        </p:nvPicPr>
        <p:blipFill>
          <a:blip r:embed="rId2"/>
          <a:stretch/>
        </p:blipFill>
        <p:spPr>
          <a:xfrm>
            <a:off x="1152000" y="0"/>
            <a:ext cx="7990560" cy="685692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1224000" y="884160"/>
            <a:ext cx="7846560" cy="530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3200" b="1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Valorisation</a:t>
            </a:r>
            <a:endParaRPr lang="fr-BE" sz="32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2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3200">
                <a:solidFill>
                  <a:srgbClr val="000000"/>
                </a:solidFill>
                <a:latin typeface="Calibri"/>
                <a:ea typeface="Microsoft YaHei"/>
              </a:rPr>
              <a:t>3D scanning - Vergelijken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40" name="Picture 239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34200"/>
            <a:ext cx="9141480" cy="1763640"/>
          </a:xfrm>
          <a:prstGeom prst="rect">
            <a:avLst/>
          </a:prstGeom>
          <a:ln>
            <a:noFill/>
          </a:ln>
        </p:spPr>
      </p:pic>
      <p:pic>
        <p:nvPicPr>
          <p:cNvPr id="241" name="Picture 240"/>
          <p:cNvPicPr/>
          <p:nvPr/>
        </p:nvPicPr>
        <p:blipFill>
          <a:blip r:embed="rId3"/>
          <a:stretch>
            <a:fillRect/>
          </a:stretch>
        </p:blipFill>
        <p:spPr>
          <a:xfrm>
            <a:off x="590400" y="1825200"/>
            <a:ext cx="3079440" cy="5030640"/>
          </a:xfrm>
          <a:prstGeom prst="rect">
            <a:avLst/>
          </a:prstGeom>
          <a:ln>
            <a:noFill/>
          </a:ln>
        </p:spPr>
      </p:pic>
      <p:pic>
        <p:nvPicPr>
          <p:cNvPr id="242" name="Picture 241"/>
          <p:cNvPicPr/>
          <p:nvPr/>
        </p:nvPicPr>
        <p:blipFill>
          <a:blip r:embed="rId4"/>
          <a:stretch>
            <a:fillRect/>
          </a:stretch>
        </p:blipFill>
        <p:spPr>
          <a:xfrm>
            <a:off x="4032000" y="1904040"/>
            <a:ext cx="4619520" cy="46458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89" y="6347508"/>
            <a:ext cx="1280429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780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2"/>
          <p:cNvPicPr/>
          <p:nvPr/>
        </p:nvPicPr>
        <p:blipFill>
          <a:blip r:embed="rId2"/>
          <a:stretch>
            <a:fillRect/>
          </a:stretch>
        </p:blipFill>
        <p:spPr>
          <a:xfrm>
            <a:off x="36000" y="84600"/>
            <a:ext cx="9141480" cy="4017240"/>
          </a:xfrm>
          <a:prstGeom prst="rect">
            <a:avLst/>
          </a:prstGeom>
          <a:ln>
            <a:noFill/>
          </a:ln>
        </p:spPr>
      </p:pic>
      <p:pic>
        <p:nvPicPr>
          <p:cNvPr id="244" name="Picture 243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4104000"/>
            <a:ext cx="8076240" cy="273384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6742"/>
            <a:ext cx="1280429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02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44"/>
          <p:cNvPicPr/>
          <p:nvPr/>
        </p:nvPicPr>
        <p:blipFill>
          <a:blip r:embed="rId2"/>
          <a:stretch>
            <a:fillRect/>
          </a:stretch>
        </p:blipFill>
        <p:spPr>
          <a:xfrm>
            <a:off x="2520000" y="720000"/>
            <a:ext cx="6549840" cy="3093840"/>
          </a:xfrm>
          <a:prstGeom prst="rect">
            <a:avLst/>
          </a:prstGeom>
          <a:ln>
            <a:noFill/>
          </a:ln>
        </p:spPr>
      </p:pic>
      <p:pic>
        <p:nvPicPr>
          <p:cNvPr id="246" name="Picture 24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304000"/>
            <a:ext cx="3543840" cy="4551840"/>
          </a:xfrm>
          <a:prstGeom prst="rect">
            <a:avLst/>
          </a:prstGeom>
          <a:ln>
            <a:noFill/>
          </a:ln>
        </p:spPr>
      </p:pic>
      <p:pic>
        <p:nvPicPr>
          <p:cNvPr id="247" name="Picture 246"/>
          <p:cNvPicPr/>
          <p:nvPr/>
        </p:nvPicPr>
        <p:blipFill>
          <a:blip r:embed="rId4"/>
          <a:srcRect b="25023"/>
          <a:stretch>
            <a:fillRect/>
          </a:stretch>
        </p:blipFill>
        <p:spPr>
          <a:xfrm>
            <a:off x="3778560" y="3647160"/>
            <a:ext cx="5147280" cy="290268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472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8"/>
          <p:cNvPicPr/>
          <p:nvPr/>
        </p:nvPicPr>
        <p:blipFill>
          <a:blip r:embed="rId2"/>
          <a:stretch>
            <a:fillRect/>
          </a:stretch>
        </p:blipFill>
        <p:spPr>
          <a:xfrm>
            <a:off x="29520" y="58680"/>
            <a:ext cx="9142560" cy="656424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4104000" y="274680"/>
            <a:ext cx="457848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3200">
                <a:solidFill>
                  <a:srgbClr val="000000"/>
                </a:solidFill>
                <a:latin typeface="Calibri"/>
                <a:ea typeface="Microsoft YaHei"/>
              </a:rPr>
              <a:t>Virtual collections</a:t>
            </a: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622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2664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04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2545" y="657022"/>
            <a:ext cx="9091455" cy="5652298"/>
          </a:xfrm>
          <a:prstGeom prst="rect">
            <a:avLst/>
          </a:prstGeom>
          <a:ln>
            <a:noFill/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6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25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Research </a:t>
            </a:r>
            <a:r>
              <a:rPr lang="nl-BE" sz="2800" dirty="0" err="1" smtClean="0"/>
              <a:t>Institutes</a:t>
            </a:r>
            <a:r>
              <a:rPr lang="nl-BE" sz="2800" dirty="0" smtClean="0"/>
              <a:t> on </a:t>
            </a:r>
            <a:r>
              <a:rPr lang="nl-BE" sz="2800" dirty="0" err="1" smtClean="0"/>
              <a:t>SketchFab</a:t>
            </a:r>
            <a:endParaRPr lang="nl-B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 err="1" smtClean="0"/>
              <a:t>Sketchfab</a:t>
            </a:r>
            <a:endParaRPr lang="en-US" sz="2000" dirty="0" smtClean="0"/>
          </a:p>
          <a:p>
            <a:pPr lvl="2"/>
            <a:r>
              <a:rPr lang="en-US" sz="2000" dirty="0" smtClean="0"/>
              <a:t>RBINS </a:t>
            </a:r>
            <a:r>
              <a:rPr lang="en-US" sz="1600" dirty="0" smtClean="0">
                <a:hlinkClick r:id="rId2"/>
              </a:rPr>
              <a:t>https://sketchfab.com/naturalsciences</a:t>
            </a:r>
            <a:r>
              <a:rPr lang="en-US" sz="1600" dirty="0" smtClean="0"/>
              <a:t> </a:t>
            </a:r>
          </a:p>
          <a:p>
            <a:pPr lvl="2"/>
            <a:r>
              <a:rPr lang="en-US" sz="2000" dirty="0" smtClean="0"/>
              <a:t>RMCA </a:t>
            </a:r>
            <a:r>
              <a:rPr lang="en-US" sz="1600" dirty="0" smtClean="0">
                <a:hlinkClick r:id="rId3"/>
              </a:rPr>
              <a:t>https://sketchfab.com/africamuseum</a:t>
            </a:r>
            <a:r>
              <a:rPr lang="en-US" sz="1600" dirty="0" smtClean="0"/>
              <a:t> </a:t>
            </a:r>
          </a:p>
          <a:p>
            <a:pPr lvl="2"/>
            <a:r>
              <a:rPr lang="en-US" sz="2000" dirty="0" smtClean="0"/>
              <a:t>MNCN </a:t>
            </a:r>
            <a:r>
              <a:rPr lang="en-US" sz="1600" dirty="0" smtClean="0">
                <a:hlinkClick r:id="rId4"/>
              </a:rPr>
              <a:t>https://sketchfab.com/mncn</a:t>
            </a:r>
            <a:r>
              <a:rPr lang="en-US" sz="1600" dirty="0" smtClean="0"/>
              <a:t> </a:t>
            </a:r>
          </a:p>
          <a:p>
            <a:pPr lvl="2"/>
            <a:r>
              <a:rPr lang="en-US" sz="2000" dirty="0" err="1" smtClean="0"/>
              <a:t>MfN</a:t>
            </a:r>
            <a:r>
              <a:rPr lang="en-US" sz="2000" dirty="0" smtClean="0"/>
              <a:t> </a:t>
            </a:r>
            <a:r>
              <a:rPr lang="en-US" sz="1600" dirty="0" smtClean="0">
                <a:hlinkClick r:id="rId5"/>
              </a:rPr>
              <a:t>https://sketchfab.com/VisLab</a:t>
            </a:r>
            <a:r>
              <a:rPr lang="en-US" sz="1600" dirty="0" smtClean="0"/>
              <a:t> </a:t>
            </a:r>
          </a:p>
          <a:p>
            <a:pPr lvl="2"/>
            <a:r>
              <a:rPr lang="en-US" sz="2000" dirty="0" smtClean="0"/>
              <a:t>NHM </a:t>
            </a:r>
            <a:r>
              <a:rPr lang="en-US" sz="1600" dirty="0" smtClean="0">
                <a:hlinkClick r:id="rId6"/>
              </a:rPr>
              <a:t>https://sketchfab.com/NHM_Imaging</a:t>
            </a:r>
            <a:r>
              <a:rPr lang="en-US" sz="1600" dirty="0" smtClean="0"/>
              <a:t> </a:t>
            </a:r>
          </a:p>
          <a:p>
            <a:pPr lvl="1"/>
            <a:r>
              <a:rPr lang="en-US" sz="2000" dirty="0" smtClean="0"/>
              <a:t>Other</a:t>
            </a:r>
          </a:p>
          <a:p>
            <a:pPr lvl="2"/>
            <a:r>
              <a:rPr lang="en-US" sz="2000" dirty="0" smtClean="0"/>
              <a:t>RBINS </a:t>
            </a:r>
            <a:r>
              <a:rPr lang="en-US" sz="1600" dirty="0" smtClean="0">
                <a:hlinkClick r:id="rId7"/>
              </a:rPr>
              <a:t>http://new-virtualcollections.naturalsciences.be/</a:t>
            </a:r>
            <a:r>
              <a:rPr lang="en-US" sz="1600" dirty="0" smtClean="0"/>
              <a:t> </a:t>
            </a:r>
            <a:endParaRPr lang="en-US" sz="1800" dirty="0" smtClean="0"/>
          </a:p>
          <a:p>
            <a:pPr lvl="2"/>
            <a:r>
              <a:rPr lang="en-US" sz="2000" dirty="0" smtClean="0"/>
              <a:t>RMCA </a:t>
            </a:r>
            <a:r>
              <a:rPr lang="en-US" sz="1600" dirty="0" smtClean="0">
                <a:hlinkClick r:id="rId8"/>
              </a:rPr>
              <a:t>http://digit03.africamuseum.be/allspecimens</a:t>
            </a:r>
            <a:r>
              <a:rPr lang="en-US" sz="1600" dirty="0" smtClean="0"/>
              <a:t> </a:t>
            </a:r>
          </a:p>
          <a:p>
            <a:pPr lvl="2"/>
            <a:r>
              <a:rPr lang="en-US" sz="2000" dirty="0" err="1" smtClean="0"/>
              <a:t>MfN</a:t>
            </a:r>
            <a:r>
              <a:rPr lang="en-US" sz="2000" dirty="0" smtClean="0"/>
              <a:t> </a:t>
            </a:r>
            <a:r>
              <a:rPr lang="en-US" sz="1600" dirty="0" smtClean="0">
                <a:hlinkClick r:id="rId9"/>
              </a:rPr>
              <a:t>http://www.zoosphere.net/</a:t>
            </a:r>
            <a:r>
              <a:rPr lang="en-US" sz="1600" dirty="0" smtClean="0"/>
              <a:t> </a:t>
            </a:r>
            <a:endParaRPr lang="en-US" sz="2800" dirty="0" smtClean="0"/>
          </a:p>
          <a:p>
            <a:pPr lvl="2"/>
            <a:r>
              <a:rPr lang="en-US" sz="2000" dirty="0">
                <a:solidFill>
                  <a:prstClr val="black"/>
                </a:solidFill>
              </a:rPr>
              <a:t>Naturalis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  <a:hlinkClick r:id="rId10"/>
              </a:rPr>
              <a:t>http://3d.naturalis.nl/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</a:p>
          <a:p>
            <a:pPr lvl="2"/>
            <a:endParaRPr lang="en-US" sz="2000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003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09320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/>
              <a:t>Final</a:t>
            </a:r>
            <a:r>
              <a:rPr lang="nl-BE" sz="2000" dirty="0" smtClean="0"/>
              <a:t> Meeting 06/06/2017-07/06/2017</a:t>
            </a:r>
            <a:endParaRPr lang="nl-BE" sz="2000" dirty="0"/>
          </a:p>
        </p:txBody>
      </p:sp>
      <p:pic>
        <p:nvPicPr>
          <p:cNvPr id="5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26180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1"/>
          <p:cNvSpPr/>
          <p:nvPr/>
        </p:nvSpPr>
        <p:spPr>
          <a:xfrm>
            <a:off x="611560" y="274680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2D: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Gigapan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- Focus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Stacking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Microscope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Picture 3"/>
          <p:cNvPicPr/>
          <p:nvPr/>
        </p:nvPicPr>
        <p:blipFill>
          <a:blip r:embed="rId3"/>
          <a:stretch/>
        </p:blipFill>
        <p:spPr>
          <a:xfrm>
            <a:off x="613000" y="1079640"/>
            <a:ext cx="2587680" cy="812880"/>
          </a:xfrm>
          <a:prstGeom prst="rect">
            <a:avLst/>
          </a:prstGeom>
          <a:ln>
            <a:noFill/>
          </a:ln>
        </p:spPr>
      </p:pic>
      <p:pic>
        <p:nvPicPr>
          <p:cNvPr id="8" name="Picture 4"/>
          <p:cNvPicPr/>
          <p:nvPr/>
        </p:nvPicPr>
        <p:blipFill>
          <a:blip r:embed="rId4"/>
          <a:stretch/>
        </p:blipFill>
        <p:spPr>
          <a:xfrm>
            <a:off x="721000" y="2303640"/>
            <a:ext cx="2000160" cy="3660840"/>
          </a:xfrm>
          <a:prstGeom prst="rect">
            <a:avLst/>
          </a:prstGeom>
          <a:ln>
            <a:noFill/>
          </a:ln>
        </p:spPr>
      </p:pic>
      <p:pic>
        <p:nvPicPr>
          <p:cNvPr id="9" name="Picture 5"/>
          <p:cNvPicPr/>
          <p:nvPr/>
        </p:nvPicPr>
        <p:blipFill>
          <a:blip r:embed="rId5"/>
          <a:stretch/>
        </p:blipFill>
        <p:spPr>
          <a:xfrm>
            <a:off x="3311920" y="1069920"/>
            <a:ext cx="4964040" cy="4964040"/>
          </a:xfrm>
          <a:prstGeom prst="rect">
            <a:avLst/>
          </a:prstGeom>
          <a:ln w="36000">
            <a:solidFill>
              <a:srgbClr val="00FF00"/>
            </a:solidFill>
            <a:round/>
          </a:ln>
        </p:spPr>
      </p:pic>
      <p:sp>
        <p:nvSpPr>
          <p:cNvPr id="10" name="CustomShape 3"/>
          <p:cNvSpPr/>
          <p:nvPr/>
        </p:nvSpPr>
        <p:spPr>
          <a:xfrm>
            <a:off x="1224280" y="3168720"/>
            <a:ext cx="500040" cy="493560"/>
          </a:xfrm>
          <a:prstGeom prst="rect">
            <a:avLst/>
          </a:prstGeom>
          <a:noFill/>
          <a:ln w="10800">
            <a:solidFill>
              <a:srgbClr val="00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1078920" y="58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Spin-offs</a:t>
            </a:r>
            <a:endParaRPr sz="2800" dirty="0"/>
          </a:p>
        </p:txBody>
      </p:sp>
      <p:pic>
        <p:nvPicPr>
          <p:cNvPr id="252" name="Picture 251"/>
          <p:cNvPicPr/>
          <p:nvPr/>
        </p:nvPicPr>
        <p:blipFill>
          <a:blip r:embed="rId2"/>
          <a:stretch>
            <a:fillRect/>
          </a:stretch>
        </p:blipFill>
        <p:spPr>
          <a:xfrm>
            <a:off x="3456000" y="97200"/>
            <a:ext cx="5711040" cy="2996640"/>
          </a:xfrm>
          <a:prstGeom prst="rect">
            <a:avLst/>
          </a:prstGeom>
          <a:ln>
            <a:noFill/>
          </a:ln>
        </p:spPr>
      </p:pic>
      <p:pic>
        <p:nvPicPr>
          <p:cNvPr id="253" name="Picture 25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745200"/>
            <a:ext cx="4681440" cy="3104640"/>
          </a:xfrm>
          <a:prstGeom prst="rect">
            <a:avLst/>
          </a:prstGeom>
          <a:ln>
            <a:noFill/>
          </a:ln>
        </p:spPr>
      </p:pic>
      <p:pic>
        <p:nvPicPr>
          <p:cNvPr id="254" name="Picture 253"/>
          <p:cNvPicPr/>
          <p:nvPr/>
        </p:nvPicPr>
        <p:blipFill>
          <a:blip r:embed="rId4"/>
          <a:stretch>
            <a:fillRect/>
          </a:stretch>
        </p:blipFill>
        <p:spPr>
          <a:xfrm>
            <a:off x="50400" y="3769200"/>
            <a:ext cx="4627440" cy="3104640"/>
          </a:xfrm>
          <a:prstGeom prst="rect">
            <a:avLst/>
          </a:prstGeom>
          <a:ln>
            <a:noFill/>
          </a:ln>
        </p:spPr>
      </p:pic>
      <p:pic>
        <p:nvPicPr>
          <p:cNvPr id="255" name="Picture 254"/>
          <p:cNvPicPr/>
          <p:nvPr/>
        </p:nvPicPr>
        <p:blipFill>
          <a:blip r:embed="rId5"/>
          <a:stretch>
            <a:fillRect/>
          </a:stretch>
        </p:blipFill>
        <p:spPr>
          <a:xfrm>
            <a:off x="4608000" y="2880000"/>
            <a:ext cx="4461840" cy="2075040"/>
          </a:xfrm>
          <a:prstGeom prst="rect">
            <a:avLst/>
          </a:prstGeom>
          <a:ln>
            <a:noFill/>
          </a:ln>
        </p:spPr>
      </p:pic>
      <p:pic>
        <p:nvPicPr>
          <p:cNvPr id="256" name="Picture 255"/>
          <p:cNvPicPr/>
          <p:nvPr/>
        </p:nvPicPr>
        <p:blipFill>
          <a:blip r:embed="rId6"/>
          <a:stretch>
            <a:fillRect/>
          </a:stretch>
        </p:blipFill>
        <p:spPr>
          <a:xfrm>
            <a:off x="4608000" y="4784400"/>
            <a:ext cx="4461840" cy="207144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280429" cy="404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424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Future: Multispectral 3D</a:t>
            </a:r>
            <a:endParaRPr sz="2800" dirty="0"/>
          </a:p>
        </p:txBody>
      </p:sp>
      <p:sp>
        <p:nvSpPr>
          <p:cNvPr id="4" name="CustomShape 2"/>
          <p:cNvSpPr/>
          <p:nvPr/>
        </p:nvSpPr>
        <p:spPr>
          <a:xfrm>
            <a:off x="1117144" y="921337"/>
            <a:ext cx="7199280" cy="84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3DSpectral </a:t>
            </a:r>
            <a:r>
              <a:rPr lang="fr-BE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pionneer</a:t>
            </a:r>
            <a:r>
              <a:rPr lang="fr-BE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fr-BE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project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B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lang="fr-BE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Multispectral</a:t>
            </a:r>
            <a:r>
              <a:rPr lang="fr-B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3D </a:t>
            </a:r>
            <a:r>
              <a:rPr lang="fr-BE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applied</a:t>
            </a:r>
            <a:r>
              <a:rPr lang="fr-B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to the collections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275"/>
          <p:cNvPicPr/>
          <p:nvPr/>
        </p:nvPicPr>
        <p:blipFill>
          <a:blip r:embed="rId2"/>
          <a:stretch/>
        </p:blipFill>
        <p:spPr>
          <a:xfrm>
            <a:off x="4429144" y="1551337"/>
            <a:ext cx="3959280" cy="2969280"/>
          </a:xfrm>
          <a:prstGeom prst="rect">
            <a:avLst/>
          </a:prstGeom>
          <a:ln>
            <a:noFill/>
          </a:ln>
        </p:spPr>
      </p:pic>
      <p:pic>
        <p:nvPicPr>
          <p:cNvPr id="6" name="Picture 276"/>
          <p:cNvPicPr/>
          <p:nvPr/>
        </p:nvPicPr>
        <p:blipFill>
          <a:blip r:embed="rId3"/>
          <a:stretch/>
        </p:blipFill>
        <p:spPr>
          <a:xfrm>
            <a:off x="772624" y="1713337"/>
            <a:ext cx="4447800" cy="4771800"/>
          </a:xfrm>
          <a:prstGeom prst="rect">
            <a:avLst/>
          </a:prstGeom>
          <a:ln>
            <a:noFill/>
          </a:ln>
        </p:spPr>
      </p:pic>
      <p:pic>
        <p:nvPicPr>
          <p:cNvPr id="7" name="Picture 277"/>
          <p:cNvPicPr/>
          <p:nvPr/>
        </p:nvPicPr>
        <p:blipFill>
          <a:blip r:embed="rId4"/>
          <a:stretch/>
        </p:blipFill>
        <p:spPr>
          <a:xfrm>
            <a:off x="5581504" y="5097337"/>
            <a:ext cx="2806920" cy="1510920"/>
          </a:xfrm>
          <a:prstGeom prst="rect">
            <a:avLst/>
          </a:prstGeom>
          <a:ln>
            <a:noFill/>
          </a:ln>
        </p:spPr>
      </p:pic>
      <p:pic>
        <p:nvPicPr>
          <p:cNvPr id="8" name="Picture 278"/>
          <p:cNvPicPr/>
          <p:nvPr/>
        </p:nvPicPr>
        <p:blipFill>
          <a:blip r:embed="rId5"/>
          <a:stretch/>
        </p:blipFill>
        <p:spPr>
          <a:xfrm>
            <a:off x="4429144" y="4233697"/>
            <a:ext cx="2374920" cy="136692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303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827584" y="1604520"/>
            <a:ext cx="7425720" cy="397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827584" y="273600"/>
            <a:ext cx="742572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3D printing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4" name="Picture 281"/>
          <p:cNvPicPr/>
          <p:nvPr/>
        </p:nvPicPr>
        <p:blipFill>
          <a:blip r:embed="rId2"/>
          <a:stretch/>
        </p:blipFill>
        <p:spPr>
          <a:xfrm>
            <a:off x="940624" y="1152000"/>
            <a:ext cx="7338960" cy="5027400"/>
          </a:xfrm>
          <a:prstGeom prst="rect">
            <a:avLst/>
          </a:prstGeom>
          <a:ln>
            <a:noFill/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6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59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/>
          <p:cNvSpPr/>
          <p:nvPr/>
        </p:nvSpPr>
        <p:spPr>
          <a:xfrm>
            <a:off x="827584" y="-243408"/>
            <a:ext cx="742572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3D printing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5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560832"/>
            <a:ext cx="7650480" cy="5736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6632"/>
            <a:ext cx="1280429" cy="404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8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Connection </a:t>
            </a:r>
            <a:r>
              <a:rPr lang="nl-BE" dirty="0" err="1" smtClean="0"/>
              <a:t>with</a:t>
            </a:r>
            <a:r>
              <a:rPr lang="nl-BE" dirty="0" smtClean="0"/>
              <a:t> NA2</a:t>
            </a: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412776"/>
            <a:ext cx="5809109" cy="53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79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229600" cy="2404092"/>
          </a:xfr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5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548680"/>
            <a:ext cx="492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WIKI page 3D imaging </a:t>
            </a:r>
            <a:r>
              <a:rPr lang="nl-BE" sz="2800" dirty="0" err="1" smtClean="0"/>
              <a:t>handbook</a:t>
            </a:r>
            <a:endParaRPr lang="nl-BE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4941168"/>
            <a:ext cx="766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u="sng" dirty="0">
                <a:hlinkClick r:id="rId4"/>
              </a:rPr>
              <a:t>http://biowikifarm.net/v-mfn/3d-handbook/3d_Imaging_Handbook:Main_Page</a:t>
            </a:r>
            <a:endParaRPr lang="nl-B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19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6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1" y="0"/>
            <a:ext cx="8612471" cy="6237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4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athys\Downloads\2016-09-16-09.28.12 ZS PMax 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20766" r="25412" b="4975"/>
          <a:stretch/>
        </p:blipFill>
        <p:spPr bwMode="auto">
          <a:xfrm>
            <a:off x="611560" y="0"/>
            <a:ext cx="806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/>
          <a:srcRect/>
          <a:stretch/>
        </p:blipFill>
        <p:spPr>
          <a:xfrm>
            <a:off x="611560" y="0"/>
            <a:ext cx="8063640" cy="6912000"/>
          </a:xfrm>
          <a:prstGeom prst="rect">
            <a:avLst/>
          </a:prstGeom>
          <a:ln>
            <a:noFill/>
          </a:ln>
        </p:spPr>
      </p:pic>
      <p:sp>
        <p:nvSpPr>
          <p:cNvPr id="6" name="TextShape 1"/>
          <p:cNvSpPr txBox="1"/>
          <p:nvPr/>
        </p:nvSpPr>
        <p:spPr>
          <a:xfrm>
            <a:off x="935208" y="3057120"/>
            <a:ext cx="7488352" cy="995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BE" sz="3200" b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Thank</a:t>
            </a:r>
            <a:r>
              <a:rPr lang="fr-BE" sz="3200" b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BE" sz="3200" b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you</a:t>
            </a:r>
            <a:r>
              <a:rPr lang="fr-BE" sz="3200" b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 for </a:t>
            </a:r>
            <a:r>
              <a:rPr lang="fr-BE" sz="3200" b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your</a:t>
            </a:r>
            <a:r>
              <a:rPr lang="fr-BE" sz="3200" b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 attention</a:t>
            </a:r>
            <a:endParaRPr lang="fr-BE" sz="32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20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2 Task 2.2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Micro-Computed Tomography (Micro-CT) for NH collections</a:t>
            </a:r>
          </a:p>
          <a:p>
            <a:pPr lvl="1"/>
            <a:r>
              <a:rPr lang="en-US" dirty="0" smtClean="0"/>
              <a:t>Handbook</a:t>
            </a:r>
          </a:p>
          <a:p>
            <a:pPr lvl="1"/>
            <a:r>
              <a:rPr lang="en-US" dirty="0" smtClean="0"/>
              <a:t>Web based framework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9127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2 Task 2.2</a:t>
            </a:r>
            <a:endParaRPr lang="nl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521351" cy="49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95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09320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/>
              <a:t>Final</a:t>
            </a:r>
            <a:r>
              <a:rPr lang="nl-BE" sz="2000" dirty="0" smtClean="0"/>
              <a:t> Meeting 06/06/2017-07/06/2017</a:t>
            </a:r>
            <a:endParaRPr lang="nl-BE" sz="2000" dirty="0"/>
          </a:p>
        </p:txBody>
      </p:sp>
      <p:pic>
        <p:nvPicPr>
          <p:cNvPr id="5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26180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2"/>
          <p:cNvPicPr/>
          <p:nvPr/>
        </p:nvPicPr>
        <p:blipFill>
          <a:blip r:embed="rId3"/>
          <a:stretch/>
        </p:blipFill>
        <p:spPr>
          <a:xfrm>
            <a:off x="686808" y="1224000"/>
            <a:ext cx="2984400" cy="4030200"/>
          </a:xfrm>
          <a:prstGeom prst="rect">
            <a:avLst/>
          </a:prstGeom>
          <a:ln>
            <a:noFill/>
          </a:ln>
        </p:spPr>
      </p:pic>
      <p:pic>
        <p:nvPicPr>
          <p:cNvPr id="7" name="Picture 193"/>
          <p:cNvPicPr/>
          <p:nvPr/>
        </p:nvPicPr>
        <p:blipFill>
          <a:blip r:embed="rId4"/>
          <a:stretch/>
        </p:blipFill>
        <p:spPr>
          <a:xfrm>
            <a:off x="3744648" y="1225080"/>
            <a:ext cx="4619880" cy="4983120"/>
          </a:xfrm>
          <a:prstGeom prst="rect">
            <a:avLst/>
          </a:prstGeom>
          <a:ln w="29160">
            <a:solidFill>
              <a:srgbClr val="66FF00"/>
            </a:solidFill>
            <a:round/>
          </a:ln>
        </p:spPr>
      </p:pic>
      <p:sp>
        <p:nvSpPr>
          <p:cNvPr id="8" name="CustomShape 1"/>
          <p:cNvSpPr/>
          <p:nvPr/>
        </p:nvSpPr>
        <p:spPr>
          <a:xfrm>
            <a:off x="683568" y="274680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2D: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Gigapan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- Focus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Stacking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Microscope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1296648" y="3816000"/>
            <a:ext cx="1294560" cy="1222560"/>
          </a:xfrm>
          <a:prstGeom prst="rect">
            <a:avLst/>
          </a:prstGeom>
          <a:noFill/>
          <a:ln w="29160">
            <a:solidFill>
              <a:srgbClr val="66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4"/>
          <p:cNvSpPr/>
          <p:nvPr/>
        </p:nvSpPr>
        <p:spPr>
          <a:xfrm>
            <a:off x="686808" y="5284440"/>
            <a:ext cx="2984400" cy="25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Anoplura </a:t>
            </a:r>
            <a:r>
              <a:rPr lang="fr-BE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sp.</a:t>
            </a:r>
            <a:r>
              <a:rPr lang="fr-BE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fr-BE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RMCA 2015</a:t>
            </a:r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5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 smtClean="0"/>
              <a:t>https://microct.portal.lifewatchgreece.eu/</a:t>
            </a:r>
            <a:endParaRPr lang="nl-BE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5823"/>
            <a:ext cx="7776864" cy="514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10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5327640" y="6318360"/>
            <a:ext cx="3596040" cy="39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  <a:ea typeface="Microsoft YaHei"/>
              </a:rPr>
              <a:t>Focus Stacking 2D+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1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58920" y="942840"/>
            <a:ext cx="2289600" cy="305640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1306440" y="6335640"/>
            <a:ext cx="4953240" cy="343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600">
                <a:solidFill>
                  <a:srgbClr val="000000"/>
                </a:solidFill>
                <a:latin typeface="Calibri"/>
                <a:ea typeface="Microsoft YaHei"/>
              </a:rPr>
              <a:t>http://zookeys.pensoft.net/articles.php?id=4346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190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125960"/>
            <a:ext cx="2989440" cy="1991160"/>
          </a:xfrm>
          <a:prstGeom prst="rect">
            <a:avLst/>
          </a:prstGeom>
          <a:ln>
            <a:noFill/>
          </a:ln>
        </p:spPr>
      </p:pic>
      <p:pic>
        <p:nvPicPr>
          <p:cNvPr id="191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3079800" y="4125960"/>
            <a:ext cx="2989440" cy="1991160"/>
          </a:xfrm>
          <a:prstGeom prst="rect">
            <a:avLst/>
          </a:prstGeom>
          <a:ln>
            <a:noFill/>
          </a:ln>
        </p:spPr>
      </p:pic>
      <p:pic>
        <p:nvPicPr>
          <p:cNvPr id="192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6140520" y="4118040"/>
            <a:ext cx="3000600" cy="1999080"/>
          </a:xfrm>
          <a:prstGeom prst="rect">
            <a:avLst/>
          </a:prstGeom>
          <a:ln>
            <a:noFill/>
          </a:ln>
        </p:spPr>
      </p:pic>
      <p:sp>
        <p:nvSpPr>
          <p:cNvPr id="193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194" name="Picture 193"/>
          <p:cNvPicPr/>
          <p:nvPr/>
        </p:nvPicPr>
        <p:blipFill>
          <a:blip r:embed="rId6"/>
          <a:stretch>
            <a:fillRect/>
          </a:stretch>
        </p:blipFill>
        <p:spPr>
          <a:xfrm>
            <a:off x="3664800" y="864000"/>
            <a:ext cx="5405040" cy="3126240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09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98" name="Afbeelding 234"/>
          <p:cNvPicPr/>
          <p:nvPr/>
        </p:nvPicPr>
        <p:blipFill>
          <a:blip r:embed="rId2"/>
          <a:stretch>
            <a:fillRect/>
          </a:stretch>
        </p:blipFill>
        <p:spPr>
          <a:xfrm>
            <a:off x="819720" y="1008000"/>
            <a:ext cx="3740400" cy="2491200"/>
          </a:xfrm>
          <a:prstGeom prst="rect">
            <a:avLst/>
          </a:prstGeom>
          <a:ln>
            <a:noFill/>
          </a:ln>
        </p:spPr>
      </p:pic>
      <p:pic>
        <p:nvPicPr>
          <p:cNvPr id="199" name="Afbeelding 235"/>
          <p:cNvPicPr/>
          <p:nvPr/>
        </p:nvPicPr>
        <p:blipFill>
          <a:blip r:embed="rId3"/>
          <a:stretch>
            <a:fillRect/>
          </a:stretch>
        </p:blipFill>
        <p:spPr>
          <a:xfrm>
            <a:off x="819720" y="3553200"/>
            <a:ext cx="3740400" cy="2491200"/>
          </a:xfrm>
          <a:prstGeom prst="rect">
            <a:avLst/>
          </a:prstGeom>
          <a:ln>
            <a:noFill/>
          </a:ln>
        </p:spPr>
      </p:pic>
      <p:pic>
        <p:nvPicPr>
          <p:cNvPr id="200" name="Afbeelding 236"/>
          <p:cNvPicPr/>
          <p:nvPr/>
        </p:nvPicPr>
        <p:blipFill>
          <a:blip r:embed="rId4"/>
          <a:stretch>
            <a:fillRect/>
          </a:stretch>
        </p:blipFill>
        <p:spPr>
          <a:xfrm>
            <a:off x="4609440" y="1008000"/>
            <a:ext cx="3740400" cy="2491200"/>
          </a:xfrm>
          <a:prstGeom prst="rect">
            <a:avLst/>
          </a:prstGeom>
          <a:ln>
            <a:noFill/>
          </a:ln>
        </p:spPr>
      </p:pic>
      <p:pic>
        <p:nvPicPr>
          <p:cNvPr id="201" name="Afbeelding 237"/>
          <p:cNvPicPr/>
          <p:nvPr/>
        </p:nvPicPr>
        <p:blipFill>
          <a:blip r:embed="rId5"/>
          <a:stretch>
            <a:fillRect/>
          </a:stretch>
        </p:blipFill>
        <p:spPr>
          <a:xfrm>
            <a:off x="4609440" y="3553200"/>
            <a:ext cx="3740400" cy="2491200"/>
          </a:xfrm>
          <a:prstGeom prst="rect">
            <a:avLst/>
          </a:prstGeom>
          <a:ln>
            <a:noFill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13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033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205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432360" y="936000"/>
            <a:ext cx="7917480" cy="5277240"/>
          </a:xfrm>
          <a:prstGeom prst="rect">
            <a:avLst/>
          </a:prstGeom>
          <a:ln>
            <a:noFill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10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37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209" name="Afbeelding 234"/>
          <p:cNvPicPr/>
          <p:nvPr/>
        </p:nvPicPr>
        <p:blipFill>
          <a:blip r:embed="rId2"/>
          <a:stretch>
            <a:fillRect/>
          </a:stretch>
        </p:blipFill>
        <p:spPr>
          <a:xfrm>
            <a:off x="1153440" y="792000"/>
            <a:ext cx="3738240" cy="2491200"/>
          </a:xfrm>
          <a:prstGeom prst="rect">
            <a:avLst/>
          </a:prstGeom>
          <a:ln>
            <a:noFill/>
          </a:ln>
        </p:spPr>
      </p:pic>
      <p:pic>
        <p:nvPicPr>
          <p:cNvPr id="210" name="Afbeelding 235"/>
          <p:cNvPicPr/>
          <p:nvPr/>
        </p:nvPicPr>
        <p:blipFill>
          <a:blip r:embed="rId3"/>
          <a:stretch>
            <a:fillRect/>
          </a:stretch>
        </p:blipFill>
        <p:spPr>
          <a:xfrm>
            <a:off x="1153440" y="3337200"/>
            <a:ext cx="3738240" cy="2491200"/>
          </a:xfrm>
          <a:prstGeom prst="rect">
            <a:avLst/>
          </a:prstGeom>
          <a:ln>
            <a:noFill/>
          </a:ln>
        </p:spPr>
      </p:pic>
      <p:pic>
        <p:nvPicPr>
          <p:cNvPr id="211" name="Afbeelding 236"/>
          <p:cNvPicPr/>
          <p:nvPr/>
        </p:nvPicPr>
        <p:blipFill>
          <a:blip r:embed="rId4"/>
          <a:stretch>
            <a:fillRect/>
          </a:stretch>
        </p:blipFill>
        <p:spPr>
          <a:xfrm>
            <a:off x="4943160" y="792000"/>
            <a:ext cx="3738240" cy="2491200"/>
          </a:xfrm>
          <a:prstGeom prst="rect">
            <a:avLst/>
          </a:prstGeom>
          <a:ln>
            <a:noFill/>
          </a:ln>
        </p:spPr>
      </p:pic>
      <p:pic>
        <p:nvPicPr>
          <p:cNvPr id="212" name="Afbeelding 237"/>
          <p:cNvPicPr/>
          <p:nvPr/>
        </p:nvPicPr>
        <p:blipFill>
          <a:blip r:embed="rId5"/>
          <a:stretch>
            <a:fillRect/>
          </a:stretch>
        </p:blipFill>
        <p:spPr>
          <a:xfrm>
            <a:off x="4943160" y="3337200"/>
            <a:ext cx="3738240" cy="2491200"/>
          </a:xfrm>
          <a:prstGeom prst="rect">
            <a:avLst/>
          </a:prstGeom>
          <a:ln>
            <a:noFill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13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924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504720" y="717120"/>
            <a:ext cx="4067280" cy="271116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4716016" y="717120"/>
            <a:ext cx="3962520" cy="271116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/>
          <a:stretch/>
        </p:blipFill>
        <p:spPr>
          <a:xfrm>
            <a:off x="4713936" y="3526152"/>
            <a:ext cx="3962520" cy="271116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/>
          <a:stretch/>
        </p:blipFill>
        <p:spPr>
          <a:xfrm>
            <a:off x="504720" y="3526152"/>
            <a:ext cx="4067280" cy="271116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335871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000" dirty="0" err="1" smtClean="0">
                <a:latin typeface="Calibri" panose="020F0502020204030204" pitchFamily="34" charset="0"/>
              </a:rPr>
              <a:t>Final</a:t>
            </a:r>
            <a:r>
              <a:rPr lang="nl-BE" sz="2000" dirty="0" smtClean="0">
                <a:latin typeface="Calibri" panose="020F0502020204030204" pitchFamily="34" charset="0"/>
              </a:rPr>
              <a:t> Meeting 06/06/2017-07/06/2017</a:t>
            </a:r>
            <a:endParaRPr lang="nl-BE" sz="2000" dirty="0">
              <a:latin typeface="Calibri" panose="020F0502020204030204" pitchFamily="34" charset="0"/>
            </a:endParaRPr>
          </a:p>
        </p:txBody>
      </p:sp>
      <p:pic>
        <p:nvPicPr>
          <p:cNvPr id="11" name="Picture 2" descr="http://synthesys3.myspecies.info/sites/synthesys3.myspecies.info/files/styles/large/public/SYNTHESYS%20logo%20blue%20bg%20cropped_0.png?itok=4bvaiE9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352731"/>
            <a:ext cx="1979712" cy="4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3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318</Words>
  <Application>Microsoft Office PowerPoint</Application>
  <PresentationFormat>On-screen Show (4:3)</PresentationFormat>
  <Paragraphs>93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1_Office Theme</vt:lpstr>
      <vt:lpstr>3D Digitisation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scanning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Institutes on SketchFab</vt:lpstr>
      <vt:lpstr>PowerPoint Presentation</vt:lpstr>
      <vt:lpstr>PowerPoint Presentation</vt:lpstr>
      <vt:lpstr>PowerPoint Presentation</vt:lpstr>
      <vt:lpstr>PowerPoint Presentation</vt:lpstr>
      <vt:lpstr>Connection with NA2</vt:lpstr>
      <vt:lpstr>PowerPoint Presentation</vt:lpstr>
      <vt:lpstr>PowerPoint Presentation</vt:lpstr>
      <vt:lpstr>PowerPoint Presentation</vt:lpstr>
      <vt:lpstr>Objective 2 Task 2.2</vt:lpstr>
      <vt:lpstr>Objective 2 Task 2.2</vt:lpstr>
      <vt:lpstr>https://microct.portal.lifewatchgreece.eu/</vt:lpstr>
    </vt:vector>
  </TitlesOfParts>
  <Company>MRAC - KMMA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Synthesys 3 JRA</dc:title>
  <dc:creator>Brecko Jonathan</dc:creator>
  <cp:lastModifiedBy>Brecko Jonathan</cp:lastModifiedBy>
  <cp:revision>28</cp:revision>
  <dcterms:created xsi:type="dcterms:W3CDTF">2017-03-12T10:22:03Z</dcterms:created>
  <dcterms:modified xsi:type="dcterms:W3CDTF">2017-06-06T11:31:51Z</dcterms:modified>
</cp:coreProperties>
</file>