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333" r:id="rId2"/>
    <p:sldId id="362" r:id="rId3"/>
    <p:sldId id="369" r:id="rId4"/>
    <p:sldId id="366" r:id="rId5"/>
    <p:sldId id="367" r:id="rId6"/>
    <p:sldId id="368" r:id="rId7"/>
    <p:sldId id="363" r:id="rId8"/>
    <p:sldId id="383" r:id="rId9"/>
    <p:sldId id="361" r:id="rId10"/>
    <p:sldId id="294" r:id="rId11"/>
    <p:sldId id="343" r:id="rId12"/>
    <p:sldId id="379" r:id="rId13"/>
    <p:sldId id="372" r:id="rId14"/>
    <p:sldId id="262" r:id="rId15"/>
    <p:sldId id="266" r:id="rId16"/>
    <p:sldId id="393" r:id="rId17"/>
    <p:sldId id="268" r:id="rId18"/>
    <p:sldId id="270" r:id="rId19"/>
    <p:sldId id="394" r:id="rId20"/>
    <p:sldId id="373" r:id="rId21"/>
    <p:sldId id="386" r:id="rId22"/>
    <p:sldId id="384" r:id="rId23"/>
    <p:sldId id="385" r:id="rId24"/>
    <p:sldId id="390" r:id="rId25"/>
    <p:sldId id="403" r:id="rId26"/>
    <p:sldId id="387" r:id="rId27"/>
    <p:sldId id="388" r:id="rId28"/>
    <p:sldId id="389" r:id="rId29"/>
    <p:sldId id="402" r:id="rId30"/>
    <p:sldId id="351" r:id="rId31"/>
    <p:sldId id="380" r:id="rId32"/>
    <p:sldId id="395" r:id="rId33"/>
    <p:sldId id="350" r:id="rId34"/>
    <p:sldId id="375" r:id="rId35"/>
    <p:sldId id="392" r:id="rId36"/>
    <p:sldId id="376" r:id="rId37"/>
    <p:sldId id="377" r:id="rId38"/>
    <p:sldId id="382" r:id="rId39"/>
    <p:sldId id="400" r:id="rId40"/>
    <p:sldId id="401" r:id="rId41"/>
    <p:sldId id="381" r:id="rId42"/>
    <p:sldId id="358" r:id="rId43"/>
    <p:sldId id="399" r:id="rId44"/>
    <p:sldId id="398" r:id="rId45"/>
    <p:sldId id="397" r:id="rId46"/>
    <p:sldId id="396" r:id="rId47"/>
    <p:sldId id="349" r:id="rId48"/>
    <p:sldId id="283" r:id="rId49"/>
    <p:sldId id="345" r:id="rId50"/>
    <p:sldId id="344" r:id="rId51"/>
    <p:sldId id="295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7EC3"/>
    <a:srgbClr val="1B5E9D"/>
    <a:srgbClr val="1D3277"/>
    <a:srgbClr val="EEEEEE"/>
    <a:srgbClr val="60489B"/>
    <a:srgbClr val="2F9A41"/>
    <a:srgbClr val="BFDDE5"/>
    <a:srgbClr val="4B7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6" autoAdjust="0"/>
    <p:restoredTop sz="71376" autoAdjust="0"/>
  </p:normalViewPr>
  <p:slideViewPr>
    <p:cSldViewPr snapToGrid="0" snapToObjects="1">
      <p:cViewPr>
        <p:scale>
          <a:sx n="75" d="100"/>
          <a:sy n="75" d="100"/>
        </p:scale>
        <p:origin x="-14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40753-E8D9-714D-B9D9-C1D2963665AA}" type="datetimeFigureOut">
              <a:rPr lang="en-US" smtClean="0"/>
              <a:t>15/06/17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2A4DC-CDA8-694D-B3E0-47D35BD8C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2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2A4DC-CDA8-694D-B3E0-47D35BD8CB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92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B782-9836-46DC-9F0D-209DA9F87B87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765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2A4DC-CDA8-694D-B3E0-47D35BD8CB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92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baseline="0" dirty="0" smtClean="0"/>
              <a:t>CKAN from the OKFN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Open Source on </a:t>
            </a:r>
            <a:r>
              <a:rPr lang="en-GB" baseline="0" dirty="0" err="1" smtClean="0"/>
              <a:t>GitHub</a:t>
            </a:r>
            <a:endParaRPr lang="en-GB" baseline="0" dirty="0" smtClean="0"/>
          </a:p>
          <a:p>
            <a:pPr marL="171450" indent="-171450">
              <a:buFontTx/>
              <a:buChar char="-"/>
            </a:pPr>
            <a:r>
              <a:rPr lang="en-GB" baseline="0" dirty="0" smtClean="0"/>
              <a:t>MapQuest &amp; Open Street Map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Built on APIs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B782-9836-46DC-9F0D-209DA9F87B8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808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2A4DC-CDA8-694D-B3E0-47D35BD8CB8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92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2A4DC-CDA8-694D-B3E0-47D35BD8CB8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83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baseline="0" dirty="0" smtClean="0"/>
              <a:t>CKAN from the OKFN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Open Source on </a:t>
            </a:r>
            <a:r>
              <a:rPr lang="en-GB" baseline="0" dirty="0" err="1" smtClean="0"/>
              <a:t>GitHub</a:t>
            </a:r>
            <a:endParaRPr lang="en-GB" baseline="0" dirty="0" smtClean="0"/>
          </a:p>
          <a:p>
            <a:pPr marL="171450" indent="-171450">
              <a:buFontTx/>
              <a:buChar char="-"/>
            </a:pPr>
            <a:r>
              <a:rPr lang="en-GB" baseline="0" dirty="0" smtClean="0"/>
              <a:t>MapQuest &amp; Open Street Map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Built on APIs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B782-9836-46DC-9F0D-209DA9F87B87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808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537A2-EA28-DB4C-9312-C3EF74D734A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76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537A2-EA28-DB4C-9312-C3EF74D734A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76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537A2-EA28-DB4C-9312-C3EF74D734A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7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695" y="1865246"/>
            <a:ext cx="7772400" cy="1470025"/>
          </a:xfrm>
        </p:spPr>
        <p:txBody>
          <a:bodyPr lIns="0" tIns="0" rIns="0" bIns="0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95" y="3669871"/>
            <a:ext cx="6400800" cy="149412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Sub heading / Speaker</a:t>
            </a:r>
          </a:p>
          <a:p>
            <a:r>
              <a:rPr lang="en-GB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88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81370" y="3105377"/>
            <a:ext cx="5531737" cy="137473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Brief introduction to the new section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81370" y="2410594"/>
            <a:ext cx="5532438" cy="52705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6170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980561" y="991957"/>
            <a:ext cx="7176902" cy="105270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rgbClr val="2F9A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81075" y="2178050"/>
            <a:ext cx="7177088" cy="384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8350" y="0"/>
            <a:ext cx="456565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87477" y="991957"/>
            <a:ext cx="3206592" cy="105270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rgbClr val="2F9A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87991" y="2178050"/>
            <a:ext cx="3206676" cy="384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63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1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796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775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D6CE816-DA7E-4146-A6E3-58955FF6A9B4}" type="datetimeFigureOut">
              <a:rPr lang="en-GB" smtClean="0">
                <a:solidFill>
                  <a:prstClr val="black"/>
                </a:solidFill>
              </a:rPr>
              <a:pPr defTabSz="914400"/>
              <a:t>15/06/17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19813F0-6454-4C8E-B1CA-BEBE4AF6D0A1}" type="slidenum">
              <a:rPr lang="en-GB" smtClean="0">
                <a:solidFill>
                  <a:prstClr val="black"/>
                </a:solidFill>
              </a:rPr>
              <a:pPr defTabSz="914400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9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4A7EF0AD-94C2-451D-878D-38E06BF77D09}" type="datetimeFigureOut">
              <a:rPr lang="en-GB" smtClean="0"/>
              <a:t>15/06/17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F375955-A97F-4552-A09D-A817809DCA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556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0561" y="991957"/>
            <a:ext cx="7176902" cy="105270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0561" y="2219124"/>
            <a:ext cx="7176902" cy="37613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95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7" r:id="rId3"/>
    <p:sldLayoutId id="2147483653" r:id="rId4"/>
    <p:sldLayoutId id="2147483656" r:id="rId5"/>
    <p:sldLayoutId id="2147483654" r:id="rId6"/>
    <p:sldLayoutId id="2147483655" r:id="rId7"/>
    <p:sldLayoutId id="2147483658" r:id="rId8"/>
    <p:sldLayoutId id="2147483659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2F9A4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5" Type="http://schemas.openxmlformats.org/officeDocument/2006/relationships/image" Target="../media/image57.png"/><Relationship Id="rId6" Type="http://schemas.openxmlformats.org/officeDocument/2006/relationships/image" Target="../media/image88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png"/><Relationship Id="rId3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3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20" Type="http://schemas.openxmlformats.org/officeDocument/2006/relationships/image" Target="../media/image38.jpe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10" Type="http://schemas.openxmlformats.org/officeDocument/2006/relationships/image" Target="../media/image28.jpeg"/><Relationship Id="rId11" Type="http://schemas.openxmlformats.org/officeDocument/2006/relationships/image" Target="../media/image29.jpeg"/><Relationship Id="rId12" Type="http://schemas.openxmlformats.org/officeDocument/2006/relationships/image" Target="../media/image30.jpeg"/><Relationship Id="rId13" Type="http://schemas.openxmlformats.org/officeDocument/2006/relationships/image" Target="../media/image31.jpeg"/><Relationship Id="rId14" Type="http://schemas.openxmlformats.org/officeDocument/2006/relationships/image" Target="../media/image32.jpeg"/><Relationship Id="rId15" Type="http://schemas.openxmlformats.org/officeDocument/2006/relationships/image" Target="../media/image33.jpeg"/><Relationship Id="rId16" Type="http://schemas.openxmlformats.org/officeDocument/2006/relationships/image" Target="../media/image34.jpeg"/><Relationship Id="rId17" Type="http://schemas.openxmlformats.org/officeDocument/2006/relationships/image" Target="../media/image35.jpeg"/><Relationship Id="rId18" Type="http://schemas.openxmlformats.org/officeDocument/2006/relationships/image" Target="../media/image36.jpeg"/><Relationship Id="rId19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8" y="0"/>
            <a:ext cx="123853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9167" y="1352939"/>
            <a:ext cx="3694404" cy="385261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F9A4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4800" dirty="0" smtClean="0">
                <a:solidFill>
                  <a:schemeClr val="bg1"/>
                </a:solidFill>
              </a:rPr>
              <a:t>Setting Collections Data Free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0891" y="5634874"/>
            <a:ext cx="9519040" cy="122312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F9A4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4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…with the power of the crowd</a:t>
            </a:r>
            <a:endParaRPr lang="en-GB" sz="40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331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600" y="0"/>
            <a:ext cx="97093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7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louise.pn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5" t="-2211" r="4421" b="2211"/>
          <a:stretch/>
        </p:blipFill>
        <p:spPr>
          <a:xfrm>
            <a:off x="4407991" y="-284368"/>
            <a:ext cx="4754965" cy="714236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726" y="635001"/>
            <a:ext cx="3743486" cy="1409664"/>
          </a:xfrm>
        </p:spPr>
        <p:txBody>
          <a:bodyPr>
            <a:noAutofit/>
          </a:bodyPr>
          <a:lstStyle/>
          <a:p>
            <a:r>
              <a:rPr lang="en-US" sz="3600" b="1" dirty="0"/>
              <a:t>Slide </a:t>
            </a:r>
            <a:r>
              <a:rPr lang="en-US" sz="3600" b="1" dirty="0" smtClean="0"/>
              <a:t>digitisation 650~ 1,000 /day</a:t>
            </a:r>
            <a:endParaRPr lang="en-US" sz="3600" b="1" dirty="0"/>
          </a:p>
        </p:txBody>
      </p:sp>
      <p:pic>
        <p:nvPicPr>
          <p:cNvPr id="6" name="Picture 5" descr="Public_orangeblue_sidefram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399" y="369854"/>
            <a:ext cx="3745992" cy="6068568"/>
          </a:xfrm>
          <a:prstGeom prst="rect">
            <a:avLst/>
          </a:prstGeom>
        </p:spPr>
      </p:pic>
      <p:pic>
        <p:nvPicPr>
          <p:cNvPr id="12" name="Picture 11" descr="Human louse_specimen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9812" r="5904" b="9622"/>
          <a:stretch/>
        </p:blipFill>
        <p:spPr>
          <a:xfrm>
            <a:off x="922509" y="4056273"/>
            <a:ext cx="2661920" cy="1871415"/>
          </a:xfrm>
          <a:prstGeom prst="rect">
            <a:avLst/>
          </a:prstGeom>
        </p:spPr>
      </p:pic>
      <p:pic>
        <p:nvPicPr>
          <p:cNvPr id="14" name="image0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960501" y="2264551"/>
            <a:ext cx="2585937" cy="14319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4231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98780" y="627213"/>
            <a:ext cx="3567080" cy="855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13313" y="1332609"/>
            <a:ext cx="2538014" cy="728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306409" y="709533"/>
            <a:ext cx="4275912" cy="1606947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77EC3"/>
                </a:solidFill>
              </a:rPr>
              <a:t>15,000+ transcriptions</a:t>
            </a:r>
            <a:br>
              <a:rPr lang="en-US" dirty="0" smtClean="0">
                <a:solidFill>
                  <a:srgbClr val="077EC3"/>
                </a:solidFill>
              </a:rPr>
            </a:br>
            <a:r>
              <a:rPr lang="en-US" dirty="0" smtClean="0">
                <a:solidFill>
                  <a:srgbClr val="077EC3"/>
                </a:solidFill>
              </a:rPr>
              <a:t>for 5,000+ specimens</a:t>
            </a:r>
            <a:br>
              <a:rPr lang="en-US" dirty="0" smtClean="0">
                <a:solidFill>
                  <a:srgbClr val="077EC3"/>
                </a:solidFill>
              </a:rPr>
            </a:br>
            <a:r>
              <a:rPr lang="en-US" dirty="0" smtClean="0">
                <a:solidFill>
                  <a:srgbClr val="077EC3"/>
                </a:solidFill>
              </a:rPr>
              <a:t>with 1,000+ volunteers</a:t>
            </a:r>
            <a:endParaRPr lang="en-US" dirty="0">
              <a:solidFill>
                <a:srgbClr val="077EC3"/>
              </a:solidFill>
            </a:endParaRP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99" y="859300"/>
            <a:ext cx="2773363" cy="2138363"/>
          </a:xfrm>
          <a:prstGeom prst="rect">
            <a:avLst/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581" y="255779"/>
            <a:ext cx="2787650" cy="2152650"/>
          </a:xfrm>
          <a:prstGeom prst="rect">
            <a:avLst/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61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90" y="0"/>
            <a:ext cx="92579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1486" y="5625737"/>
            <a:ext cx="2699657" cy="461665"/>
          </a:xfrm>
          <a:prstGeom prst="rect">
            <a:avLst/>
          </a:prstGeom>
          <a:solidFill>
            <a:srgbClr val="EEEEEE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98% complete</a:t>
            </a:r>
            <a:endParaRPr lang="en-GB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62845" y="5621547"/>
            <a:ext cx="2699657" cy="461665"/>
          </a:xfrm>
          <a:prstGeom prst="rect">
            <a:avLst/>
          </a:prstGeom>
          <a:solidFill>
            <a:srgbClr val="EEEEEE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9.5% complete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13949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93" y="2107357"/>
            <a:ext cx="7575586" cy="260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836893" y="4842933"/>
            <a:ext cx="7575586" cy="167639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/>
              <a:t>The Notes from Nature platform has been developed by a team from the University of Florida and SERNEC, supported by funding from the NSF, using the </a:t>
            </a:r>
            <a:r>
              <a:rPr lang="en-GB" sz="2000" dirty="0" err="1" smtClean="0"/>
              <a:t>Panoptes</a:t>
            </a:r>
            <a:r>
              <a:rPr lang="en-GB" sz="2000" dirty="0" smtClean="0"/>
              <a:t> open project-building tool on the Zooniverse platform.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48939" y="626179"/>
            <a:ext cx="7408524" cy="1052707"/>
          </a:xfrm>
        </p:spPr>
        <p:txBody>
          <a:bodyPr/>
          <a:lstStyle/>
          <a:p>
            <a:r>
              <a:rPr lang="en-GB" dirty="0" smtClean="0"/>
              <a:t>Miniature Lives Magnified, on the Notes from Nature Platform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87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03" y="3880395"/>
            <a:ext cx="5381897" cy="2881246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7" y="2078063"/>
            <a:ext cx="5367027" cy="2832417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 descr="Public_orangeblue_sideframe_r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014" y="372902"/>
            <a:ext cx="2898376" cy="6068568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03" y="126988"/>
            <a:ext cx="5131519" cy="275464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192500" y="855147"/>
            <a:ext cx="2246288" cy="1447895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/>
              <a:t>2,097 </a:t>
            </a:r>
            <a:r>
              <a:rPr lang="en-GB" sz="2000" dirty="0"/>
              <a:t>slides </a:t>
            </a:r>
          </a:p>
          <a:p>
            <a:pPr marL="0" indent="0">
              <a:buNone/>
            </a:pPr>
            <a:r>
              <a:rPr lang="en-GB" sz="2000" dirty="0" smtClean="0"/>
              <a:t>150 days</a:t>
            </a:r>
          </a:p>
          <a:p>
            <a:pPr marL="0" indent="0">
              <a:buNone/>
            </a:pPr>
            <a:r>
              <a:rPr lang="en-GB" sz="2000" dirty="0" smtClean="0"/>
              <a:t>600+ participants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439709" y="855147"/>
            <a:ext cx="185499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Batch #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Aug 17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~ Jan 13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3995" y="3065393"/>
            <a:ext cx="190949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Batch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#2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Jan 23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~ Mar 29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3192500" y="3030556"/>
            <a:ext cx="2246288" cy="115282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dirty="0" smtClean="0"/>
              <a:t>2,097 slides </a:t>
            </a:r>
          </a:p>
          <a:p>
            <a:pPr marL="0" indent="0">
              <a:buFont typeface="Arial"/>
              <a:buNone/>
            </a:pPr>
            <a:r>
              <a:rPr lang="en-GB" sz="2000" dirty="0" smtClean="0"/>
              <a:t>61 days</a:t>
            </a:r>
          </a:p>
          <a:p>
            <a:pPr marL="0" indent="0">
              <a:buFont typeface="Arial"/>
              <a:buNone/>
            </a:pPr>
            <a:r>
              <a:rPr lang="en-GB" sz="2000" dirty="0" smtClean="0"/>
              <a:t>900+ participants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508987" y="5107553"/>
            <a:ext cx="199926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Batch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#3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Mar 29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~ June 5th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4624251" y="5216434"/>
            <a:ext cx="1251763" cy="106568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dirty="0" smtClean="0"/>
              <a:t>68 days</a:t>
            </a:r>
          </a:p>
          <a:p>
            <a:pPr marL="0" indent="0">
              <a:buFont typeface="Arial"/>
              <a:buNone/>
            </a:pPr>
            <a:r>
              <a:rPr lang="en-GB" sz="2000" dirty="0" smtClean="0"/>
              <a:t>90%</a:t>
            </a:r>
            <a:endParaRPr lang="en-US" sz="2000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072" y="686368"/>
            <a:ext cx="1878260" cy="544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96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98" y="1625600"/>
            <a:ext cx="7240915" cy="394546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286346" y="2302934"/>
            <a:ext cx="846667" cy="296333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4541" y="1676399"/>
            <a:ext cx="1303867" cy="5847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2,046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0561" y="765523"/>
            <a:ext cx="7176902" cy="105270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F9A4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dirty="0" smtClean="0"/>
              <a:t>In-house ‘Visiteering’ Events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287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blic_orangeblue_fullframe_r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04" y="392545"/>
            <a:ext cx="8357616" cy="6068568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08" y="1235233"/>
            <a:ext cx="6794858" cy="50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45067" y="579260"/>
            <a:ext cx="7412396" cy="105270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F9A4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3600" dirty="0" smtClean="0">
                <a:solidFill>
                  <a:schemeClr val="accent2"/>
                </a:solidFill>
              </a:rPr>
              <a:t>61 Visiteers / 7,000+ Classifications</a:t>
            </a:r>
            <a:endParaRPr lang="en-GB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91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561" y="765523"/>
            <a:ext cx="7176902" cy="1052707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Super-</a:t>
            </a:r>
            <a:r>
              <a:rPr lang="en-GB" sz="3600" dirty="0" err="1" smtClean="0"/>
              <a:t>Transcribers</a:t>
            </a:r>
            <a:endParaRPr lang="en-GB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36" y="1672045"/>
            <a:ext cx="7663611" cy="418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48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017" y="4682683"/>
            <a:ext cx="4917517" cy="1904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64" y="546100"/>
            <a:ext cx="7655435" cy="429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9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5430822" y="4520137"/>
            <a:ext cx="3304515" cy="479822"/>
            <a:chOff x="5404245" y="2045830"/>
            <a:chExt cx="3304515" cy="479822"/>
          </a:xfrm>
        </p:grpSpPr>
        <p:sp>
          <p:nvSpPr>
            <p:cNvPr id="26" name="Isosceles Triangle 25"/>
            <p:cNvSpPr/>
            <p:nvPr/>
          </p:nvSpPr>
          <p:spPr>
            <a:xfrm rot="10800000">
              <a:off x="5404245" y="2154470"/>
              <a:ext cx="3304515" cy="371182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53000">
                  <a:schemeClr val="accent1">
                    <a:lumMod val="40000"/>
                    <a:lumOff val="60000"/>
                  </a:schemeClr>
                </a:gs>
                <a:gs pos="75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Isosceles Triangle 26"/>
            <p:cNvSpPr/>
            <p:nvPr/>
          </p:nvSpPr>
          <p:spPr>
            <a:xfrm rot="10800000">
              <a:off x="5404245" y="2045830"/>
              <a:ext cx="3304515" cy="3711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3"/>
            <a:ext cx="4905546" cy="688305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430822" y="2556351"/>
            <a:ext cx="3304515" cy="479822"/>
            <a:chOff x="5404245" y="2045830"/>
            <a:chExt cx="3304515" cy="479822"/>
          </a:xfrm>
        </p:grpSpPr>
        <p:sp>
          <p:nvSpPr>
            <p:cNvPr id="11" name="Isosceles Triangle 10"/>
            <p:cNvSpPr/>
            <p:nvPr/>
          </p:nvSpPr>
          <p:spPr>
            <a:xfrm rot="10800000">
              <a:off x="5404245" y="2154470"/>
              <a:ext cx="3304515" cy="371182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53000">
                  <a:schemeClr val="accent1">
                    <a:lumMod val="40000"/>
                    <a:lumOff val="60000"/>
                  </a:schemeClr>
                </a:gs>
                <a:gs pos="75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Isosceles Triangle 11"/>
            <p:cNvSpPr/>
            <p:nvPr/>
          </p:nvSpPr>
          <p:spPr>
            <a:xfrm rot="10800000">
              <a:off x="5404245" y="2045830"/>
              <a:ext cx="3304515" cy="3711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2386" y="1179020"/>
            <a:ext cx="3621386" cy="1506799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WP4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smtClean="0">
                <a:solidFill>
                  <a:srgbClr val="0070C0"/>
                </a:solidFill>
              </a:rPr>
              <a:t>- </a:t>
            </a:r>
            <a:r>
              <a:rPr lang="en-GB" i="1" dirty="0" smtClean="0">
                <a:solidFill>
                  <a:srgbClr val="0070C0"/>
                </a:solidFill>
              </a:rPr>
              <a:t>Moving from physical to digital collections </a:t>
            </a:r>
            <a:endParaRPr lang="en-GB" i="1" dirty="0">
              <a:solidFill>
                <a:srgbClr val="0070C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26707" y="3612977"/>
            <a:ext cx="3512744" cy="1052707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F9A4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2800" b="1" dirty="0" smtClean="0">
                <a:solidFill>
                  <a:srgbClr val="0070C0"/>
                </a:solidFill>
              </a:rPr>
              <a:t>Obj. 3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dirty="0" smtClean="0">
                <a:solidFill>
                  <a:srgbClr val="0070C0"/>
                </a:solidFill>
              </a:rPr>
              <a:t>- </a:t>
            </a:r>
            <a:r>
              <a:rPr lang="en-GB" sz="2800" dirty="0" smtClean="0">
                <a:solidFill>
                  <a:srgbClr val="0070C0"/>
                </a:solidFill>
              </a:rPr>
              <a:t>Crowdsourcing metadata enrichment of digital images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26707" y="5498392"/>
            <a:ext cx="3512744" cy="1052707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F9A4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2800" b="1" dirty="0" smtClean="0">
                <a:solidFill>
                  <a:srgbClr val="0070C0"/>
                </a:solidFill>
              </a:rPr>
              <a:t>Task 3.2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dirty="0" smtClean="0">
                <a:solidFill>
                  <a:srgbClr val="0070C0"/>
                </a:solidFill>
              </a:rPr>
              <a:t>– </a:t>
            </a:r>
            <a:r>
              <a:rPr lang="en-GB" sz="2800" dirty="0" smtClean="0">
                <a:solidFill>
                  <a:srgbClr val="0070C0"/>
                </a:solidFill>
              </a:rPr>
              <a:t>Development of website to allow crowdsourcing data capture</a:t>
            </a:r>
            <a:endParaRPr lang="en-GB" sz="2800" dirty="0">
              <a:solidFill>
                <a:srgbClr val="0070C0"/>
              </a:solidFill>
            </a:endParaRPr>
          </a:p>
        </p:txBody>
      </p:sp>
      <p:pic>
        <p:nvPicPr>
          <p:cNvPr id="23" name="Picture 22" descr="Public_orangeblue_sideframe_blu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77" y="412645"/>
            <a:ext cx="3745992" cy="6068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144" y="56203"/>
            <a:ext cx="3843870" cy="77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7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9492365" cy="7909656"/>
            <a:chOff x="-1" y="0"/>
            <a:chExt cx="9492365" cy="7909656"/>
          </a:xfrm>
        </p:grpSpPr>
        <p:grpSp>
          <p:nvGrpSpPr>
            <p:cNvPr id="2" name="Group 1"/>
            <p:cNvGrpSpPr/>
            <p:nvPr/>
          </p:nvGrpSpPr>
          <p:grpSpPr>
            <a:xfrm>
              <a:off x="-1" y="0"/>
              <a:ext cx="9492365" cy="7909656"/>
              <a:chOff x="-1" y="0"/>
              <a:chExt cx="9492365" cy="7909656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9492365" cy="685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5824" y="2778714"/>
                <a:ext cx="2565354" cy="2580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7776" y="5523142"/>
                <a:ext cx="2533402" cy="23865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865824" y="5175443"/>
              <a:ext cx="2699657" cy="369332"/>
            </a:xfrm>
            <a:prstGeom prst="rect">
              <a:avLst/>
            </a:prstGeom>
            <a:solidFill>
              <a:srgbClr val="EEEEEE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en-GB" sz="2400" b="1" dirty="0" smtClean="0"/>
                <a:t>89% complete</a:t>
              </a:r>
              <a:endParaRPr lang="en-GB" sz="24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97433" y="5006268"/>
              <a:ext cx="2699657" cy="369332"/>
            </a:xfrm>
            <a:prstGeom prst="rect">
              <a:avLst/>
            </a:prstGeom>
            <a:solidFill>
              <a:srgbClr val="EEEEEE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en-GB" sz="2400" b="1" dirty="0" smtClean="0"/>
                <a:t>88% complete</a:t>
              </a:r>
              <a:endParaRPr lang="en-GB" sz="2400" b="1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31520" y="2621280"/>
              <a:ext cx="5565570" cy="2923495"/>
            </a:xfrm>
            <a:prstGeom prst="rect">
              <a:avLst/>
            </a:prstGeom>
            <a:noFill/>
            <a:ln w="412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3146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38" y="1508813"/>
            <a:ext cx="8135412" cy="4161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0452" y="5946919"/>
            <a:ext cx="2142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88% complete</a:t>
            </a:r>
            <a:endParaRPr lang="en-GB" sz="24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48939" y="626179"/>
            <a:ext cx="7408524" cy="105270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F9A4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3000" dirty="0"/>
              <a:t>Amaranthaceae: Cosmopolitan </a:t>
            </a:r>
            <a:r>
              <a:rPr lang="en-GB" sz="3000" dirty="0" err="1"/>
              <a:t>Allrounder</a:t>
            </a:r>
            <a:endParaRPr lang="en-GB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5374337" y="2119841"/>
            <a:ext cx="61733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37</a:t>
            </a:r>
            <a:endParaRPr lang="en-GB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8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812800"/>
            <a:ext cx="7874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3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5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9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2" y="229981"/>
            <a:ext cx="2859238" cy="3011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221" y="229981"/>
            <a:ext cx="3010590" cy="2251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434" y="229981"/>
            <a:ext cx="2876448" cy="1866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396" y="2481902"/>
            <a:ext cx="2500486" cy="4293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623" y="3241973"/>
            <a:ext cx="2475811" cy="3378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677" y="3590396"/>
            <a:ext cx="2310040" cy="3029862"/>
          </a:xfrm>
          <a:prstGeom prst="rect">
            <a:avLst/>
          </a:prstGeom>
        </p:spPr>
      </p:pic>
      <p:sp>
        <p:nvSpPr>
          <p:cNvPr id="8" name="Curved Left Arrow 7"/>
          <p:cNvSpPr/>
          <p:nvPr/>
        </p:nvSpPr>
        <p:spPr>
          <a:xfrm rot="15750534">
            <a:off x="2702456" y="-216581"/>
            <a:ext cx="715529" cy="1396164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Left Arrow 8"/>
          <p:cNvSpPr/>
          <p:nvPr/>
        </p:nvSpPr>
        <p:spPr>
          <a:xfrm rot="21237937">
            <a:off x="8159509" y="1584297"/>
            <a:ext cx="715529" cy="1396164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 rot="4804321">
            <a:off x="5797748" y="5437473"/>
            <a:ext cx="715529" cy="1524333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Left Arrow 10"/>
          <p:cNvSpPr/>
          <p:nvPr/>
        </p:nvSpPr>
        <p:spPr>
          <a:xfrm rot="16200000">
            <a:off x="5739075" y="-291115"/>
            <a:ext cx="715529" cy="1396164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Left Arrow 11"/>
          <p:cNvSpPr/>
          <p:nvPr/>
        </p:nvSpPr>
        <p:spPr>
          <a:xfrm rot="4804321">
            <a:off x="3159999" y="5437474"/>
            <a:ext cx="715529" cy="1524333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3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9492365" cy="7909656"/>
            <a:chOff x="-1" y="0"/>
            <a:chExt cx="9492365" cy="7909656"/>
          </a:xfrm>
        </p:grpSpPr>
        <p:grpSp>
          <p:nvGrpSpPr>
            <p:cNvPr id="2" name="Group 1"/>
            <p:cNvGrpSpPr/>
            <p:nvPr/>
          </p:nvGrpSpPr>
          <p:grpSpPr>
            <a:xfrm>
              <a:off x="-1" y="0"/>
              <a:ext cx="9492365" cy="7909656"/>
              <a:chOff x="-1" y="0"/>
              <a:chExt cx="9492365" cy="7909656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9492365" cy="685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5824" y="2778714"/>
                <a:ext cx="2565354" cy="2580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7776" y="5523142"/>
                <a:ext cx="2533402" cy="23865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865824" y="5175443"/>
              <a:ext cx="2699657" cy="369332"/>
            </a:xfrm>
            <a:prstGeom prst="rect">
              <a:avLst/>
            </a:prstGeom>
            <a:solidFill>
              <a:srgbClr val="EEEEEE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en-GB" sz="2400" b="1" dirty="0" smtClean="0"/>
                <a:t>89% complete</a:t>
              </a:r>
              <a:endParaRPr lang="en-GB" sz="24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97433" y="5006268"/>
              <a:ext cx="2699657" cy="369332"/>
            </a:xfrm>
            <a:prstGeom prst="rect">
              <a:avLst/>
            </a:prstGeom>
            <a:solidFill>
              <a:srgbClr val="EEEEEE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en-GB" sz="2400" b="1" dirty="0" smtClean="0"/>
                <a:t>88% complete</a:t>
              </a:r>
              <a:endParaRPr lang="en-GB" sz="2400" b="1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31520" y="2621280"/>
              <a:ext cx="5565570" cy="2923495"/>
            </a:xfrm>
            <a:prstGeom prst="rect">
              <a:avLst/>
            </a:prstGeom>
            <a:noFill/>
            <a:ln w="412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9163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39" y="1848347"/>
            <a:ext cx="7657281" cy="3894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9482" y="6018473"/>
            <a:ext cx="2142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90% complete</a:t>
            </a:r>
            <a:endParaRPr lang="en-GB" sz="24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48939" y="626179"/>
            <a:ext cx="7408524" cy="105270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F9A4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3000" dirty="0"/>
              <a:t>Primulaceae of the World: More than Primroses and Cowslips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86576" y="2380232"/>
            <a:ext cx="66195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111</a:t>
            </a:r>
            <a:endParaRPr lang="en-GB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6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68" y="840758"/>
            <a:ext cx="3486368" cy="5187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351" y="840758"/>
            <a:ext cx="3487652" cy="51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204" y="4338287"/>
            <a:ext cx="2964679" cy="2296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81" y="914400"/>
            <a:ext cx="3704002" cy="203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136" y="193664"/>
            <a:ext cx="2626112" cy="3866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022" y="3273280"/>
            <a:ext cx="2394762" cy="3190858"/>
          </a:xfrm>
          <a:prstGeom prst="rect">
            <a:avLst/>
          </a:prstGeom>
        </p:spPr>
      </p:pic>
      <p:sp>
        <p:nvSpPr>
          <p:cNvPr id="8" name="Curved Left Arrow 7"/>
          <p:cNvSpPr/>
          <p:nvPr/>
        </p:nvSpPr>
        <p:spPr>
          <a:xfrm rot="14236800">
            <a:off x="3625313" y="-63097"/>
            <a:ext cx="715529" cy="1396164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Left Arrow 8"/>
          <p:cNvSpPr/>
          <p:nvPr/>
        </p:nvSpPr>
        <p:spPr>
          <a:xfrm rot="18597653">
            <a:off x="7301173" y="1977843"/>
            <a:ext cx="715529" cy="1396164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 rot="4804321">
            <a:off x="4889870" y="5074836"/>
            <a:ext cx="715529" cy="2060354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6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90" y="0"/>
            <a:ext cx="92579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1486" y="5625737"/>
            <a:ext cx="2699657" cy="461665"/>
          </a:xfrm>
          <a:prstGeom prst="rect">
            <a:avLst/>
          </a:prstGeom>
          <a:solidFill>
            <a:srgbClr val="EEEEEE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98% complete</a:t>
            </a:r>
            <a:endParaRPr lang="en-GB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62845" y="5621547"/>
            <a:ext cx="2699657" cy="461665"/>
          </a:xfrm>
          <a:prstGeom prst="rect">
            <a:avLst/>
          </a:prstGeom>
          <a:solidFill>
            <a:srgbClr val="EEEEEE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9.5% complete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5966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4204411"/>
            <a:ext cx="2133601" cy="265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1" r="27811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80m specimens</a:t>
            </a:r>
            <a:endParaRPr lang="en-GB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87991" y="1803563"/>
            <a:ext cx="3206676" cy="3841750"/>
          </a:xfrm>
        </p:spPr>
        <p:txBody>
          <a:bodyPr>
            <a:norm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30m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insects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7m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fossils</a:t>
            </a: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5,000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meteorites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250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of collecting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50b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of life on earth represented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Public_orangeblue_sidefram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162" y="369854"/>
            <a:ext cx="3745992" cy="6068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736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48939" y="626179"/>
            <a:ext cx="7408524" cy="105270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F9A4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3600" dirty="0" smtClean="0"/>
              <a:t>Miniature Fossils Magnified</a:t>
            </a:r>
            <a:endParaRPr lang="en-GB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39" y="1848220"/>
            <a:ext cx="7606207" cy="428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2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8" y="3553636"/>
            <a:ext cx="5349746" cy="290262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3" y="432329"/>
            <a:ext cx="5375116" cy="2556032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 descr="Public_orangeblue_sideframe_re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014" y="372902"/>
            <a:ext cx="2898376" cy="606856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65780" y="923109"/>
            <a:ext cx="2019937" cy="1179249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/>
              <a:t>157 </a:t>
            </a:r>
            <a:r>
              <a:rPr lang="en-GB" sz="2000" dirty="0"/>
              <a:t>slides </a:t>
            </a:r>
          </a:p>
          <a:p>
            <a:pPr marL="0" indent="0">
              <a:buNone/>
            </a:pPr>
            <a:r>
              <a:rPr lang="en-GB" sz="2000" dirty="0" smtClean="0"/>
              <a:t>12 days</a:t>
            </a:r>
          </a:p>
          <a:p>
            <a:pPr marL="0" indent="0">
              <a:buNone/>
            </a:pPr>
            <a:r>
              <a:rPr lang="en-GB" sz="2000" dirty="0" smtClean="0"/>
              <a:t>38 participants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275233" y="90775"/>
            <a:ext cx="3243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Batch #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Apr 29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May10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233" y="3168660"/>
            <a:ext cx="2906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Batch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#2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May 14th~ Jun 5</a:t>
            </a:r>
            <a:r>
              <a:rPr lang="en-GB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3976084" y="4319451"/>
            <a:ext cx="2246288" cy="1025907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dirty="0" smtClean="0"/>
              <a:t>1,000 slides </a:t>
            </a:r>
          </a:p>
          <a:p>
            <a:pPr marL="0" indent="0">
              <a:buFont typeface="Arial"/>
              <a:buNone/>
            </a:pPr>
            <a:r>
              <a:rPr lang="en-GB" sz="2000" dirty="0" smtClean="0"/>
              <a:t>22 days / 9%</a:t>
            </a:r>
            <a:endParaRPr lang="en-US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693" y="674395"/>
            <a:ext cx="1857019" cy="54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479779" y="783533"/>
            <a:ext cx="591319" cy="41462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</a:rPr>
              <a:t>204</a:t>
            </a: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2197039" y="4319451"/>
            <a:ext cx="591319" cy="41462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264877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" y="1868808"/>
            <a:ext cx="7704667" cy="420385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48939" y="626179"/>
            <a:ext cx="7408524" cy="105270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F9A4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3600" dirty="0" smtClean="0"/>
              <a:t>Reduce Error with Drop-downs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061314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69614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7162"/>
            <a:ext cx="5970108" cy="2670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" y="3335868"/>
            <a:ext cx="3969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91% complete</a:t>
            </a:r>
            <a:endParaRPr lang="en-GB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598" y="4187162"/>
            <a:ext cx="2609402" cy="2670838"/>
          </a:xfrm>
          <a:prstGeom prst="rect">
            <a:avLst/>
          </a:prstGeom>
        </p:spPr>
      </p:pic>
      <p:sp>
        <p:nvSpPr>
          <p:cNvPr id="8" name="Curved Left Arrow 7"/>
          <p:cNvSpPr/>
          <p:nvPr/>
        </p:nvSpPr>
        <p:spPr>
          <a:xfrm rot="15732178" flipH="1">
            <a:off x="5977555" y="5745123"/>
            <a:ext cx="558496" cy="1472640"/>
          </a:xfrm>
          <a:prstGeom prst="curvedLeftArrow">
            <a:avLst>
              <a:gd name="adj1" fmla="val 21423"/>
              <a:gd name="adj2" fmla="val 21423"/>
              <a:gd name="adj3" fmla="val 311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9066" y="169333"/>
            <a:ext cx="7772380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Exploring Tropical Sweden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0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9" y="1523476"/>
            <a:ext cx="7646346" cy="43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939" y="626179"/>
            <a:ext cx="7408524" cy="1052707"/>
          </a:xfrm>
        </p:spPr>
        <p:txBody>
          <a:bodyPr/>
          <a:lstStyle/>
          <a:p>
            <a:r>
              <a:rPr lang="en-GB" dirty="0" smtClean="0"/>
              <a:t>Exploring Tropical Sweden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572112" y="27606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1364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2401" y="5873609"/>
            <a:ext cx="6519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903 images / 91% complete / 125 Volunteers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492664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:\NRM_Delad\Citizen and Science-project maj 2017\1__event images\NRM_CitizenScience Day 2017-05-20 (23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5455" y="-60425"/>
            <a:ext cx="10061988" cy="691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72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70" y="1489180"/>
            <a:ext cx="7827647" cy="449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48939" y="626179"/>
            <a:ext cx="7408524" cy="105270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F9A4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dirty="0" smtClean="0"/>
              <a:t>Exploring Tropical Sweden - Talk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688298" y="2732704"/>
            <a:ext cx="234038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44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943" y="3372784"/>
            <a:ext cx="234038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31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9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91957"/>
            <a:ext cx="4578350" cy="1052707"/>
          </a:xfrm>
        </p:spPr>
        <p:txBody>
          <a:bodyPr/>
          <a:lstStyle/>
          <a:p>
            <a:pPr algn="ctr"/>
            <a:r>
              <a:rPr lang="en-GB" b="1" dirty="0" smtClean="0"/>
              <a:t>So how did we fare?</a:t>
            </a:r>
            <a:endParaRPr lang="en-GB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87991" y="1788849"/>
            <a:ext cx="3206676" cy="42309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i="1" dirty="0"/>
              <a:t>The aim of the JRA is to </a:t>
            </a:r>
            <a:r>
              <a:rPr lang="en-GB" sz="2800" b="1" i="1" dirty="0"/>
              <a:t>improve the quality </a:t>
            </a:r>
            <a:r>
              <a:rPr lang="en-GB" sz="2800" i="1" dirty="0"/>
              <a:t>of and </a:t>
            </a:r>
            <a:r>
              <a:rPr lang="en-GB" sz="2800" b="1" i="1" dirty="0"/>
              <a:t>increase access </a:t>
            </a:r>
            <a:r>
              <a:rPr lang="en-GB" sz="2800" i="1" dirty="0"/>
              <a:t>to digital collections and data within </a:t>
            </a:r>
            <a:r>
              <a:rPr lang="en-GB" sz="2800" i="1" dirty="0" smtClean="0"/>
              <a:t>NH institutions’ virtual </a:t>
            </a:r>
            <a:r>
              <a:rPr lang="en-GB" sz="2800" i="1" dirty="0"/>
              <a:t>collections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" b="776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Public_orangeblue_sidefram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162" y="369854"/>
            <a:ext cx="3745992" cy="6068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4392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blic_orangeblue_sideframe_r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456" y="372902"/>
            <a:ext cx="2898376" cy="6068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990" y="604079"/>
            <a:ext cx="1869740" cy="55316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88388" y="308308"/>
            <a:ext cx="5047086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Ayuthaya"/>
                <a:cs typeface="Ayuthaya"/>
              </a:rPr>
              <a:t>“Eventually </a:t>
            </a:r>
            <a:r>
              <a:rPr lang="en-US" i="1" dirty="0">
                <a:latin typeface="Ayuthaya"/>
                <a:cs typeface="Ayuthaya"/>
              </a:rPr>
              <a:t>I found an article dated around 1930 mentioning entomologist G. Carpenter doing research on </a:t>
            </a:r>
            <a:r>
              <a:rPr lang="en-US" i="1" dirty="0" err="1">
                <a:latin typeface="Ayuthaya"/>
                <a:cs typeface="Ayuthaya"/>
              </a:rPr>
              <a:t>Tse</a:t>
            </a:r>
            <a:r>
              <a:rPr lang="en-US" i="1" dirty="0">
                <a:latin typeface="Ayuthaya"/>
                <a:cs typeface="Ayuthaya"/>
              </a:rPr>
              <a:t> </a:t>
            </a:r>
            <a:r>
              <a:rPr lang="en-US" i="1" dirty="0" err="1">
                <a:latin typeface="Ayuthaya"/>
                <a:cs typeface="Ayuthaya"/>
              </a:rPr>
              <a:t>Tse</a:t>
            </a:r>
            <a:r>
              <a:rPr lang="en-US" i="1" dirty="0">
                <a:latin typeface="Ayuthaya"/>
                <a:cs typeface="Ayuthaya"/>
              </a:rPr>
              <a:t> flies on several islands in north Victoria Lake belonging to Uganda. </a:t>
            </a:r>
            <a:endParaRPr lang="en-US" i="1" dirty="0" smtClean="0">
              <a:latin typeface="Ayuthaya"/>
              <a:cs typeface="Ayuthaya"/>
            </a:endParaRPr>
          </a:p>
          <a:p>
            <a:endParaRPr lang="en-US" i="1" dirty="0" smtClean="0">
              <a:latin typeface="Ayuthaya"/>
              <a:cs typeface="Ayuthaya"/>
            </a:endParaRPr>
          </a:p>
          <a:p>
            <a:r>
              <a:rPr lang="en-US" i="1" dirty="0" smtClean="0">
                <a:latin typeface="Ayuthaya"/>
                <a:cs typeface="Ayuthaya"/>
              </a:rPr>
              <a:t>It </a:t>
            </a:r>
            <a:r>
              <a:rPr lang="en-US" i="1" dirty="0">
                <a:latin typeface="Ayuthaya"/>
                <a:cs typeface="Ayuthaya"/>
              </a:rPr>
              <a:t>specifically lists </a:t>
            </a:r>
            <a:r>
              <a:rPr lang="en-US" i="1" dirty="0" err="1">
                <a:latin typeface="Ayuthaya"/>
                <a:cs typeface="Ayuthaya"/>
              </a:rPr>
              <a:t>Wema</a:t>
            </a:r>
            <a:r>
              <a:rPr lang="en-US" i="1" dirty="0">
                <a:latin typeface="Ayuthaya"/>
                <a:cs typeface="Ayuthaya"/>
              </a:rPr>
              <a:t> Island as one of these islands he was visiting and </a:t>
            </a:r>
            <a:r>
              <a:rPr lang="en-US" i="1" dirty="0" smtClean="0">
                <a:latin typeface="Ayuthaya"/>
                <a:cs typeface="Ayuthaya"/>
              </a:rPr>
              <a:t>catching </a:t>
            </a:r>
            <a:r>
              <a:rPr lang="en-US" i="1" dirty="0">
                <a:latin typeface="Ayuthaya"/>
                <a:cs typeface="Ayuthaya"/>
              </a:rPr>
              <a:t>specimens on. </a:t>
            </a:r>
            <a:endParaRPr lang="en-US" i="1" dirty="0" smtClean="0">
              <a:latin typeface="Ayuthaya"/>
              <a:cs typeface="Ayuthaya"/>
            </a:endParaRPr>
          </a:p>
          <a:p>
            <a:r>
              <a:rPr lang="en-US" i="1" dirty="0" smtClean="0">
                <a:latin typeface="Ayuthaya"/>
                <a:cs typeface="Ayuthaya"/>
              </a:rPr>
              <a:t>If </a:t>
            </a:r>
            <a:r>
              <a:rPr lang="en-US" i="1" dirty="0">
                <a:latin typeface="Ayuthaya"/>
                <a:cs typeface="Ayuthaya"/>
              </a:rPr>
              <a:t>you Google "</a:t>
            </a:r>
            <a:r>
              <a:rPr lang="en-US" i="1" dirty="0" err="1">
                <a:latin typeface="Ayuthaya"/>
                <a:cs typeface="Ayuthaya"/>
              </a:rPr>
              <a:t>wema</a:t>
            </a:r>
            <a:r>
              <a:rPr lang="en-US" i="1" dirty="0">
                <a:latin typeface="Ayuthaya"/>
                <a:cs typeface="Ayuthaya"/>
              </a:rPr>
              <a:t> island lake Victoria </a:t>
            </a:r>
            <a:r>
              <a:rPr lang="en-US" i="1" dirty="0" smtClean="0">
                <a:latin typeface="Ayuthaya"/>
                <a:cs typeface="Ayuthaya"/>
              </a:rPr>
              <a:t>carpenter” you'll </a:t>
            </a:r>
            <a:r>
              <a:rPr lang="en-US" i="1" dirty="0">
                <a:latin typeface="Ayuthaya"/>
                <a:cs typeface="Ayuthaya"/>
              </a:rPr>
              <a:t>come across the article. </a:t>
            </a:r>
            <a:endParaRPr lang="en-US" i="1" dirty="0" smtClean="0">
              <a:latin typeface="Ayuthaya"/>
              <a:cs typeface="Ayuthaya"/>
            </a:endParaRPr>
          </a:p>
          <a:p>
            <a:endParaRPr lang="en-US" i="1" dirty="0" smtClean="0">
              <a:latin typeface="Ayuthaya"/>
              <a:cs typeface="Ayuthaya"/>
            </a:endParaRPr>
          </a:p>
          <a:p>
            <a:r>
              <a:rPr lang="en-US" i="1" dirty="0" smtClean="0">
                <a:latin typeface="Ayuthaya"/>
                <a:cs typeface="Ayuthaya"/>
              </a:rPr>
              <a:t>Since </a:t>
            </a:r>
            <a:r>
              <a:rPr lang="en-US" i="1" dirty="0">
                <a:latin typeface="Ayuthaya"/>
                <a:cs typeface="Ayuthaya"/>
              </a:rPr>
              <a:t>the name &amp; era matched the image listing </a:t>
            </a:r>
            <a:r>
              <a:rPr lang="en-US" i="1" dirty="0" err="1">
                <a:latin typeface="Ayuthaya"/>
                <a:cs typeface="Ayuthaya"/>
              </a:rPr>
              <a:t>Wema</a:t>
            </a:r>
            <a:r>
              <a:rPr lang="en-US" i="1" dirty="0">
                <a:latin typeface="Ayuthaya"/>
                <a:cs typeface="Ayuthaya"/>
              </a:rPr>
              <a:t> Island and I didn't think there were that many entomologists named "G </a:t>
            </a:r>
            <a:r>
              <a:rPr lang="en-US" i="1" dirty="0" err="1">
                <a:latin typeface="Ayuthaya"/>
                <a:cs typeface="Ayuthaya"/>
              </a:rPr>
              <a:t>Garpenter</a:t>
            </a:r>
            <a:r>
              <a:rPr lang="en-US" i="1" dirty="0">
                <a:latin typeface="Ayuthaya"/>
                <a:cs typeface="Ayuthaya"/>
              </a:rPr>
              <a:t>" setting foot on an island called </a:t>
            </a:r>
            <a:r>
              <a:rPr lang="en-US" i="1" dirty="0" err="1">
                <a:latin typeface="Ayuthaya"/>
                <a:cs typeface="Ayuthaya"/>
              </a:rPr>
              <a:t>Wema</a:t>
            </a:r>
            <a:r>
              <a:rPr lang="en-US" i="1" dirty="0">
                <a:latin typeface="Ayuthaya"/>
                <a:cs typeface="Ayuthaya"/>
              </a:rPr>
              <a:t> in the early 20th century I was </a:t>
            </a:r>
            <a:r>
              <a:rPr lang="en-US" i="1" dirty="0" smtClean="0">
                <a:latin typeface="Ayuthaya"/>
                <a:cs typeface="Ayuthaya"/>
              </a:rPr>
              <a:t>pretty </a:t>
            </a:r>
            <a:r>
              <a:rPr lang="en-US" i="1" dirty="0">
                <a:latin typeface="Ayuthaya"/>
                <a:cs typeface="Ayuthaya"/>
              </a:rPr>
              <a:t>convinced the country should be Uganda</a:t>
            </a:r>
            <a:r>
              <a:rPr lang="en-US" i="1" dirty="0" smtClean="0">
                <a:latin typeface="Ayuthaya"/>
                <a:cs typeface="Ayuthaya"/>
              </a:rPr>
              <a:t>.”</a:t>
            </a:r>
            <a:endParaRPr lang="en-US" i="1" dirty="0">
              <a:latin typeface="Ayuthaya"/>
              <a:cs typeface="Ayuthaya"/>
            </a:endParaRPr>
          </a:p>
        </p:txBody>
      </p:sp>
    </p:spTree>
    <p:extLst>
      <p:ext uri="{BB962C8B-B14F-4D97-AF65-F5344CB8AC3E}">
        <p14:creationId xmlns:p14="http://schemas.microsoft.com/office/powerpoint/2010/main" val="326035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617" r="5617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64654" y="460705"/>
            <a:ext cx="4102545" cy="6109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i="1" dirty="0" smtClean="0">
                <a:latin typeface="Ayuthaya"/>
                <a:cs typeface="Ayuthaya"/>
              </a:rPr>
              <a:t>“Am </a:t>
            </a:r>
            <a:r>
              <a:rPr lang="en-US" sz="1700" i="1" dirty="0">
                <a:latin typeface="Ayuthaya"/>
                <a:cs typeface="Ayuthaya"/>
              </a:rPr>
              <a:t>I the only one here who's been inspired by the specimens we see here to try to learn more about the plants around me and how they work? </a:t>
            </a:r>
            <a:endParaRPr lang="en-US" sz="1700" i="1" dirty="0" smtClean="0">
              <a:latin typeface="Ayuthaya"/>
              <a:cs typeface="Ayuthaya"/>
            </a:endParaRPr>
          </a:p>
          <a:p>
            <a:endParaRPr lang="en-US" sz="1700" i="1" dirty="0">
              <a:latin typeface="Ayuthaya"/>
              <a:cs typeface="Ayuthaya"/>
            </a:endParaRPr>
          </a:p>
          <a:p>
            <a:r>
              <a:rPr lang="en-US" sz="1700" i="1" dirty="0" smtClean="0">
                <a:latin typeface="Ayuthaya"/>
                <a:cs typeface="Ayuthaya"/>
              </a:rPr>
              <a:t>Take </a:t>
            </a:r>
            <a:r>
              <a:rPr lang="en-US" sz="1700" i="1" dirty="0">
                <a:latin typeface="Ayuthaya"/>
                <a:cs typeface="Ayuthaya"/>
              </a:rPr>
              <a:t>some photos and post them here to show us what's growing in your part of the world, and join me in trying to learn a little botany from what we see</a:t>
            </a:r>
            <a:r>
              <a:rPr lang="en-US" sz="1700" i="1" dirty="0" smtClean="0">
                <a:latin typeface="Ayuthaya"/>
                <a:cs typeface="Ayuthaya"/>
              </a:rPr>
              <a:t>.</a:t>
            </a:r>
          </a:p>
          <a:p>
            <a:endParaRPr lang="en-US" sz="1700" i="1" dirty="0" smtClean="0">
              <a:latin typeface="Ayuthaya"/>
              <a:cs typeface="Ayuthaya"/>
            </a:endParaRPr>
          </a:p>
          <a:p>
            <a:r>
              <a:rPr lang="en-US" sz="1700" i="1" dirty="0">
                <a:latin typeface="Ayuthaya"/>
                <a:cs typeface="Ayuthaya"/>
              </a:rPr>
              <a:t>…To kick off summer, here's a gallery of Iris photos (same common name and scientific name) I took yesterday and today in my neighborhood. </a:t>
            </a:r>
            <a:endParaRPr lang="en-US" sz="1700" i="1" dirty="0" smtClean="0">
              <a:latin typeface="Ayuthaya"/>
              <a:cs typeface="Ayuthaya"/>
            </a:endParaRPr>
          </a:p>
          <a:p>
            <a:endParaRPr lang="en-US" sz="1700" i="1" dirty="0" smtClean="0">
              <a:latin typeface="Ayuthaya"/>
              <a:cs typeface="Ayuthaya"/>
            </a:endParaRPr>
          </a:p>
          <a:p>
            <a:r>
              <a:rPr lang="en-US" sz="1700" i="1" dirty="0" smtClean="0">
                <a:latin typeface="Ayuthaya"/>
                <a:cs typeface="Ayuthaya"/>
              </a:rPr>
              <a:t>….I found this short article from the US Forest Service about Irises native to the US, with photos of a few”</a:t>
            </a:r>
          </a:p>
        </p:txBody>
      </p:sp>
    </p:spTree>
    <p:extLst>
      <p:ext uri="{BB962C8B-B14F-4D97-AF65-F5344CB8AC3E}">
        <p14:creationId xmlns:p14="http://schemas.microsoft.com/office/powerpoint/2010/main" val="1682799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672" y="2941127"/>
            <a:ext cx="1980317" cy="333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X:\Photos\Chalkhill blue tray\050310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46" y="4068223"/>
            <a:ext cx="2736304" cy="21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Presentations\Images\BM0000526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51" y="670792"/>
            <a:ext cx="2101384" cy="32276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X:\Photos\AMC_Mark Spencer\250310_00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0" t="9602" r="17976" b="16877"/>
          <a:stretch/>
        </p:blipFill>
        <p:spPr bwMode="auto">
          <a:xfrm>
            <a:off x="6444208" y="797356"/>
            <a:ext cx="1800200" cy="18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"/>
          <a:stretch/>
        </p:blipFill>
        <p:spPr bwMode="auto">
          <a:xfrm>
            <a:off x="3493815" y="4440957"/>
            <a:ext cx="2701085" cy="140471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192" y="693355"/>
            <a:ext cx="3118332" cy="346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859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821320" y="1090744"/>
            <a:ext cx="4102545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>
                <a:latin typeface="Ayuthaya"/>
                <a:cs typeface="Ayuthaya"/>
              </a:rPr>
              <a:t>“Can I do more of these at home?”</a:t>
            </a:r>
          </a:p>
          <a:p>
            <a:endParaRPr lang="en-US" sz="3600" i="1" dirty="0">
              <a:latin typeface="Ayuthaya"/>
              <a:cs typeface="Ayuthaya"/>
            </a:endParaRPr>
          </a:p>
          <a:p>
            <a:endParaRPr lang="en-US" sz="3600" i="1" dirty="0" smtClean="0">
              <a:latin typeface="Ayuthaya"/>
              <a:cs typeface="Ayuthaya"/>
            </a:endParaRPr>
          </a:p>
          <a:p>
            <a:r>
              <a:rPr lang="en-US" sz="3600" i="1" dirty="0" smtClean="0">
                <a:latin typeface="Ayuthaya"/>
                <a:cs typeface="Ayuthaya"/>
              </a:rPr>
              <a:t>“Wow, that really blew my mind!”</a:t>
            </a: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189" r="22189"/>
          <a:stretch>
            <a:fillRect/>
          </a:stretch>
        </p:blipFill>
        <p:spPr>
          <a:xfrm>
            <a:off x="12700" y="-44450"/>
            <a:ext cx="4565650" cy="6858000"/>
          </a:xfrm>
        </p:spPr>
      </p:pic>
    </p:spTree>
    <p:extLst>
      <p:ext uri="{BB962C8B-B14F-4D97-AF65-F5344CB8AC3E}">
        <p14:creationId xmlns:p14="http://schemas.microsoft.com/office/powerpoint/2010/main" val="27716081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0199" y="0"/>
            <a:ext cx="10245090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435600" y="5300134"/>
            <a:ext cx="2252133" cy="71119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99174" y="1083744"/>
            <a:ext cx="3441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Gustav VI Adolf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King of Sweden</a:t>
            </a:r>
            <a:endParaRPr lang="en-US" sz="36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692" y="259345"/>
            <a:ext cx="1540933" cy="8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351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95867" y="310708"/>
            <a:ext cx="6096000" cy="6039293"/>
            <a:chOff x="795867" y="310708"/>
            <a:chExt cx="6096000" cy="603929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2874" y="784289"/>
              <a:ext cx="4658993" cy="556571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95867" y="2878667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658534" y="784289"/>
              <a:ext cx="1337733" cy="4735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0140" y="310708"/>
              <a:ext cx="1164528" cy="947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9037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40" y="1456267"/>
            <a:ext cx="8067791" cy="453813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48939" y="626179"/>
            <a:ext cx="7408524" cy="105270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F9A4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dirty="0" smtClean="0"/>
              <a:t>Access Behind the Scenes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5780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600" y="0"/>
            <a:ext cx="97093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15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34" y="-1"/>
            <a:ext cx="1027897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5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392" y="0"/>
            <a:ext cx="10278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71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95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8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587"/>
    </mc:Choice>
    <mc:Fallback xmlns="">
      <p:transition spd="slow" advClick="0" advTm="105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25" y="13754"/>
            <a:ext cx="12159457" cy="684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8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587"/>
    </mc:Choice>
    <mc:Fallback xmlns="">
      <p:transition spd="slow" advClick="0" advTm="105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7" y="749846"/>
            <a:ext cx="7920880" cy="532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875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52074" y="1152073"/>
            <a:ext cx="6912432" cy="4608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84" y="-1626301"/>
            <a:ext cx="4535716" cy="919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3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587"/>
    </mc:Choice>
    <mc:Fallback xmlns="">
      <p:transition spd="slow" advClick="0" advTm="1058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97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36670" y="537637"/>
            <a:ext cx="3851411" cy="2723877"/>
            <a:chOff x="746626" y="1139475"/>
            <a:chExt cx="11255927" cy="8309112"/>
          </a:xfrm>
        </p:grpSpPr>
        <p:pic>
          <p:nvPicPr>
            <p:cNvPr id="3" name="Picture 21" descr="C:\Users\laul\Dropbox\Manuscripts &amp; Presentations\Crowdsourcing\Images\Labels\ZMHB_006_Gracchus_integer_Type_M_Labels.JPG"/>
            <p:cNvPicPr>
              <a:picLocks noChangeAspect="1" noChangeArrowheads="1"/>
            </p:cNvPicPr>
            <p:nvPr/>
          </p:nvPicPr>
          <p:blipFill>
            <a:blip r:embed="rId2" cstate="screen">
              <a:extLst/>
            </a:blip>
            <a:srcRect/>
            <a:stretch>
              <a:fillRect/>
            </a:stretch>
          </p:blipFill>
          <p:spPr bwMode="auto">
            <a:xfrm>
              <a:off x="8239579" y="1167937"/>
              <a:ext cx="1893337" cy="26058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" name="Picture 3" descr="C:\Users\laul\Dropbox\Manuscripts &amp; Presentations\Crowdsourcing\Images\Labels\BMNHE_651662_C.s._lapponicus_PT_Labels.JPG"/>
            <p:cNvPicPr>
              <a:picLocks noChangeAspect="1" noChangeArrowheads="1"/>
            </p:cNvPicPr>
            <p:nvPr/>
          </p:nvPicPr>
          <p:blipFill>
            <a:blip r:embed="rId3" cstate="screen">
              <a:extLst/>
            </a:blip>
            <a:srcRect/>
            <a:stretch>
              <a:fillRect/>
            </a:stretch>
          </p:blipFill>
          <p:spPr bwMode="auto">
            <a:xfrm>
              <a:off x="5794474" y="1592432"/>
              <a:ext cx="2244219" cy="23406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5" name="Picture 4" descr="C:\Users\laul\Dropbox\Manuscripts &amp; Presentations\Crowdsourcing\Images\Labels\BMNHE_884337_Clavigralla_insignis_HT_M_Labels.JPG"/>
            <p:cNvPicPr>
              <a:picLocks noChangeAspect="1" noChangeArrowheads="1"/>
            </p:cNvPicPr>
            <p:nvPr/>
          </p:nvPicPr>
          <p:blipFill>
            <a:blip r:embed="rId4" cstate="screen">
              <a:extLst/>
            </a:blip>
            <a:srcRect/>
            <a:stretch>
              <a:fillRect/>
            </a:stretch>
          </p:blipFill>
          <p:spPr bwMode="auto">
            <a:xfrm>
              <a:off x="1201038" y="3933086"/>
              <a:ext cx="2466297" cy="20706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6" name="Picture 6" descr="C:\Users\laul\Dropbox\Manuscripts &amp; Presentations\Crowdsourcing\Images\Labels\CAS_00994_Mozena_rufula_HT_LABELS.JPG"/>
            <p:cNvPicPr>
              <a:picLocks noChangeAspect="1" noChangeArrowheads="1"/>
            </p:cNvPicPr>
            <p:nvPr/>
          </p:nvPicPr>
          <p:blipFill>
            <a:blip r:embed="rId5" cstate="screen">
              <a:extLst/>
            </a:blip>
            <a:srcRect/>
            <a:stretch>
              <a:fillRect/>
            </a:stretch>
          </p:blipFill>
          <p:spPr bwMode="auto">
            <a:xfrm>
              <a:off x="10085542" y="6121163"/>
              <a:ext cx="1849455" cy="30448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7" name="Picture 7" descr="C:\Users\laul\Dropbox\Manuscripts &amp; Presentations\Crowdsourcing\Images\Labels\CSF_HNHM_096_Colpura_armillatus_ST_F_Labels.JPG"/>
            <p:cNvPicPr>
              <a:picLocks noChangeAspect="1" noChangeArrowheads="1"/>
            </p:cNvPicPr>
            <p:nvPr/>
          </p:nvPicPr>
          <p:blipFill>
            <a:blip r:embed="rId6" cstate="screen">
              <a:extLst/>
            </a:blip>
            <a:srcRect/>
            <a:stretch>
              <a:fillRect/>
            </a:stretch>
          </p:blipFill>
          <p:spPr bwMode="auto">
            <a:xfrm>
              <a:off x="851021" y="6632801"/>
              <a:ext cx="1911388" cy="22628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8" name="Picture 8" descr="C:\Users\laul\Dropbox\Manuscripts &amp; Presentations\Crowdsourcing\Images\Labels\DEI_100031_Colpura_armillata_LT_M_Dorsal_Labels.JPG"/>
            <p:cNvPicPr>
              <a:picLocks noChangeAspect="1" noChangeArrowheads="1"/>
            </p:cNvPicPr>
            <p:nvPr/>
          </p:nvPicPr>
          <p:blipFill>
            <a:blip r:embed="rId7" cstate="screen">
              <a:extLst/>
            </a:blip>
            <a:srcRect/>
            <a:stretch>
              <a:fillRect/>
            </a:stretch>
          </p:blipFill>
          <p:spPr bwMode="auto">
            <a:xfrm>
              <a:off x="3117662" y="1139475"/>
              <a:ext cx="2067476" cy="27563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9" name="Picture 11" descr="C:\Users\laul\Dropbox\Manuscripts &amp; Presentations\Crowdsourcing\Images\Labels\ISNB_014_Ctenomelynthus_bruniventris_ST_M_Labels.JPG"/>
            <p:cNvPicPr>
              <a:picLocks noChangeAspect="1" noChangeArrowheads="1"/>
            </p:cNvPicPr>
            <p:nvPr/>
          </p:nvPicPr>
          <p:blipFill>
            <a:blip r:embed="rId8" cstate="screen">
              <a:extLst/>
            </a:blip>
            <a:srcRect/>
            <a:stretch>
              <a:fillRect/>
            </a:stretch>
          </p:blipFill>
          <p:spPr bwMode="auto">
            <a:xfrm>
              <a:off x="9419188" y="2828358"/>
              <a:ext cx="2583365" cy="21612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" name="Picture 16" descr="C:\Users\laul\Dropbox\Manuscripts &amp; Presentations\Crowdsourcing\Images\Labels\NKUM_006_Plinachtus_dissimilis_HT_Labels.JPG"/>
            <p:cNvPicPr>
              <a:picLocks noChangeAspect="1" noChangeArrowheads="1"/>
            </p:cNvPicPr>
            <p:nvPr/>
          </p:nvPicPr>
          <p:blipFill>
            <a:blip r:embed="rId9" cstate="screen">
              <a:extLst/>
            </a:blip>
            <a:srcRect/>
            <a:stretch>
              <a:fillRect/>
            </a:stretch>
          </p:blipFill>
          <p:spPr bwMode="auto">
            <a:xfrm>
              <a:off x="2630578" y="7098633"/>
              <a:ext cx="1764796" cy="23499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1" name="Picture 18" descr="C:\Users\laul\Dropbox\Manuscripts &amp; Presentations\Crowdsourcing\Images\Labels\RNHL_001_Gralliclava_solitaria_HT_Labels.jpg"/>
            <p:cNvPicPr>
              <a:picLocks noChangeAspect="1" noChangeArrowheads="1"/>
            </p:cNvPicPr>
            <p:nvPr/>
          </p:nvPicPr>
          <p:blipFill>
            <a:blip r:embed="rId10" cstate="screen">
              <a:extLst/>
            </a:blip>
            <a:srcRect/>
            <a:stretch>
              <a:fillRect/>
            </a:stretch>
          </p:blipFill>
          <p:spPr bwMode="auto">
            <a:xfrm>
              <a:off x="6335426" y="6535283"/>
              <a:ext cx="1813741" cy="19825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2" name="Picture 19" descr="C:\Users\laul\Dropbox\Manuscripts &amp; Presentations\Crowdsourcing\Images\Labels\UNAM_0001_Athaumastus_macer_HT_Labels.JPG"/>
            <p:cNvPicPr>
              <a:picLocks noChangeAspect="1" noChangeArrowheads="1"/>
            </p:cNvPicPr>
            <p:nvPr/>
          </p:nvPicPr>
          <p:blipFill>
            <a:blip r:embed="rId11" cstate="screen">
              <a:extLst/>
            </a:blip>
            <a:srcRect/>
            <a:stretch>
              <a:fillRect/>
            </a:stretch>
          </p:blipFill>
          <p:spPr bwMode="auto">
            <a:xfrm>
              <a:off x="5061833" y="2266066"/>
              <a:ext cx="2180464" cy="29772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3" name="Picture 20" descr="C:\Users\laul\Dropbox\Manuscripts &amp; Presentations\Crowdsourcing\Images\Labels\USNM_20147_Typhlocolpura_vulcanalis_Type_Q_LABELS.JPG"/>
            <p:cNvPicPr>
              <a:picLocks noChangeAspect="1" noChangeArrowheads="1"/>
            </p:cNvPicPr>
            <p:nvPr/>
          </p:nvPicPr>
          <p:blipFill>
            <a:blip r:embed="rId12" cstate="screen">
              <a:extLst/>
            </a:blip>
            <a:srcRect/>
            <a:stretch>
              <a:fillRect/>
            </a:stretch>
          </p:blipFill>
          <p:spPr bwMode="auto">
            <a:xfrm>
              <a:off x="4395374" y="6400409"/>
              <a:ext cx="2085646" cy="25346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4" name="Picture 22" descr="C:\Users\laul\Dropbox\Manuscripts &amp; Presentations\Crowdsourcing\Images\Labels\ZMUC_00102308_Lygaeus_bilineatus_ST_M_Labels.JPG"/>
            <p:cNvPicPr>
              <a:picLocks noChangeAspect="1" noChangeArrowheads="1"/>
            </p:cNvPicPr>
            <p:nvPr/>
          </p:nvPicPr>
          <p:blipFill>
            <a:blip r:embed="rId13" cstate="screen">
              <a:extLst/>
            </a:blip>
            <a:srcRect/>
            <a:stretch>
              <a:fillRect/>
            </a:stretch>
          </p:blipFill>
          <p:spPr bwMode="auto">
            <a:xfrm>
              <a:off x="7681915" y="6164705"/>
              <a:ext cx="1899500" cy="30012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5" name="Picture 2" descr="C:\Users\laul\Dropbox\Manuscripts &amp; Presentations\Crowdsourcing\Images\Labels\AMNH_005_Anasa_micans_HT_M_LABELS.JPG"/>
            <p:cNvPicPr>
              <a:picLocks noChangeAspect="1" noChangeArrowheads="1"/>
            </p:cNvPicPr>
            <p:nvPr/>
          </p:nvPicPr>
          <p:blipFill>
            <a:blip r:embed="rId14" cstate="screen">
              <a:extLst/>
            </a:blip>
            <a:srcRect/>
            <a:stretch>
              <a:fillRect/>
            </a:stretch>
          </p:blipFill>
          <p:spPr bwMode="auto">
            <a:xfrm>
              <a:off x="2114082" y="5442756"/>
              <a:ext cx="2281292" cy="26604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6" name="Picture 5" descr="C:\Users\laul\Dropbox\Manuscripts &amp; Presentations\Crowdsourcing\Images\Labels\BPBM_17289_Cneius_killertonensis_HT_Labels.JPG"/>
            <p:cNvPicPr>
              <a:picLocks noChangeAspect="1" noChangeArrowheads="1"/>
            </p:cNvPicPr>
            <p:nvPr/>
          </p:nvPicPr>
          <p:blipFill>
            <a:blip r:embed="rId15" cstate="screen">
              <a:extLst/>
            </a:blip>
            <a:srcRect/>
            <a:stretch>
              <a:fillRect/>
            </a:stretch>
          </p:blipFill>
          <p:spPr bwMode="auto">
            <a:xfrm>
              <a:off x="3628773" y="4069215"/>
              <a:ext cx="1924240" cy="24660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7" name="Picture 14" descr="C:\Users\laul\Dropbox\Manuscripts &amp; Presentations\Crowdsourcing\Images\Labels\MRSN_Clavigralla_gibbosa_LT_F_Labels.JPG"/>
            <p:cNvPicPr>
              <a:picLocks noChangeAspect="1" noChangeArrowheads="1"/>
            </p:cNvPicPr>
            <p:nvPr/>
          </p:nvPicPr>
          <p:blipFill>
            <a:blip r:embed="rId16" cstate="screen">
              <a:extLst/>
            </a:blip>
            <a:srcRect/>
            <a:stretch>
              <a:fillRect/>
            </a:stretch>
          </p:blipFill>
          <p:spPr bwMode="auto">
            <a:xfrm>
              <a:off x="9049403" y="4847374"/>
              <a:ext cx="2493373" cy="30147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8" name="Picture 15" descr="C:\Users\laul\Dropbox\Manuscripts &amp; Presentations\Crowdsourcing\Images\Labels\NHMW_041_Madura_perfida_ST_Labels.JPG"/>
            <p:cNvPicPr>
              <a:picLocks noChangeAspect="1" noChangeArrowheads="1"/>
            </p:cNvPicPr>
            <p:nvPr/>
          </p:nvPicPr>
          <p:blipFill>
            <a:blip r:embed="rId17" cstate="screen">
              <a:extLst/>
            </a:blip>
            <a:srcRect/>
            <a:stretch>
              <a:fillRect/>
            </a:stretch>
          </p:blipFill>
          <p:spPr bwMode="auto">
            <a:xfrm>
              <a:off x="7681915" y="2517652"/>
              <a:ext cx="1737274" cy="35905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9" name="Picture 17" descr="C:\Users\laul\Dropbox\Manuscripts &amp; Presentations\Crowdsourcing\Images\Labels\P1300596 Alydus lateralis label.jpg"/>
            <p:cNvPicPr>
              <a:picLocks noChangeAspect="1" noChangeArrowheads="1"/>
            </p:cNvPicPr>
            <p:nvPr/>
          </p:nvPicPr>
          <p:blipFill>
            <a:blip r:embed="rId18" cstate="screen">
              <a:extLst/>
            </a:blip>
            <a:srcRect/>
            <a:stretch>
              <a:fillRect/>
            </a:stretch>
          </p:blipFill>
          <p:spPr bwMode="auto">
            <a:xfrm>
              <a:off x="5786250" y="5197375"/>
              <a:ext cx="1704975" cy="11573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0" name="Picture 13" descr="C:\Users\laul\Dropbox\Manuscripts &amp; Presentations\Crowdsourcing\Images\Labels\MRAC_CSF_005_Anoplocnemis_magagascariensis_non-type_M_Labels.JPG"/>
            <p:cNvPicPr>
              <a:picLocks noChangeAspect="1" noChangeArrowheads="1"/>
            </p:cNvPicPr>
            <p:nvPr/>
          </p:nvPicPr>
          <p:blipFill>
            <a:blip r:embed="rId19" cstate="screen">
              <a:extLst/>
            </a:blip>
            <a:srcRect/>
            <a:stretch>
              <a:fillRect/>
            </a:stretch>
          </p:blipFill>
          <p:spPr bwMode="auto">
            <a:xfrm>
              <a:off x="746626" y="1226673"/>
              <a:ext cx="2014538" cy="17147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1" name="Picture 10" descr="C:\Users\laul\Dropbox\Manuscripts &amp; Presentations\Crowdsourcing\Images\Labels\IOZ(E)_222017_Homoeocerus_impictus_HT_F_Labels.JPG"/>
            <p:cNvPicPr>
              <a:picLocks noChangeAspect="1" noChangeArrowheads="1"/>
            </p:cNvPicPr>
            <p:nvPr/>
          </p:nvPicPr>
          <p:blipFill>
            <a:blip r:embed="rId20" cstate="screen">
              <a:extLst/>
            </a:blip>
            <a:srcRect/>
            <a:stretch>
              <a:fillRect/>
            </a:stretch>
          </p:blipFill>
          <p:spPr bwMode="auto">
            <a:xfrm>
              <a:off x="1666671" y="1836966"/>
              <a:ext cx="2571953" cy="22322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"/>
          <a:stretch/>
        </p:blipFill>
        <p:spPr bwMode="auto">
          <a:xfrm>
            <a:off x="-7042" y="-33535"/>
            <a:ext cx="9211670" cy="544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89205"/>
            <a:ext cx="2168835" cy="241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652758" y="5410201"/>
            <a:ext cx="4396172" cy="1259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90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70" y="599482"/>
            <a:ext cx="7269320" cy="563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890" y="2502721"/>
            <a:ext cx="20955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843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70" y="599482"/>
            <a:ext cx="7269320" cy="563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890" y="2502721"/>
            <a:ext cx="20955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0" y="301458"/>
            <a:ext cx="3394409" cy="655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6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plebejus-argus-butterfly-collection-full-width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7" r="37517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6092" y="429327"/>
            <a:ext cx="3666308" cy="1162752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60489B"/>
                </a:solidFill>
              </a:rPr>
              <a:t>The NHM Digital Collections Programme</a:t>
            </a:r>
            <a:endParaRPr lang="en-US" b="1" dirty="0">
              <a:solidFill>
                <a:srgbClr val="60489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82911" y="2220685"/>
            <a:ext cx="3479489" cy="3973286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smtClean="0"/>
              <a:t>Small &amp; Flat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500,000+ Lepidoptera of the British Isles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150,000 microscope slides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6,000+ Chalcidoidea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2,000+ Foraminifera</a:t>
            </a:r>
          </a:p>
          <a:p>
            <a:pPr>
              <a:lnSpc>
                <a:spcPct val="130000"/>
              </a:lnSpc>
            </a:pPr>
            <a:endParaRPr lang="en-US" dirty="0"/>
          </a:p>
        </p:txBody>
      </p:sp>
      <p:pic>
        <p:nvPicPr>
          <p:cNvPr id="6" name="Picture 5" descr="Public_orangeblue_sidefram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162" y="369854"/>
            <a:ext cx="3745992" cy="6068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400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hm_pp_public_red_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nhm_pp_public_red_green</Template>
  <TotalTime>3463</TotalTime>
  <Words>648</Words>
  <Application>Microsoft Macintosh PowerPoint</Application>
  <PresentationFormat>On-screen Show (4:3)</PresentationFormat>
  <Paragraphs>112</Paragraphs>
  <Slides>51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nhm_pp_public_red_green</vt:lpstr>
      <vt:lpstr>PowerPoint Presentation</vt:lpstr>
      <vt:lpstr>WP4 - Moving from physical to digital collections </vt:lpstr>
      <vt:lpstr>80m specimens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NHM Digital Collections Programme</vt:lpstr>
      <vt:lpstr>PowerPoint Presentation</vt:lpstr>
      <vt:lpstr>Slide digitisation 650~ 1,000 /day</vt:lpstr>
      <vt:lpstr>15,000+ transcriptions for 5,000+ specimens with 1,000+ volunteers</vt:lpstr>
      <vt:lpstr>PowerPoint Presentation</vt:lpstr>
      <vt:lpstr>Miniature Lives Magnified, on the Notes from Nature Platform</vt:lpstr>
      <vt:lpstr>PowerPoint Presentation</vt:lpstr>
      <vt:lpstr>PowerPoint Presentation</vt:lpstr>
      <vt:lpstr>PowerPoint Presentation</vt:lpstr>
      <vt:lpstr>Super-Transcribers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Exploring Tropical Sweden</vt:lpstr>
      <vt:lpstr>PowerPoint Presentation</vt:lpstr>
      <vt:lpstr>PowerPoint Presentation</vt:lpstr>
      <vt:lpstr>So how did we fare?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Natural History Museum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Crowdsourcing at the NHM</dc:title>
  <dc:creator>Margaret Gold</dc:creator>
  <cp:lastModifiedBy>Vincent Smith</cp:lastModifiedBy>
  <cp:revision>72</cp:revision>
  <cp:lastPrinted>2015-05-22T10:00:09Z</cp:lastPrinted>
  <dcterms:created xsi:type="dcterms:W3CDTF">2017-03-09T11:42:50Z</dcterms:created>
  <dcterms:modified xsi:type="dcterms:W3CDTF">2017-06-15T12:38:06Z</dcterms:modified>
</cp:coreProperties>
</file>