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91" r:id="rId2"/>
    <p:sldId id="600" r:id="rId3"/>
    <p:sldId id="599" r:id="rId4"/>
    <p:sldId id="601" r:id="rId5"/>
    <p:sldId id="602" r:id="rId6"/>
    <p:sldId id="603" r:id="rId7"/>
    <p:sldId id="554" r:id="rId8"/>
    <p:sldId id="605" r:id="rId9"/>
    <p:sldId id="608" r:id="rId10"/>
    <p:sldId id="607" r:id="rId11"/>
    <p:sldId id="606" r:id="rId12"/>
    <p:sldId id="572" r:id="rId13"/>
    <p:sldId id="609" r:id="rId14"/>
    <p:sldId id="610" r:id="rId15"/>
    <p:sldId id="611" r:id="rId16"/>
    <p:sldId id="612" r:id="rId17"/>
    <p:sldId id="575" r:id="rId18"/>
    <p:sldId id="576" r:id="rId19"/>
    <p:sldId id="553" r:id="rId20"/>
    <p:sldId id="561" r:id="rId21"/>
    <p:sldId id="598" r:id="rId22"/>
    <p:sldId id="560" r:id="rId23"/>
    <p:sldId id="615" r:id="rId24"/>
    <p:sldId id="617" r:id="rId25"/>
    <p:sldId id="618" r:id="rId26"/>
    <p:sldId id="619" r:id="rId27"/>
    <p:sldId id="596" r:id="rId28"/>
    <p:sldId id="54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9CB"/>
    <a:srgbClr val="1F497D"/>
    <a:srgbClr val="15355B"/>
    <a:srgbClr val="BF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30" autoAdjust="0"/>
    <p:restoredTop sz="82392" autoAdjust="0"/>
  </p:normalViewPr>
  <p:slideViewPr>
    <p:cSldViewPr snapToGrid="0">
      <p:cViewPr>
        <p:scale>
          <a:sx n="66" d="100"/>
          <a:sy n="66" d="100"/>
        </p:scale>
        <p:origin x="-119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218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CD3DB-5707-4396-BDC8-844E5D4D8101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F1AC1-CB06-44D8-9EFC-74DC492867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61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49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57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3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56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35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58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684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154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658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932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37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68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F1AC1-CB06-44D8-9EFC-74DC4928675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porate_bluegrey_fullframe_gre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" y="116632"/>
            <a:ext cx="90244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49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96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81382" y="3105377"/>
            <a:ext cx="5531737" cy="137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Brief introduction to the new section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81370" y="2410593"/>
            <a:ext cx="5532438" cy="5270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32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porate_bluegrey_fullframe_gre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" y="116632"/>
            <a:ext cx="90244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porate_bluegrey_fullframe_gre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" y="116632"/>
            <a:ext cx="90244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porate_bluegrey_fullframe_gre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" y="116632"/>
            <a:ext cx="90244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0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89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88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0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30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05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02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49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6CE816-DA7E-4146-A6E3-58955FF6A9B4}" type="datetimeFigureOut">
              <a:rPr lang="en-GB" smtClean="0"/>
              <a:t>15/06/17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19813F0-6454-4C8E-B1CA-BEBE4AF6D0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12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41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71" r:id="rId14"/>
    <p:sldLayoutId id="2147483673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nsectsoup.australianmuseum.net.au/" TargetMode="External"/><Relationship Id="rId4" Type="http://schemas.openxmlformats.org/officeDocument/2006/relationships/image" Target="../media/image22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nsectsoup.australianmuseum.net.au/" TargetMode="External"/><Relationship Id="rId4" Type="http://schemas.openxmlformats.org/officeDocument/2006/relationships/image" Target="../media/image23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hyperlink" Target="https://naturalhistorymuseum.github.io/inselect/" TargetMode="External"/><Relationship Id="rId5" Type="http://schemas.openxmlformats.org/officeDocument/2006/relationships/image" Target="../media/image38.png"/><Relationship Id="rId6" Type="http://schemas.openxmlformats.org/officeDocument/2006/relationships/hyperlink" Target="https://twitter.com/hashtag/inselect" TargetMode="External"/><Relationship Id="rId7" Type="http://schemas.openxmlformats.org/officeDocument/2006/relationships/hyperlink" Target="http://www.synthesys.info/" TargetMode="External"/><Relationship Id="rId8" Type="http://schemas.openxmlformats.org/officeDocument/2006/relationships/hyperlink" Target="https://dx.doi.org/10.6084/m9.figshare.3208021" TargetMode="External"/><Relationship Id="rId9" Type="http://schemas.openxmlformats.org/officeDocument/2006/relationships/hyperlink" Target="https://dx.doi.org/10.1371/journal.pone.0143402" TargetMode="External"/><Relationship Id="rId10" Type="http://schemas.openxmlformats.org/officeDocument/2006/relationships/hyperlink" Target="https://github.com/NaturalHistoryMuseum/inselec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002" y="1775728"/>
            <a:ext cx="8071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Inselect</a:t>
            </a:r>
            <a:r>
              <a:rPr lang="en-GB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liberating 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 images from </a:t>
            </a:r>
            <a:r>
              <a:rPr lang="en-GB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multi-specimen 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scans with flexible metadata collection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002" y="4074301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Steen Dupont &amp; Ben Price</a:t>
            </a:r>
          </a:p>
        </p:txBody>
      </p:sp>
      <p:pic>
        <p:nvPicPr>
          <p:cNvPr id="1026" name="Picture 2" descr="C:\Users\benjp\Box Sync\benjp\Meetings\2016_03_iDigBio\images\Inselect_Icon_256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381449"/>
            <a:ext cx="1910532" cy="191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1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– Boxes view</a:t>
            </a:r>
            <a:endParaRPr lang="en-GB" b="1" spc="-4" dirty="0"/>
          </a:p>
        </p:txBody>
      </p:sp>
      <p:pic>
        <p:nvPicPr>
          <p:cNvPr id="8194" name="Picture 2" descr="C:\Users\benjp\Box Sync\benjp\Meetings\2017_06_Synthesis\inselect screenshots\3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1" y="801114"/>
            <a:ext cx="782305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8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– Objects view</a:t>
            </a:r>
            <a:endParaRPr lang="en-GB" b="1" spc="-4" dirty="0"/>
          </a:p>
        </p:txBody>
      </p:sp>
      <p:pic>
        <p:nvPicPr>
          <p:cNvPr id="7170" name="Picture 2" descr="C:\Users\benjp\Box Sync\benjp\Meetings\2017_06_Synthesis\inselect screenshots\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7" y="801114"/>
            <a:ext cx="779734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73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32" y="1447438"/>
            <a:ext cx="3764756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1" y="1493225"/>
            <a:ext cx="37433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76958" y="2876409"/>
            <a:ext cx="12607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Validation</a:t>
            </a:r>
            <a:endParaRPr lang="en-GB" dirty="0"/>
          </a:p>
        </p:txBody>
      </p:sp>
      <p:cxnSp>
        <p:nvCxnSpPr>
          <p:cNvPr id="6" name="Straight Arrow Connector 5"/>
          <p:cNvCxnSpPr>
            <a:endCxn id="16" idx="3"/>
          </p:cNvCxnSpPr>
          <p:nvPr/>
        </p:nvCxnSpPr>
        <p:spPr>
          <a:xfrm flipH="1">
            <a:off x="6477815" y="3061075"/>
            <a:ext cx="999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2233" y="5744947"/>
            <a:ext cx="19077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Mandatory data</a:t>
            </a:r>
            <a:endParaRPr lang="en-GB" dirty="0"/>
          </a:p>
        </p:txBody>
      </p:sp>
      <p:cxnSp>
        <p:nvCxnSpPr>
          <p:cNvPr id="8" name="Straight Arrow Connector 7"/>
          <p:cNvCxnSpPr>
            <a:stCxn id="15" idx="0"/>
          </p:cNvCxnSpPr>
          <p:nvPr/>
        </p:nvCxnSpPr>
        <p:spPr>
          <a:xfrm flipH="1" flipV="1">
            <a:off x="2492233" y="3485958"/>
            <a:ext cx="953892" cy="2258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77387" y="3520369"/>
            <a:ext cx="181704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Pull down menu: data and hidden data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476958" y="5293873"/>
            <a:ext cx="12607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Free text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400017" y="2968742"/>
            <a:ext cx="2077798" cy="1846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227379" y="3982034"/>
            <a:ext cx="7500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20187" y="1508991"/>
            <a:ext cx="12607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Crop name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87243" y="5498831"/>
            <a:ext cx="999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549462" y="1938691"/>
            <a:ext cx="2673119" cy="3991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hape 25"/>
          <p:cNvCxnSpPr/>
          <p:nvPr/>
        </p:nvCxnSpPr>
        <p:spPr>
          <a:xfrm rot="10800000" flipV="1">
            <a:off x="6886023" y="1693657"/>
            <a:ext cx="934165" cy="24503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Data capture templates</a:t>
            </a:r>
            <a:endParaRPr lang="en-GB" b="1" dirty="0"/>
          </a:p>
        </p:txBody>
      </p:sp>
      <p:pic>
        <p:nvPicPr>
          <p:cNvPr id="1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87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– barcodes</a:t>
            </a:r>
            <a:endParaRPr lang="en-GB" b="1" spc="-4" dirty="0"/>
          </a:p>
        </p:txBody>
      </p:sp>
      <p:pic>
        <p:nvPicPr>
          <p:cNvPr id="10242" name="Picture 2" descr="C:\Users\benjp\Box Sync\benjp\Meetings\2017_06_Synthesis\inselect screenshots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7" y="865748"/>
            <a:ext cx="781232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97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– batch processing</a:t>
            </a:r>
            <a:endParaRPr lang="en-GB" b="1" spc="-4" dirty="0"/>
          </a:p>
        </p:txBody>
      </p:sp>
      <p:sp>
        <p:nvSpPr>
          <p:cNvPr id="20" name="Shape 157"/>
          <p:cNvSpPr/>
          <p:nvPr/>
        </p:nvSpPr>
        <p:spPr>
          <a:xfrm>
            <a:off x="5603906" y="4146673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Export </a:t>
            </a:r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metadata</a:t>
            </a:r>
          </a:p>
          <a:p>
            <a:pPr algn="ctr"/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CSV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Shape 159"/>
          <p:cNvSpPr/>
          <p:nvPr/>
        </p:nvSpPr>
        <p:spPr>
          <a:xfrm>
            <a:off x="446856" y="1692341"/>
            <a:ext cx="3578442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Ingest</a:t>
            </a: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Create .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inselect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file &amp; thumbnail</a:t>
            </a: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Optionally apply cookie cutter</a:t>
            </a:r>
          </a:p>
        </p:txBody>
      </p:sp>
      <p:sp>
        <p:nvSpPr>
          <p:cNvPr id="23" name="Shape 161"/>
          <p:cNvSpPr/>
          <p:nvPr/>
        </p:nvSpPr>
        <p:spPr>
          <a:xfrm>
            <a:off x="3112356" y="3012662"/>
            <a:ext cx="3020700" cy="91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 i="1" dirty="0" err="1">
                <a:latin typeface="Arial" charset="0"/>
                <a:ea typeface="Arial" charset="0"/>
                <a:cs typeface="Arial" charset="0"/>
              </a:rPr>
              <a:t>Inselect</a:t>
            </a: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application</a:t>
            </a:r>
            <a:endParaRPr lang="en-GB" sz="1600" b="1" dirty="0">
              <a:latin typeface="Arial" charset="0"/>
              <a:ea typeface="Arial" charset="0"/>
              <a:cs typeface="Arial" charset="0"/>
            </a:endParaRP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Refine boxes</a:t>
            </a: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Transcribe label information</a:t>
            </a:r>
          </a:p>
        </p:txBody>
      </p:sp>
      <p:sp>
        <p:nvSpPr>
          <p:cNvPr id="24" name="Shape 162"/>
          <p:cNvSpPr/>
          <p:nvPr/>
        </p:nvSpPr>
        <p:spPr>
          <a:xfrm>
            <a:off x="1117827" y="4796071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Read barcodes</a:t>
            </a:r>
          </a:p>
        </p:txBody>
      </p:sp>
      <p:sp>
        <p:nvSpPr>
          <p:cNvPr id="25" name="Shape 163"/>
          <p:cNvSpPr/>
          <p:nvPr/>
        </p:nvSpPr>
        <p:spPr>
          <a:xfrm>
            <a:off x="5603906" y="5415173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>
                <a:latin typeface="Arial" charset="0"/>
                <a:ea typeface="Arial" charset="0"/>
                <a:cs typeface="Arial" charset="0"/>
              </a:rPr>
              <a:t>Save crops</a:t>
            </a:r>
          </a:p>
        </p:txBody>
      </p:sp>
      <p:cxnSp>
        <p:nvCxnSpPr>
          <p:cNvPr id="26" name="Shape 165"/>
          <p:cNvCxnSpPr/>
          <p:nvPr/>
        </p:nvCxnSpPr>
        <p:spPr>
          <a:xfrm rot="10800000" flipV="1">
            <a:off x="6133056" y="2605540"/>
            <a:ext cx="1556898" cy="863721"/>
          </a:xfrm>
          <a:prstGeom prst="bentConnector3">
            <a:avLst>
              <a:gd name="adj1" fmla="val 896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7" name="Shape 166"/>
          <p:cNvCxnSpPr/>
          <p:nvPr/>
        </p:nvCxnSpPr>
        <p:spPr>
          <a:xfrm rot="10800000" flipV="1">
            <a:off x="2236078" y="3469261"/>
            <a:ext cx="876279" cy="1326809"/>
          </a:xfrm>
          <a:prstGeom prst="bentConnector2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" name="Shape 167"/>
          <p:cNvCxnSpPr/>
          <p:nvPr/>
        </p:nvCxnSpPr>
        <p:spPr>
          <a:xfrm>
            <a:off x="3354327" y="5252671"/>
            <a:ext cx="2249579" cy="61910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9" name="Shape 168"/>
          <p:cNvCxnSpPr/>
          <p:nvPr/>
        </p:nvCxnSpPr>
        <p:spPr>
          <a:xfrm flipV="1">
            <a:off x="3354327" y="4603273"/>
            <a:ext cx="2249579" cy="64939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" name="Shape 167"/>
          <p:cNvCxnSpPr/>
          <p:nvPr/>
        </p:nvCxnSpPr>
        <p:spPr>
          <a:xfrm flipV="1">
            <a:off x="4025298" y="2152116"/>
            <a:ext cx="2519708" cy="77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" name="Shape 160"/>
          <p:cNvSpPr/>
          <p:nvPr/>
        </p:nvSpPr>
        <p:spPr>
          <a:xfrm>
            <a:off x="6545006" y="1695516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>
                <a:latin typeface="Arial" charset="0"/>
                <a:ea typeface="Arial" charset="0"/>
                <a:cs typeface="Arial" charset="0"/>
              </a:rPr>
              <a:t>Segment</a:t>
            </a:r>
          </a:p>
        </p:txBody>
      </p:sp>
      <p:pic>
        <p:nvPicPr>
          <p:cNvPr id="14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00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NHM Microscope Slides</a:t>
            </a:r>
            <a:endParaRPr lang="en-GB" b="1" spc="-4" dirty="0"/>
          </a:p>
        </p:txBody>
      </p:sp>
      <p:pic>
        <p:nvPicPr>
          <p:cNvPr id="11266" name="Picture 2" descr="C:\Users\benjp\Google Drive\DCP_012 Microscopic Slides\Photos\SacklerLab_SlideScanners-31-03-15-0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3"/>
          <a:stretch/>
        </p:blipFill>
        <p:spPr bwMode="auto">
          <a:xfrm>
            <a:off x="504073" y="865748"/>
            <a:ext cx="813585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40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NHM Microscope Slides</a:t>
            </a:r>
            <a:endParaRPr lang="en-GB" b="1" spc="-4" dirty="0"/>
          </a:p>
        </p:txBody>
      </p:sp>
      <p:pic>
        <p:nvPicPr>
          <p:cNvPr id="12290" name="Picture 2" descr="C:\Users\benjp\Box Sync\benjp\Meetings\2017_06_Synthesis\inselect screenshots\slide 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7" y="865748"/>
            <a:ext cx="779734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39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472561" y="2621043"/>
            <a:ext cx="2735334" cy="19059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dirty="0" smtClean="0"/>
              <a:t>Counting specimens in </a:t>
            </a:r>
            <a:br>
              <a:rPr lang="en-GB" sz="2800" dirty="0" smtClean="0"/>
            </a:br>
            <a:r>
              <a:rPr lang="en-GB" sz="2800" dirty="0" smtClean="0"/>
              <a:t>gel caps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546784" y="4744197"/>
            <a:ext cx="3335105" cy="14260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29" y="1564886"/>
            <a:ext cx="4764286" cy="487857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446856" y="188640"/>
            <a:ext cx="822960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/>
              <a:t>Specimen records and beyond</a:t>
            </a:r>
          </a:p>
        </p:txBody>
      </p:sp>
      <p:pic>
        <p:nvPicPr>
          <p:cNvPr id="8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63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5546784" y="4744197"/>
            <a:ext cx="3335105" cy="14260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68" y="1322401"/>
            <a:ext cx="6095239" cy="458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12" y="5369954"/>
            <a:ext cx="5772150" cy="1066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352641" y="2621043"/>
            <a:ext cx="2735334" cy="19059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800" dirty="0" smtClean="0"/>
              <a:t>Summaries </a:t>
            </a:r>
            <a:r>
              <a:rPr lang="en-GB" sz="2800" dirty="0"/>
              <a:t>of </a:t>
            </a:r>
            <a:br>
              <a:rPr lang="en-GB" sz="2800" dirty="0"/>
            </a:br>
            <a:r>
              <a:rPr lang="en-GB" sz="2800" dirty="0"/>
              <a:t>material in </a:t>
            </a:r>
            <a:br>
              <a:rPr lang="en-GB" sz="2800" dirty="0"/>
            </a:br>
            <a:r>
              <a:rPr lang="en-GB" sz="2800" dirty="0"/>
              <a:t>papered </a:t>
            </a:r>
            <a:r>
              <a:rPr lang="en-GB" sz="2800" dirty="0" smtClean="0"/>
              <a:t>and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wet </a:t>
            </a:r>
            <a:r>
              <a:rPr lang="en-GB" sz="2800" dirty="0" smtClean="0"/>
              <a:t>samples</a:t>
            </a:r>
            <a:endParaRPr lang="en-GB" sz="2800" dirty="0"/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446856" y="188640"/>
            <a:ext cx="822960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/>
              <a:t>Specimen records and beyond</a:t>
            </a:r>
          </a:p>
        </p:txBody>
      </p:sp>
      <p:pic>
        <p:nvPicPr>
          <p:cNvPr id="11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16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856" y="6211669"/>
            <a:ext cx="82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hlinkClick r:id="rId3"/>
              </a:rPr>
              <a:t>insectsoup.australianmuseum.net.au</a:t>
            </a: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56" y="841531"/>
            <a:ext cx="8227189" cy="5394355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Crowdsourcing </a:t>
            </a:r>
            <a:r>
              <a:rPr lang="en-GB" b="1" spc="-4" smtClean="0"/>
              <a:t>insect soups</a:t>
            </a:r>
            <a:endParaRPr lang="en-GB" b="1" spc="-4" dirty="0"/>
          </a:p>
        </p:txBody>
      </p:sp>
      <p:pic>
        <p:nvPicPr>
          <p:cNvPr id="5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njp\Box Sync\benjp\Meetings\2016_03_iDigBio\images\Beulah_Coleoptera_20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4218"/>
            <a:ext cx="10458449" cy="684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bject 2"/>
          <p:cNvSpPr txBox="1">
            <a:spLocks/>
          </p:cNvSpPr>
          <p:nvPr/>
        </p:nvSpPr>
        <p:spPr>
          <a:xfrm>
            <a:off x="446856" y="245340"/>
            <a:ext cx="8229600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sz="3600" b="1" spc="-4" dirty="0" smtClean="0"/>
              <a:t>Pinned Insect Collection</a:t>
            </a:r>
            <a:endParaRPr lang="en-GB" sz="3600" b="1" spc="-4" dirty="0"/>
          </a:p>
        </p:txBody>
      </p:sp>
    </p:spTree>
    <p:extLst>
      <p:ext uri="{BB962C8B-B14F-4D97-AF65-F5344CB8AC3E}">
        <p14:creationId xmlns:p14="http://schemas.microsoft.com/office/powerpoint/2010/main" val="263706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856" y="6211669"/>
            <a:ext cx="82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hlinkClick r:id="rId3"/>
              </a:rPr>
              <a:t>insectsoup.australianmuseum.net.au</a:t>
            </a:r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56" y="857554"/>
            <a:ext cx="8229600" cy="5377521"/>
          </a:xfrm>
          <a:prstGeom prst="rect">
            <a:avLst/>
          </a:prstGeom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Crowdsourcing </a:t>
            </a:r>
            <a:r>
              <a:rPr lang="en-GB" b="1" spc="-4" smtClean="0"/>
              <a:t>insect soups</a:t>
            </a:r>
            <a:endParaRPr lang="en-GB" b="1" spc="-4" dirty="0"/>
          </a:p>
        </p:txBody>
      </p:sp>
      <p:pic>
        <p:nvPicPr>
          <p:cNvPr id="5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2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Inselect for transcription</a:t>
            </a:r>
            <a:endParaRPr lang="en-GB" b="1" spc="-4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72561" y="1739346"/>
            <a:ext cx="4144409" cy="462006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Purdue </a:t>
            </a:r>
            <a:r>
              <a:rPr lang="en-GB" dirty="0"/>
              <a:t>Entomological Research </a:t>
            </a:r>
            <a:r>
              <a:rPr lang="en-GB" dirty="0" smtClean="0"/>
              <a:t>Collection</a:t>
            </a:r>
          </a:p>
          <a:p>
            <a:r>
              <a:rPr lang="en-GB" dirty="0" smtClean="0"/>
              <a:t>Collaboration with Logansport </a:t>
            </a:r>
            <a:r>
              <a:rPr lang="en-GB" dirty="0"/>
              <a:t>Indiana Youth Correctional </a:t>
            </a:r>
            <a:r>
              <a:rPr lang="en-GB" dirty="0" smtClean="0"/>
              <a:t>Facility</a:t>
            </a:r>
          </a:p>
          <a:p>
            <a:r>
              <a:rPr lang="en-GB" dirty="0" smtClean="0"/>
              <a:t>Dedicated desktop stations </a:t>
            </a:r>
            <a:r>
              <a:rPr lang="en-GB" dirty="0"/>
              <a:t>5–6 days per </a:t>
            </a:r>
            <a:r>
              <a:rPr lang="en-GB" dirty="0" smtClean="0"/>
              <a:t>week</a:t>
            </a:r>
          </a:p>
          <a:p>
            <a:r>
              <a:rPr lang="en-GB" dirty="0" smtClean="0"/>
              <a:t>Cookie cutters</a:t>
            </a:r>
          </a:p>
          <a:p>
            <a:r>
              <a:rPr lang="en-GB" dirty="0" smtClean="0"/>
              <a:t>No internet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717" y="934318"/>
            <a:ext cx="4138859" cy="5688767"/>
          </a:xfrm>
          <a:prstGeom prst="rect">
            <a:avLst/>
          </a:prstGeom>
        </p:spPr>
      </p:pic>
      <p:pic>
        <p:nvPicPr>
          <p:cNvPr id="6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5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Inselect usage estimate</a:t>
            </a:r>
            <a:endParaRPr lang="en-GB" b="1" spc="-4" dirty="0"/>
          </a:p>
        </p:txBody>
      </p:sp>
      <p:pic>
        <p:nvPicPr>
          <p:cNvPr id="7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stevd2\Downloads\inselect-downloads-by-ti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68" y="1312494"/>
            <a:ext cx="6697970" cy="502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4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What’s next?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2" y="3537258"/>
            <a:ext cx="4382374" cy="28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197968" y="4946789"/>
            <a:ext cx="1485032" cy="331265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Elbow Connector 7"/>
          <p:cNvCxnSpPr>
            <a:stCxn id="9" idx="0"/>
            <a:endCxn id="12" idx="1"/>
          </p:cNvCxnSpPr>
          <p:nvPr/>
        </p:nvCxnSpPr>
        <p:spPr>
          <a:xfrm rot="5400000" flipH="1" flipV="1">
            <a:off x="2014118" y="2865153"/>
            <a:ext cx="2123712" cy="1963352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9557" y="4908685"/>
            <a:ext cx="3269482" cy="397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C:\Users\benjp\Box Sync\benjp\Projects\Microsoft Projects\Oblique Label Imaging\Documentation\images\IMG_20170511_1224078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2" r="10181" b="6713"/>
          <a:stretch/>
        </p:blipFill>
        <p:spPr bwMode="auto">
          <a:xfrm>
            <a:off x="4057650" y="857203"/>
            <a:ext cx="4762500" cy="385553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ALICE images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3" y="1072577"/>
            <a:ext cx="8373294" cy="47128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34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ALICE image transformation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504" y="1368152"/>
            <a:ext cx="9036496" cy="5517232"/>
            <a:chOff x="107504" y="1340768"/>
            <a:chExt cx="9036496" cy="5517232"/>
          </a:xfrm>
        </p:grpSpPr>
        <p:pic>
          <p:nvPicPr>
            <p:cNvPr id="5" name="Picture 6" descr="C:\Users\benjp\Box Sync\benjp\Projects\Microsoft Projects\Oblique Label Imaging\Documentation\images\perspective warp 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40768"/>
              <a:ext cx="2504800" cy="168810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C:\Users\benjp\Box Sync\benjp\Projects\Microsoft Projects\Oblique Label Imaging\Documentation\images\perspective warp 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935" y="2564904"/>
              <a:ext cx="2513515" cy="167357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4199879" y="3882373"/>
              <a:ext cx="2737528" cy="1820583"/>
              <a:chOff x="-1568032" y="-157657"/>
              <a:chExt cx="10800000" cy="7186657"/>
            </a:xfrm>
          </p:grpSpPr>
          <p:pic>
            <p:nvPicPr>
              <p:cNvPr id="16" name="Picture 2" descr="C:\Users\benjp\Box Sync\benjp\Projects\Microsoft Projects\Oblique Label Imaging\V2_ALICE\TEST 3 - 20DEG\image processing example\cam0202_processed.jpg"/>
              <p:cNvPicPr>
                <a:picLocks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568032" y="3429000"/>
                <a:ext cx="5400000" cy="36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Users\benjp\Box Sync\benjp\Projects\Microsoft Projects\Oblique Label Imaging\V2_ALICE\TEST 3 - 20DEG\image processing example\cam0203_processed.jpg"/>
              <p:cNvPicPr>
                <a:picLocks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31968" y="3429000"/>
                <a:ext cx="5400000" cy="36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benjp\Box Sync\benjp\Projects\Microsoft Projects\Oblique Label Imaging\V2_ALICE\TEST 3 - 20DEG\image processing example\cam0199_processed.jpg"/>
              <p:cNvPicPr>
                <a:picLocks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568032" y="-157657"/>
                <a:ext cx="5400000" cy="36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5" descr="C:\Users\benjp\Box Sync\benjp\Projects\Microsoft Projects\Oblique Label Imaging\V2_ALICE\TEST 3 - 20DEG\image processing example\cam0201_processed.jpg"/>
              <p:cNvPicPr preferRelativeResize="0">
                <a:picLocks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31968" y="-157657"/>
                <a:ext cx="5400000" cy="36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C:\Users\benjp\Box Sync\benjp\Projects\Microsoft Projects\Oblique Label Imaging\V2_ALICE\TEST 3 - 20DEG\image processing example\combined_exclusion3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37407" y="5208518"/>
              <a:ext cx="2206593" cy="164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Bent Arrow 8"/>
            <p:cNvSpPr/>
            <p:nvPr/>
          </p:nvSpPr>
          <p:spPr>
            <a:xfrm rot="5400000">
              <a:off x="2833786" y="1775784"/>
              <a:ext cx="550081" cy="818069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Bent Arrow 9"/>
            <p:cNvSpPr/>
            <p:nvPr/>
          </p:nvSpPr>
          <p:spPr>
            <a:xfrm rot="5400000">
              <a:off x="4968045" y="2992658"/>
              <a:ext cx="550081" cy="818069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Bent Arrow 10"/>
            <p:cNvSpPr/>
            <p:nvPr/>
          </p:nvSpPr>
          <p:spPr>
            <a:xfrm rot="5400000">
              <a:off x="7321294" y="4214910"/>
              <a:ext cx="550081" cy="1152127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99792" y="1547500"/>
              <a:ext cx="3853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Label identification &amp; perspective warp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905" y="2771636"/>
              <a:ext cx="11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Label crop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20271" y="4139788"/>
              <a:ext cx="1335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Label merge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503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ALICE label matching</a:t>
            </a:r>
          </a:p>
        </p:txBody>
      </p:sp>
      <p:pic>
        <p:nvPicPr>
          <p:cNvPr id="14338" name="Picture 2" descr="C:\Users\benjp\Box Sync\benjp\Projects\Microsoft Projects\Oblique Label Imaging\V2_ALICE\Pieter Holtzhausen\scalabel tests\siftmatchlab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" y="1418897"/>
            <a:ext cx="9039200" cy="467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2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smtClean="0"/>
              <a:t>Acknowledgements</a:t>
            </a:r>
            <a:endParaRPr lang="en-GB" b="1" spc="-4" dirty="0"/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905608" y="1195384"/>
            <a:ext cx="7770848" cy="6191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smtClean="0"/>
              <a:t>        	</a:t>
            </a:r>
            <a:r>
              <a:rPr lang="en-GB" sz="2800" b="1" smtClean="0"/>
              <a:t>Inselect</a:t>
            </a:r>
            <a:endParaRPr lang="en-GB" sz="28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491137" y="1829593"/>
            <a:ext cx="665152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200" dirty="0" smtClean="0"/>
              <a:t>Prototype</a:t>
            </a:r>
            <a:r>
              <a:rPr lang="en-GB" sz="2200" dirty="0"/>
              <a:t>: Pieter </a:t>
            </a:r>
            <a:r>
              <a:rPr lang="en-GB" sz="2200" dirty="0" smtClean="0"/>
              <a:t>Holtzhausen</a:t>
            </a:r>
            <a:r>
              <a:rPr lang="en-GB" sz="2200" dirty="0"/>
              <a:t> (</a:t>
            </a:r>
            <a:r>
              <a:rPr lang="en-GB" sz="2200" dirty="0" smtClean="0"/>
              <a:t>Stellenbosch), </a:t>
            </a:r>
            <a:r>
              <a:rPr lang="en-GB" sz="2200" dirty="0"/>
              <a:t>Stéfan van der </a:t>
            </a:r>
            <a:r>
              <a:rPr lang="en-GB" sz="2200" dirty="0" smtClean="0"/>
              <a:t>Walt (Stellenbosch &amp; </a:t>
            </a:r>
            <a:r>
              <a:rPr lang="en-GB" sz="2400" dirty="0" smtClean="0"/>
              <a:t>University of</a:t>
            </a:r>
            <a:r>
              <a:rPr lang="en-GB" sz="2400" dirty="0"/>
              <a:t> California, </a:t>
            </a:r>
            <a:r>
              <a:rPr lang="en-GB" sz="2400" dirty="0" smtClean="0"/>
              <a:t>Berkeley)</a:t>
            </a:r>
            <a:endParaRPr lang="en-GB" sz="2200" dirty="0"/>
          </a:p>
          <a:p>
            <a:pPr marL="285750" indent="-285750">
              <a:buFont typeface="Arial" charset="0"/>
              <a:buChar char="•"/>
            </a:pPr>
            <a:r>
              <a:rPr lang="en-GB" sz="2200" dirty="0"/>
              <a:t>Application development: </a:t>
            </a:r>
            <a:r>
              <a:rPr lang="en-GB" sz="2200" dirty="0" smtClean="0"/>
              <a:t>Lawrence Hudson and Alice </a:t>
            </a:r>
            <a:r>
              <a:rPr lang="en-GB" sz="2200" dirty="0"/>
              <a:t>Heaton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200" dirty="0"/>
              <a:t>User testing: </a:t>
            </a:r>
            <a:r>
              <a:rPr lang="en-GB" sz="2200" dirty="0" smtClean="0"/>
              <a:t>Louise </a:t>
            </a:r>
            <a:r>
              <a:rPr lang="en-GB" sz="2200" dirty="0"/>
              <a:t>Allan, Natalie Dale-Skey, Emma Sherlock and NHM </a:t>
            </a:r>
            <a:r>
              <a:rPr lang="en-GB" sz="2200" dirty="0" smtClean="0"/>
              <a:t>volunteers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200" dirty="0"/>
              <a:t>Direction: Vladimir </a:t>
            </a:r>
            <a:r>
              <a:rPr lang="en-GB" sz="2200" dirty="0" err="1"/>
              <a:t>Blagoderov</a:t>
            </a:r>
            <a:r>
              <a:rPr lang="en-GB" sz="2200" dirty="0"/>
              <a:t>, Laurence Livermore, Vincent S. Smith</a:t>
            </a:r>
          </a:p>
        </p:txBody>
      </p:sp>
      <p:pic>
        <p:nvPicPr>
          <p:cNvPr id="11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4629" y="5765703"/>
            <a:ext cx="4064523" cy="82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3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3" y="5738452"/>
            <a:ext cx="1831744" cy="817743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Thank you!</a:t>
            </a:r>
            <a:endParaRPr lang="en-GB" b="1" spc="-4" dirty="0"/>
          </a:p>
        </p:txBody>
      </p:sp>
      <p:sp>
        <p:nvSpPr>
          <p:cNvPr id="8" name="TextBox 7"/>
          <p:cNvSpPr txBox="1"/>
          <p:nvPr/>
        </p:nvSpPr>
        <p:spPr>
          <a:xfrm>
            <a:off x="593766" y="1815474"/>
            <a:ext cx="8082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Home page, including documentation and links to releases</a:t>
            </a:r>
          </a:p>
          <a:p>
            <a:r>
              <a:rPr lang="en-US" sz="2200" dirty="0" smtClean="0">
                <a:hlinkClick r:id="rId4"/>
              </a:rPr>
              <a:t>naturalhistorymuseum.github.io/inselect</a:t>
            </a:r>
            <a:endParaRPr lang="en-US" sz="2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9" y="4734371"/>
            <a:ext cx="447786" cy="4286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6719" y="4732139"/>
            <a:ext cx="2534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hlinkClick r:id="rId6"/>
              </a:rPr>
              <a:t> </a:t>
            </a:r>
            <a:r>
              <a:rPr lang="en-US" sz="2200" dirty="0" smtClean="0">
                <a:hlinkClick r:id="rId6"/>
              </a:rPr>
              <a:t>#Inselect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4991996" y="4550985"/>
            <a:ext cx="4085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SYNTHESYS</a:t>
            </a:r>
          </a:p>
          <a:p>
            <a:r>
              <a:rPr lang="en-US" sz="2200" dirty="0" smtClean="0">
                <a:hlinkClick r:id="rId7"/>
              </a:rPr>
              <a:t>www.synthesys.info</a:t>
            </a:r>
            <a:endParaRPr lang="en-US" sz="2200" dirty="0"/>
          </a:p>
        </p:txBody>
      </p:sp>
      <p:sp>
        <p:nvSpPr>
          <p:cNvPr id="20" name="Rectangle 19"/>
          <p:cNvSpPr/>
          <p:nvPr/>
        </p:nvSpPr>
        <p:spPr>
          <a:xfrm>
            <a:off x="4991996" y="3639148"/>
            <a:ext cx="40851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Webinar</a:t>
            </a:r>
            <a:endParaRPr lang="en-US" sz="2200" b="1" dirty="0"/>
          </a:p>
          <a:p>
            <a:r>
              <a:rPr lang="it-IT" sz="2400" dirty="0">
                <a:hlinkClick r:id="rId8"/>
              </a:rPr>
              <a:t>10.6084/m9.figshare.3208021</a:t>
            </a:r>
            <a:endParaRPr lang="en-US" sz="2200" dirty="0"/>
          </a:p>
        </p:txBody>
      </p:sp>
      <p:sp>
        <p:nvSpPr>
          <p:cNvPr id="21" name="Rectangle 20"/>
          <p:cNvSpPr/>
          <p:nvPr/>
        </p:nvSpPr>
        <p:spPr>
          <a:xfrm>
            <a:off x="593766" y="3640598"/>
            <a:ext cx="42394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Paper in PLOS ONE</a:t>
            </a:r>
          </a:p>
          <a:p>
            <a:r>
              <a:rPr lang="nb-NO" sz="2200" dirty="0">
                <a:hlinkClick r:id="rId9"/>
              </a:rPr>
              <a:t>10.1371/journal.pone.0143402</a:t>
            </a:r>
            <a:endParaRPr lang="en-US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593766" y="2727311"/>
            <a:ext cx="76762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Source code and issues</a:t>
            </a:r>
          </a:p>
          <a:p>
            <a:r>
              <a:rPr lang="en-US" sz="2200" dirty="0">
                <a:hlinkClick r:id="rId10"/>
              </a:rPr>
              <a:t>github.com/NaturalHistoryMuseum/inselect/</a:t>
            </a:r>
            <a:endParaRPr lang="en-US" sz="2200" dirty="0"/>
          </a:p>
        </p:txBody>
      </p:sp>
      <p:pic>
        <p:nvPicPr>
          <p:cNvPr id="13" name="Shape 9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74629" y="5765703"/>
            <a:ext cx="4064523" cy="82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21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6200000">
            <a:off x="-2427435" y="3134364"/>
            <a:ext cx="5306999" cy="423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Information content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1111" y="621288"/>
            <a:ext cx="8512389" cy="5832048"/>
            <a:chOff x="612561" y="621288"/>
            <a:chExt cx="9000001" cy="5832048"/>
          </a:xfrm>
        </p:grpSpPr>
        <p:sp>
          <p:nvSpPr>
            <p:cNvPr id="4" name="Rectangle 3"/>
            <p:cNvSpPr/>
            <p:nvPr/>
          </p:nvSpPr>
          <p:spPr>
            <a:xfrm>
              <a:off x="612562" y="6029673"/>
              <a:ext cx="9000000" cy="423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Specimens per unit effort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2561" y="5309603"/>
              <a:ext cx="9000000" cy="72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 smtClean="0">
                  <a:solidFill>
                    <a:schemeClr val="tx1"/>
                  </a:solidFill>
                </a:rPr>
                <a:t>Stub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61" y="4387900"/>
              <a:ext cx="7560000" cy="72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 smtClean="0">
                  <a:solidFill>
                    <a:schemeClr val="tx1"/>
                  </a:solidFill>
                </a:rPr>
                <a:t>Basic Image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561" y="3466195"/>
              <a:ext cx="3600000" cy="72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 smtClean="0">
                  <a:solidFill>
                    <a:schemeClr val="tx1"/>
                  </a:solidFill>
                </a:rPr>
                <a:t>Label Images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2561" y="2544490"/>
              <a:ext cx="2520000" cy="72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 smtClean="0">
                  <a:solidFill>
                    <a:schemeClr val="tx1"/>
                  </a:solidFill>
                </a:rPr>
                <a:t>Transcription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561" y="1622785"/>
              <a:ext cx="1800000" cy="72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 err="1" smtClean="0">
                  <a:solidFill>
                    <a:schemeClr val="tx1"/>
                  </a:solidFill>
                </a:rPr>
                <a:t>Georeferencing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2561" y="701080"/>
              <a:ext cx="143015" cy="72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736" y="692696"/>
              <a:ext cx="1440000" cy="72000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 smtClean="0">
                  <a:solidFill>
                    <a:schemeClr val="tx1"/>
                  </a:solidFill>
                </a:rPr>
                <a:t>Diagnostic Images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561" y="621288"/>
              <a:ext cx="0" cy="54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Digitisation</a:t>
            </a:r>
          </a:p>
        </p:txBody>
      </p:sp>
    </p:spTree>
    <p:extLst>
      <p:ext uri="{BB962C8B-B14F-4D97-AF65-F5344CB8AC3E}">
        <p14:creationId xmlns:p14="http://schemas.microsoft.com/office/powerpoint/2010/main" val="201270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iCollections</a:t>
            </a:r>
            <a:endParaRPr lang="en-GB" b="1" spc="-4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2" y="3537258"/>
            <a:ext cx="4382374" cy="28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enjp\Box Sync\benjp\Meetings\2016_03_iDigBio\images\iCollections examp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69" y="961998"/>
            <a:ext cx="5401349" cy="3600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9556" y="4010790"/>
            <a:ext cx="893213" cy="219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Elbow Connector 16"/>
          <p:cNvCxnSpPr>
            <a:stCxn id="15" idx="3"/>
            <a:endCxn id="3075" idx="1"/>
          </p:cNvCxnSpPr>
          <p:nvPr/>
        </p:nvCxnSpPr>
        <p:spPr>
          <a:xfrm flipV="1">
            <a:off x="1352769" y="2761998"/>
            <a:ext cx="2148000" cy="2346792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4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Whole Drawer Imaging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2" y="3537258"/>
            <a:ext cx="4382374" cy="28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9556" y="5344510"/>
            <a:ext cx="3560651" cy="862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Elbow Connector 16"/>
          <p:cNvCxnSpPr>
            <a:stCxn id="15" idx="0"/>
            <a:endCxn id="4098" idx="1"/>
          </p:cNvCxnSpPr>
          <p:nvPr/>
        </p:nvCxnSpPr>
        <p:spPr>
          <a:xfrm rot="5400000" flipH="1" flipV="1">
            <a:off x="1588049" y="3396411"/>
            <a:ext cx="2599932" cy="1296266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benjp\Box Sync\benjp\Meetings\2016_03_iDigBio\images\SatSc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48" y="944578"/>
            <a:ext cx="5300967" cy="3600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2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njp\Box Sync\benjp\Pictures\Enallagma_36_thumbn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9189" y="845462"/>
            <a:ext cx="5670521" cy="568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/>
          <p:cNvSpPr txBox="1">
            <a:spLocks/>
          </p:cNvSpPr>
          <p:nvPr/>
        </p:nvSpPr>
        <p:spPr>
          <a:xfrm>
            <a:off x="1426965" y="188640"/>
            <a:ext cx="6290071" cy="677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smtClean="0"/>
              <a:t>Static Drawer Image</a:t>
            </a:r>
          </a:p>
        </p:txBody>
      </p:sp>
    </p:spTree>
    <p:extLst>
      <p:ext uri="{BB962C8B-B14F-4D97-AF65-F5344CB8AC3E}">
        <p14:creationId xmlns:p14="http://schemas.microsoft.com/office/powerpoint/2010/main" val="9815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Workflow Overview</a:t>
            </a:r>
            <a:endParaRPr lang="en-GB" b="1" spc="-4" dirty="0"/>
          </a:p>
        </p:txBody>
      </p:sp>
      <p:sp>
        <p:nvSpPr>
          <p:cNvPr id="20" name="Shape 157"/>
          <p:cNvSpPr/>
          <p:nvPr/>
        </p:nvSpPr>
        <p:spPr>
          <a:xfrm>
            <a:off x="5603906" y="4146673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Export </a:t>
            </a:r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metadata</a:t>
            </a:r>
          </a:p>
          <a:p>
            <a:pPr algn="ctr"/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CSV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Shape 159"/>
          <p:cNvSpPr/>
          <p:nvPr/>
        </p:nvSpPr>
        <p:spPr>
          <a:xfrm>
            <a:off x="446856" y="1692341"/>
            <a:ext cx="3578442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Ingest</a:t>
            </a: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Create .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inselect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file &amp; thumbnail</a:t>
            </a: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Optionally apply cookie cutter</a:t>
            </a:r>
          </a:p>
        </p:txBody>
      </p:sp>
      <p:sp>
        <p:nvSpPr>
          <p:cNvPr id="23" name="Shape 161"/>
          <p:cNvSpPr/>
          <p:nvPr/>
        </p:nvSpPr>
        <p:spPr>
          <a:xfrm>
            <a:off x="3112356" y="3012662"/>
            <a:ext cx="3020700" cy="91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 i="1" dirty="0" err="1">
                <a:latin typeface="Arial" charset="0"/>
                <a:ea typeface="Arial" charset="0"/>
                <a:cs typeface="Arial" charset="0"/>
              </a:rPr>
              <a:t>Inselect</a:t>
            </a: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application</a:t>
            </a:r>
            <a:endParaRPr lang="en-GB" sz="1600" b="1" dirty="0">
              <a:latin typeface="Arial" charset="0"/>
              <a:ea typeface="Arial" charset="0"/>
              <a:cs typeface="Arial" charset="0"/>
            </a:endParaRP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Refine boxes</a:t>
            </a:r>
          </a:p>
          <a:p>
            <a:pPr marL="228600">
              <a:buClr>
                <a:schemeClr val="dk1"/>
              </a:buClr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Transcribe label information</a:t>
            </a:r>
          </a:p>
        </p:txBody>
      </p:sp>
      <p:sp>
        <p:nvSpPr>
          <p:cNvPr id="24" name="Shape 162"/>
          <p:cNvSpPr/>
          <p:nvPr/>
        </p:nvSpPr>
        <p:spPr>
          <a:xfrm>
            <a:off x="1117827" y="4796071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Read barcodes</a:t>
            </a:r>
          </a:p>
        </p:txBody>
      </p:sp>
      <p:sp>
        <p:nvSpPr>
          <p:cNvPr id="25" name="Shape 163"/>
          <p:cNvSpPr/>
          <p:nvPr/>
        </p:nvSpPr>
        <p:spPr>
          <a:xfrm>
            <a:off x="5603906" y="5415173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>
                <a:latin typeface="Arial" charset="0"/>
                <a:ea typeface="Arial" charset="0"/>
                <a:cs typeface="Arial" charset="0"/>
              </a:rPr>
              <a:t>Save crops</a:t>
            </a:r>
          </a:p>
        </p:txBody>
      </p:sp>
      <p:cxnSp>
        <p:nvCxnSpPr>
          <p:cNvPr id="26" name="Shape 165"/>
          <p:cNvCxnSpPr/>
          <p:nvPr/>
        </p:nvCxnSpPr>
        <p:spPr>
          <a:xfrm rot="10800000" flipV="1">
            <a:off x="6133056" y="2605540"/>
            <a:ext cx="1556898" cy="863721"/>
          </a:xfrm>
          <a:prstGeom prst="bentConnector3">
            <a:avLst>
              <a:gd name="adj1" fmla="val 896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7" name="Shape 166"/>
          <p:cNvCxnSpPr/>
          <p:nvPr/>
        </p:nvCxnSpPr>
        <p:spPr>
          <a:xfrm rot="10800000" flipV="1">
            <a:off x="2236078" y="3469261"/>
            <a:ext cx="876279" cy="1326809"/>
          </a:xfrm>
          <a:prstGeom prst="bentConnector2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" name="Shape 167"/>
          <p:cNvCxnSpPr/>
          <p:nvPr/>
        </p:nvCxnSpPr>
        <p:spPr>
          <a:xfrm>
            <a:off x="3354327" y="5252671"/>
            <a:ext cx="2249579" cy="61910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9" name="Shape 168"/>
          <p:cNvCxnSpPr/>
          <p:nvPr/>
        </p:nvCxnSpPr>
        <p:spPr>
          <a:xfrm flipV="1">
            <a:off x="3354327" y="4603273"/>
            <a:ext cx="2249579" cy="64939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" name="Shape 167"/>
          <p:cNvCxnSpPr/>
          <p:nvPr/>
        </p:nvCxnSpPr>
        <p:spPr>
          <a:xfrm flipV="1">
            <a:off x="4025298" y="2152116"/>
            <a:ext cx="2519708" cy="77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" name="Shape 160"/>
          <p:cNvSpPr/>
          <p:nvPr/>
        </p:nvSpPr>
        <p:spPr>
          <a:xfrm>
            <a:off x="6545006" y="1695516"/>
            <a:ext cx="2236500" cy="9132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600" b="1">
                <a:latin typeface="Arial" charset="0"/>
                <a:ea typeface="Arial" charset="0"/>
                <a:cs typeface="Arial" charset="0"/>
              </a:rPr>
              <a:t>Segment</a:t>
            </a:r>
          </a:p>
        </p:txBody>
      </p:sp>
      <p:pic>
        <p:nvPicPr>
          <p:cNvPr id="15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28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enjp\Box Sync\benjp\Meetings\2017_06_Synthesis\inselect screenshots\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0" y="801114"/>
            <a:ext cx="781768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– Boxes view</a:t>
            </a:r>
            <a:endParaRPr lang="en-GB" b="1" spc="-4" dirty="0"/>
          </a:p>
        </p:txBody>
      </p:sp>
      <p:pic>
        <p:nvPicPr>
          <p:cNvPr id="16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0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"/>
          <p:cNvSpPr txBox="1">
            <a:spLocks/>
          </p:cNvSpPr>
          <p:nvPr/>
        </p:nvSpPr>
        <p:spPr>
          <a:xfrm>
            <a:off x="446856" y="18864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5"/>
            <a:r>
              <a:rPr lang="en-GB" b="1" spc="-4" dirty="0" err="1" smtClean="0"/>
              <a:t>Inselect</a:t>
            </a:r>
            <a:r>
              <a:rPr lang="en-GB" b="1" spc="-4" dirty="0" smtClean="0"/>
              <a:t> – Boxes view</a:t>
            </a:r>
            <a:endParaRPr lang="en-GB" b="1" spc="-4" dirty="0"/>
          </a:p>
        </p:txBody>
      </p:sp>
      <p:pic>
        <p:nvPicPr>
          <p:cNvPr id="9218" name="Picture 2" descr="C:\Users\benjp\Box Sync\benjp\Meetings\2017_06_Synthesis\inselect screenshots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1" y="801114"/>
            <a:ext cx="783269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9" y="167146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18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48830</TotalTime>
  <Words>313</Words>
  <Application>Microsoft Macintosh PowerPoint</Application>
  <PresentationFormat>On-screen Show (4:3)</PresentationFormat>
  <Paragraphs>122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Natural History Museum, London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NHM Digital Program and Inselect</dc:title>
  <dc:creator>Lawrence Hudson</dc:creator>
  <cp:lastModifiedBy>Vincent Smith</cp:lastModifiedBy>
  <cp:revision>754</cp:revision>
  <cp:lastPrinted>2016-09-06T22:46:39Z</cp:lastPrinted>
  <dcterms:created xsi:type="dcterms:W3CDTF">2015-11-03T15:15:01Z</dcterms:created>
  <dcterms:modified xsi:type="dcterms:W3CDTF">2017-06-15T11:36:43Z</dcterms:modified>
</cp:coreProperties>
</file>