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3" r:id="rId2"/>
    <p:sldId id="306" r:id="rId3"/>
    <p:sldId id="303" r:id="rId4"/>
    <p:sldId id="308" r:id="rId5"/>
    <p:sldId id="307" r:id="rId6"/>
    <p:sldId id="304" r:id="rId7"/>
    <p:sldId id="305" r:id="rId8"/>
    <p:sldId id="299" r:id="rId9"/>
    <p:sldId id="302" r:id="rId10"/>
    <p:sldId id="266" r:id="rId11"/>
    <p:sldId id="337" r:id="rId12"/>
    <p:sldId id="292" r:id="rId13"/>
    <p:sldId id="282" r:id="rId14"/>
    <p:sldId id="280" r:id="rId15"/>
    <p:sldId id="338" r:id="rId16"/>
    <p:sldId id="311" r:id="rId17"/>
    <p:sldId id="339" r:id="rId18"/>
    <p:sldId id="335" r:id="rId19"/>
    <p:sldId id="336" r:id="rId20"/>
    <p:sldId id="340" r:id="rId21"/>
    <p:sldId id="312" r:id="rId22"/>
    <p:sldId id="341" r:id="rId23"/>
    <p:sldId id="313" r:id="rId24"/>
    <p:sldId id="342" r:id="rId25"/>
    <p:sldId id="314" r:id="rId26"/>
    <p:sldId id="300" r:id="rId27"/>
    <p:sldId id="30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5" autoAdjust="0"/>
    <p:restoredTop sz="83630" autoAdjust="0"/>
  </p:normalViewPr>
  <p:slideViewPr>
    <p:cSldViewPr>
      <p:cViewPr>
        <p:scale>
          <a:sx n="64" d="100"/>
          <a:sy n="64" d="100"/>
        </p:scale>
        <p:origin x="-1552" y="-4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bgeuser\Desktop\LOAN_ITEMS_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Sheet5!$G$3</c:f>
              <c:strCache>
                <c:ptCount val="1"/>
                <c:pt idx="0">
                  <c:v>Number of loans</c:v>
                </c:pt>
              </c:strCache>
            </c:strRef>
          </c:tx>
          <c:invertIfNegative val="0"/>
          <c:cat>
            <c:numRef>
              <c:f>Sheet5!$E$4:$E$24</c:f>
              <c:numCache>
                <c:formatCode>General</c:formatCode>
                <c:ptCount val="21"/>
                <c:pt idx="0">
                  <c:v>1995.0</c:v>
                </c:pt>
                <c:pt idx="1">
                  <c:v>1996.0</c:v>
                </c:pt>
                <c:pt idx="2">
                  <c:v>1997.0</c:v>
                </c:pt>
                <c:pt idx="3">
                  <c:v>1998.0</c:v>
                </c:pt>
                <c:pt idx="4">
                  <c:v>1999.0</c:v>
                </c:pt>
                <c:pt idx="5">
                  <c:v>2000.0</c:v>
                </c:pt>
                <c:pt idx="6">
                  <c:v>2001.0</c:v>
                </c:pt>
                <c:pt idx="7">
                  <c:v>2002.0</c:v>
                </c:pt>
                <c:pt idx="8">
                  <c:v>2003.0</c:v>
                </c:pt>
                <c:pt idx="9">
                  <c:v>2004.0</c:v>
                </c:pt>
                <c:pt idx="10">
                  <c:v>2005.0</c:v>
                </c:pt>
                <c:pt idx="11">
                  <c:v>2006.0</c:v>
                </c:pt>
                <c:pt idx="12">
                  <c:v>2007.0</c:v>
                </c:pt>
                <c:pt idx="13">
                  <c:v>2008.0</c:v>
                </c:pt>
                <c:pt idx="14">
                  <c:v>2009.0</c:v>
                </c:pt>
                <c:pt idx="15">
                  <c:v>2010.0</c:v>
                </c:pt>
                <c:pt idx="16">
                  <c:v>2011.0</c:v>
                </c:pt>
                <c:pt idx="17">
                  <c:v>2012.0</c:v>
                </c:pt>
                <c:pt idx="18">
                  <c:v>2013.0</c:v>
                </c:pt>
                <c:pt idx="19">
                  <c:v>2014.0</c:v>
                </c:pt>
                <c:pt idx="20">
                  <c:v>2015.0</c:v>
                </c:pt>
              </c:numCache>
            </c:numRef>
          </c:cat>
          <c:val>
            <c:numRef>
              <c:f>Sheet5!$G$4:$G$24</c:f>
              <c:numCache>
                <c:formatCode>General</c:formatCode>
                <c:ptCount val="21"/>
                <c:pt idx="0">
                  <c:v>19.0</c:v>
                </c:pt>
                <c:pt idx="1">
                  <c:v>150.0</c:v>
                </c:pt>
                <c:pt idx="2">
                  <c:v>146.0</c:v>
                </c:pt>
                <c:pt idx="3">
                  <c:v>126.0</c:v>
                </c:pt>
                <c:pt idx="4">
                  <c:v>151.0</c:v>
                </c:pt>
                <c:pt idx="5">
                  <c:v>133.0</c:v>
                </c:pt>
                <c:pt idx="6">
                  <c:v>131.0</c:v>
                </c:pt>
                <c:pt idx="7">
                  <c:v>143.0</c:v>
                </c:pt>
                <c:pt idx="8">
                  <c:v>147.0</c:v>
                </c:pt>
                <c:pt idx="9">
                  <c:v>127.0</c:v>
                </c:pt>
                <c:pt idx="10">
                  <c:v>112.0</c:v>
                </c:pt>
                <c:pt idx="11">
                  <c:v>108.0</c:v>
                </c:pt>
                <c:pt idx="12">
                  <c:v>124.0</c:v>
                </c:pt>
                <c:pt idx="13">
                  <c:v>90.0</c:v>
                </c:pt>
                <c:pt idx="14">
                  <c:v>112.0</c:v>
                </c:pt>
                <c:pt idx="15">
                  <c:v>92.0</c:v>
                </c:pt>
                <c:pt idx="16">
                  <c:v>94.0</c:v>
                </c:pt>
                <c:pt idx="17">
                  <c:v>62.0</c:v>
                </c:pt>
                <c:pt idx="18">
                  <c:v>73.0</c:v>
                </c:pt>
                <c:pt idx="19">
                  <c:v>52.0</c:v>
                </c:pt>
                <c:pt idx="20">
                  <c:v>61.0</c:v>
                </c:pt>
              </c:numCache>
            </c:numRef>
          </c:val>
        </c:ser>
        <c:ser>
          <c:idx val="2"/>
          <c:order val="1"/>
          <c:tx>
            <c:strRef>
              <c:f>Sheet5!$F$3</c:f>
              <c:strCache>
                <c:ptCount val="1"/>
                <c:pt idx="0">
                  <c:v>Average loan size</c:v>
                </c:pt>
              </c:strCache>
            </c:strRef>
          </c:tx>
          <c:invertIfNegative val="0"/>
          <c:cat>
            <c:numRef>
              <c:f>Sheet5!$E$4:$E$24</c:f>
              <c:numCache>
                <c:formatCode>General</c:formatCode>
                <c:ptCount val="21"/>
                <c:pt idx="0">
                  <c:v>1995.0</c:v>
                </c:pt>
                <c:pt idx="1">
                  <c:v>1996.0</c:v>
                </c:pt>
                <c:pt idx="2">
                  <c:v>1997.0</c:v>
                </c:pt>
                <c:pt idx="3">
                  <c:v>1998.0</c:v>
                </c:pt>
                <c:pt idx="4">
                  <c:v>1999.0</c:v>
                </c:pt>
                <c:pt idx="5">
                  <c:v>2000.0</c:v>
                </c:pt>
                <c:pt idx="6">
                  <c:v>2001.0</c:v>
                </c:pt>
                <c:pt idx="7">
                  <c:v>2002.0</c:v>
                </c:pt>
                <c:pt idx="8">
                  <c:v>2003.0</c:v>
                </c:pt>
                <c:pt idx="9">
                  <c:v>2004.0</c:v>
                </c:pt>
                <c:pt idx="10">
                  <c:v>2005.0</c:v>
                </c:pt>
                <c:pt idx="11">
                  <c:v>2006.0</c:v>
                </c:pt>
                <c:pt idx="12">
                  <c:v>2007.0</c:v>
                </c:pt>
                <c:pt idx="13">
                  <c:v>2008.0</c:v>
                </c:pt>
                <c:pt idx="14">
                  <c:v>2009.0</c:v>
                </c:pt>
                <c:pt idx="15">
                  <c:v>2010.0</c:v>
                </c:pt>
                <c:pt idx="16">
                  <c:v>2011.0</c:v>
                </c:pt>
                <c:pt idx="17">
                  <c:v>2012.0</c:v>
                </c:pt>
                <c:pt idx="18">
                  <c:v>2013.0</c:v>
                </c:pt>
                <c:pt idx="19">
                  <c:v>2014.0</c:v>
                </c:pt>
                <c:pt idx="20">
                  <c:v>2015.0</c:v>
                </c:pt>
              </c:numCache>
            </c:numRef>
          </c:cat>
          <c:val>
            <c:numRef>
              <c:f>Sheet5!$F$4:$F$24</c:f>
              <c:numCache>
                <c:formatCode>0</c:formatCode>
                <c:ptCount val="21"/>
                <c:pt idx="0">
                  <c:v>25.94736842105266</c:v>
                </c:pt>
                <c:pt idx="1">
                  <c:v>47.01333333333334</c:v>
                </c:pt>
                <c:pt idx="2">
                  <c:v>47.69178082191781</c:v>
                </c:pt>
                <c:pt idx="3">
                  <c:v>40.73809523809535</c:v>
                </c:pt>
                <c:pt idx="4">
                  <c:v>44.85430463576147</c:v>
                </c:pt>
                <c:pt idx="5">
                  <c:v>37.41353383458647</c:v>
                </c:pt>
                <c:pt idx="6">
                  <c:v>47.38167938931285</c:v>
                </c:pt>
                <c:pt idx="7">
                  <c:v>29.97902097902094</c:v>
                </c:pt>
                <c:pt idx="8">
                  <c:v>36.99319727891157</c:v>
                </c:pt>
                <c:pt idx="9">
                  <c:v>44.74015748031496</c:v>
                </c:pt>
                <c:pt idx="10">
                  <c:v>40.98214285714285</c:v>
                </c:pt>
                <c:pt idx="11">
                  <c:v>39.35185185185178</c:v>
                </c:pt>
                <c:pt idx="12">
                  <c:v>63.7741935483871</c:v>
                </c:pt>
                <c:pt idx="13">
                  <c:v>54.27777777777778</c:v>
                </c:pt>
                <c:pt idx="14">
                  <c:v>24.10714285714283</c:v>
                </c:pt>
                <c:pt idx="15">
                  <c:v>36.18478260869558</c:v>
                </c:pt>
                <c:pt idx="16">
                  <c:v>29.04255319148933</c:v>
                </c:pt>
                <c:pt idx="17">
                  <c:v>35.51612903225806</c:v>
                </c:pt>
                <c:pt idx="18">
                  <c:v>38.87671232876716</c:v>
                </c:pt>
                <c:pt idx="19">
                  <c:v>42.11538461538454</c:v>
                </c:pt>
                <c:pt idx="20">
                  <c:v>30.19672131147541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11667464"/>
        <c:axId val="-2012052888"/>
      </c:barChart>
      <c:catAx>
        <c:axId val="-2011667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12052888"/>
        <c:crosses val="autoZero"/>
        <c:auto val="1"/>
        <c:lblAlgn val="ctr"/>
        <c:lblOffset val="100"/>
        <c:noMultiLvlLbl val="0"/>
      </c:catAx>
      <c:valAx>
        <c:axId val="-2012052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116674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F3405-67D9-4A45-9EC5-9788A5BDB268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55C17-7A48-424F-ACB6-AA40585E6F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30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870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262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656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058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597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295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29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85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D942-7B58-409E-A458-F4C2979C432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16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D942-7B58-409E-A458-F4C2979C432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513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597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13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55C17-7A48-424F-ACB6-AA40585E6F9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61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15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65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6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8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43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662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99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54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39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97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41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B273C-0A96-45E7-98B5-D25607CC400E}" type="datetimeFigureOut">
              <a:rPr lang="en-GB" smtClean="0"/>
              <a:pPr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349E2-508D-477D-91F9-386ACCC923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27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4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5" t="68315" r="30528" b="19581"/>
          <a:stretch/>
        </p:blipFill>
        <p:spPr bwMode="auto">
          <a:xfrm>
            <a:off x="5336498" y="4221088"/>
            <a:ext cx="3779000" cy="263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nline images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0" r="1" b="41372"/>
          <a:stretch/>
        </p:blipFill>
        <p:spPr bwMode="auto">
          <a:xfrm>
            <a:off x="-24741" y="-70770"/>
            <a:ext cx="9212149" cy="285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7" t="58811" r="48731" b="23361"/>
          <a:stretch/>
        </p:blipFill>
        <p:spPr bwMode="auto">
          <a:xfrm>
            <a:off x="0" y="2616013"/>
            <a:ext cx="3851920" cy="42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741" y="0"/>
            <a:ext cx="9168741" cy="68580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Inline images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364707"/>
            <a:ext cx="2443698" cy="49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79512" y="722676"/>
            <a:ext cx="8784976" cy="3024336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                </a:t>
            </a:r>
            <a:r>
              <a:rPr lang="en-GB" sz="53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RESEARCH ACTIVITY (JRA):</a:t>
            </a:r>
            <a:br>
              <a:rPr lang="en-GB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Moving from physical to digital collections</a:t>
            </a:r>
            <a:endParaRPr lang="en-GB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Inline images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2"/>
          <a:stretch/>
        </p:blipFill>
        <p:spPr bwMode="auto">
          <a:xfrm>
            <a:off x="2123728" y="798569"/>
            <a:ext cx="3622316" cy="42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013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9756" y="4653136"/>
            <a:ext cx="2340508" cy="1343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 smtClean="0"/>
              <a:t>Objective 1:</a:t>
            </a:r>
          </a:p>
          <a:p>
            <a:pPr marL="0" indent="0">
              <a:buNone/>
            </a:pPr>
            <a:r>
              <a:rPr lang="en-GB" sz="1800" dirty="0" smtClean="0"/>
              <a:t>Automated data collection from digital images</a:t>
            </a:r>
            <a:endParaRPr lang="en-GB" sz="1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35274" y="4653136"/>
            <a:ext cx="2064721" cy="1343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 smtClean="0"/>
              <a:t>Objective 2:</a:t>
            </a:r>
          </a:p>
          <a:p>
            <a:pPr marL="0" indent="0">
              <a:buNone/>
            </a:pPr>
            <a:r>
              <a:rPr lang="en-GB" sz="1800" dirty="0" smtClean="0"/>
              <a:t>New methods for 3D digitisation of NH collections</a:t>
            </a:r>
            <a:endParaRPr lang="en-GB" sz="1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4653137"/>
            <a:ext cx="2304256" cy="1363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 smtClean="0"/>
              <a:t>Objective 3:</a:t>
            </a:r>
          </a:p>
          <a:p>
            <a:pPr marL="0" indent="0">
              <a:buNone/>
            </a:pPr>
            <a:r>
              <a:rPr lang="en-GB" sz="1800" dirty="0" smtClean="0"/>
              <a:t>Crowdsourcing metadata enrichment of digital images</a:t>
            </a:r>
            <a:endParaRPr lang="en-GB" sz="1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97125" y="4653138"/>
            <a:ext cx="2160240" cy="1728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 smtClean="0"/>
              <a:t>Objective 4:</a:t>
            </a:r>
          </a:p>
          <a:p>
            <a:pPr marL="0" indent="0">
              <a:buNone/>
            </a:pPr>
            <a:r>
              <a:rPr lang="en-GB" sz="1800" dirty="0" smtClean="0"/>
              <a:t>Access and management of an integrated European digital collection</a:t>
            </a:r>
            <a:endParaRPr lang="en-GB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/>
          <a:stretch/>
        </p:blipFill>
        <p:spPr bwMode="auto">
          <a:xfrm>
            <a:off x="0" y="260648"/>
            <a:ext cx="2430264" cy="419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78.jpg" descr="Storena formosa flash &amp; 395 ZS PMax 90%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 rot="16200000">
            <a:off x="1966652" y="1449589"/>
            <a:ext cx="3140970" cy="2069729"/>
          </a:xfrm>
          <a:prstGeom prst="rect">
            <a:avLst/>
          </a:prstGeom>
          <a:ln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12748" r="19602"/>
          <a:stretch/>
        </p:blipFill>
        <p:spPr bwMode="auto">
          <a:xfrm>
            <a:off x="4716016" y="585841"/>
            <a:ext cx="1728192" cy="385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04" y="1936554"/>
            <a:ext cx="2719606" cy="211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JOINT RESEARCH ACTIVITY (JRA</a:t>
              </a:r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): Moving 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from the physical to the digital</a:t>
              </a:r>
            </a:p>
          </p:txBody>
        </p:sp>
        <p:pic>
          <p:nvPicPr>
            <p:cNvPr id="15" name="Picture 14" descr="Inline images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839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" y="0"/>
            <a:ext cx="9252520" cy="6748459"/>
            <a:chOff x="0" y="-147044"/>
            <a:chExt cx="10169525" cy="6994704"/>
          </a:xfrm>
        </p:grpSpPr>
        <p:grpSp>
          <p:nvGrpSpPr>
            <p:cNvPr id="90" name="Group 89"/>
            <p:cNvGrpSpPr/>
            <p:nvPr/>
          </p:nvGrpSpPr>
          <p:grpSpPr>
            <a:xfrm>
              <a:off x="0" y="-147043"/>
              <a:ext cx="4568190" cy="1317349"/>
              <a:chOff x="0" y="-147043"/>
              <a:chExt cx="4568190" cy="1317349"/>
            </a:xfrm>
          </p:grpSpPr>
          <p:sp>
            <p:nvSpPr>
              <p:cNvPr id="172" name="Rectangle 171"/>
              <p:cNvSpPr/>
              <p:nvPr/>
            </p:nvSpPr>
            <p:spPr>
              <a:xfrm>
                <a:off x="0" y="-147043"/>
                <a:ext cx="4568190" cy="131734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73" name="Group 172"/>
              <p:cNvGrpSpPr/>
              <p:nvPr/>
            </p:nvGrpSpPr>
            <p:grpSpPr>
              <a:xfrm>
                <a:off x="1701049" y="421657"/>
                <a:ext cx="2514600" cy="555198"/>
                <a:chOff x="90613" y="337652"/>
                <a:chExt cx="2514600" cy="555198"/>
              </a:xfrm>
            </p:grpSpPr>
            <p:sp>
              <p:nvSpPr>
                <p:cNvPr id="174" name="Rounded Rectangle 173"/>
                <p:cNvSpPr/>
                <p:nvPr/>
              </p:nvSpPr>
              <p:spPr>
                <a:xfrm>
                  <a:off x="90613" y="337652"/>
                  <a:ext cx="2514600" cy="555198"/>
                </a:xfrm>
                <a:prstGeom prst="roundRect">
                  <a:avLst/>
                </a:prstGeom>
                <a:solidFill>
                  <a:schemeClr val="bg1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grpSp>
              <p:nvGrpSpPr>
                <p:cNvPr id="175" name="Group 174"/>
                <p:cNvGrpSpPr/>
                <p:nvPr/>
              </p:nvGrpSpPr>
              <p:grpSpPr>
                <a:xfrm>
                  <a:off x="303691" y="491188"/>
                  <a:ext cx="2064715" cy="364695"/>
                  <a:chOff x="76920" y="374145"/>
                  <a:chExt cx="2064715" cy="364695"/>
                </a:xfrm>
              </p:grpSpPr>
              <p:sp>
                <p:nvSpPr>
                  <p:cNvPr id="176" name="Cube 175"/>
                  <p:cNvSpPr/>
                  <p:nvPr/>
                </p:nvSpPr>
                <p:spPr>
                  <a:xfrm>
                    <a:off x="76920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7" name="Cube 176"/>
                  <p:cNvSpPr/>
                  <p:nvPr/>
                </p:nvSpPr>
                <p:spPr>
                  <a:xfrm>
                    <a:off x="537778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8" name="Cube 177"/>
                  <p:cNvSpPr/>
                  <p:nvPr/>
                </p:nvSpPr>
                <p:spPr>
                  <a:xfrm>
                    <a:off x="998635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9" name="Cube 178"/>
                  <p:cNvSpPr/>
                  <p:nvPr/>
                </p:nvSpPr>
                <p:spPr>
                  <a:xfrm>
                    <a:off x="1444863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80" name="Cube 179"/>
                  <p:cNvSpPr/>
                  <p:nvPr/>
                </p:nvSpPr>
                <p:spPr>
                  <a:xfrm>
                    <a:off x="1913035" y="396091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1" name="Group 90"/>
            <p:cNvGrpSpPr/>
            <p:nvPr/>
          </p:nvGrpSpPr>
          <p:grpSpPr>
            <a:xfrm>
              <a:off x="0" y="5568287"/>
              <a:ext cx="10169525" cy="1279373"/>
              <a:chOff x="0" y="0"/>
              <a:chExt cx="10169525" cy="1279373"/>
            </a:xfrm>
          </p:grpSpPr>
          <p:sp>
            <p:nvSpPr>
              <p:cNvPr id="167" name="Down Arrow 166"/>
              <p:cNvSpPr/>
              <p:nvPr/>
            </p:nvSpPr>
            <p:spPr>
              <a:xfrm>
                <a:off x="232012" y="0"/>
                <a:ext cx="4114800" cy="434340"/>
              </a:xfrm>
              <a:prstGeom prst="down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IMAGES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68" name="Down Arrow 167"/>
              <p:cNvSpPr/>
              <p:nvPr/>
            </p:nvSpPr>
            <p:spPr>
              <a:xfrm>
                <a:off x="5268036" y="0"/>
                <a:ext cx="4114800" cy="434340"/>
              </a:xfrm>
              <a:prstGeom prst="down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DATA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0" y="436728"/>
                <a:ext cx="10169525" cy="842645"/>
                <a:chOff x="0" y="0"/>
                <a:chExt cx="10169601" cy="843077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0" y="0"/>
                  <a:ext cx="10169601" cy="843077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71" name="Rounded Rectangle 170"/>
                <p:cNvSpPr/>
                <p:nvPr/>
              </p:nvSpPr>
              <p:spPr>
                <a:xfrm>
                  <a:off x="1954924" y="47296"/>
                  <a:ext cx="6057468" cy="689458"/>
                </a:xfrm>
                <a:prstGeom prst="round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Plain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solidFill>
                        <a:srgbClr val="403152"/>
                      </a:solidFill>
                      <a:effectLst/>
                      <a:latin typeface="MS Reference Sans Serif"/>
                      <a:ea typeface="Times New Roman"/>
                    </a:rPr>
                    <a:t>ACCESS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  <p:grpSp>
          <p:nvGrpSpPr>
            <p:cNvPr id="92" name="Group 91"/>
            <p:cNvGrpSpPr/>
            <p:nvPr/>
          </p:nvGrpSpPr>
          <p:grpSpPr>
            <a:xfrm>
              <a:off x="0" y="1050878"/>
              <a:ext cx="4572038" cy="4514215"/>
              <a:chOff x="0" y="0"/>
              <a:chExt cx="4572038" cy="4514215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0" y="0"/>
                <a:ext cx="4568190" cy="45142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54591" y="0"/>
                <a:ext cx="4517447" cy="4510925"/>
                <a:chOff x="0" y="0"/>
                <a:chExt cx="4517447" cy="4510925"/>
              </a:xfrm>
            </p:grpSpPr>
            <p:grpSp>
              <p:nvGrpSpPr>
                <p:cNvPr id="118" name="Group 117"/>
                <p:cNvGrpSpPr/>
                <p:nvPr/>
              </p:nvGrpSpPr>
              <p:grpSpPr>
                <a:xfrm>
                  <a:off x="2361063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63" name="Group 162"/>
                  <p:cNvGrpSpPr/>
                  <p:nvPr/>
                </p:nvGrpSpPr>
                <p:grpSpPr>
                  <a:xfrm>
                    <a:off x="110358" y="0"/>
                    <a:ext cx="800100" cy="1146175"/>
                    <a:chOff x="0" y="0"/>
                    <a:chExt cx="800100" cy="1146175"/>
                  </a:xfrm>
                </p:grpSpPr>
                <p:sp>
                  <p:nvSpPr>
                    <p:cNvPr id="165" name="Rounded Rectangle 16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6" name="Rectangle 165"/>
                    <p:cNvSpPr/>
                    <p:nvPr/>
                  </p:nvSpPr>
                  <p:spPr>
                    <a:xfrm>
                      <a:off x="175565" y="22677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4" name="Text Box 50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2D image</a:t>
                    </a:r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3493827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110359" y="0"/>
                    <a:ext cx="801370" cy="1146175"/>
                    <a:chOff x="0" y="0"/>
                    <a:chExt cx="801370" cy="1146175"/>
                  </a:xfrm>
                </p:grpSpPr>
                <p:sp>
                  <p:nvSpPr>
                    <p:cNvPr id="161" name="Rounded Rectangle 160"/>
                    <p:cNvSpPr/>
                    <p:nvPr/>
                  </p:nvSpPr>
                  <p:spPr>
                    <a:xfrm>
                      <a:off x="0" y="0"/>
                      <a:ext cx="80137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2" name="Cube 161"/>
                    <p:cNvSpPr/>
                    <p:nvPr/>
                  </p:nvSpPr>
                  <p:spPr>
                    <a:xfrm>
                      <a:off x="124359" y="175565"/>
                      <a:ext cx="574675" cy="789940"/>
                    </a:xfrm>
                    <a:prstGeom prst="cub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0" name="Text Box 51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3D image</a:t>
                    </a:r>
                  </a:p>
                </p:txBody>
              </p:sp>
            </p:grpSp>
            <p:grpSp>
              <p:nvGrpSpPr>
                <p:cNvPr id="120" name="Group 119"/>
                <p:cNvGrpSpPr/>
                <p:nvPr/>
              </p:nvGrpSpPr>
              <p:grpSpPr>
                <a:xfrm>
                  <a:off x="177421" y="846161"/>
                  <a:ext cx="1993265" cy="1424940"/>
                  <a:chOff x="0" y="0"/>
                  <a:chExt cx="1993265" cy="1424940"/>
                </a:xfrm>
              </p:grpSpPr>
              <p:sp>
                <p:nvSpPr>
                  <p:cNvPr id="145" name="Text Box 52"/>
                  <p:cNvSpPr txBox="1"/>
                  <p:nvPr/>
                </p:nvSpPr>
                <p:spPr>
                  <a:xfrm>
                    <a:off x="220718" y="1166495"/>
                    <a:ext cx="160147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Whole drawer/slide 2D image</a:t>
                    </a:r>
                  </a:p>
                </p:txBody>
              </p:sp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0" y="0"/>
                    <a:ext cx="1993265" cy="1146175"/>
                    <a:chOff x="0" y="0"/>
                    <a:chExt cx="1993697" cy="1146175"/>
                  </a:xfrm>
                </p:grpSpPr>
                <p:sp>
                  <p:nvSpPr>
                    <p:cNvPr id="147" name="Rounded Rectangle 146"/>
                    <p:cNvSpPr/>
                    <p:nvPr/>
                  </p:nvSpPr>
                  <p:spPr>
                    <a:xfrm>
                      <a:off x="0" y="0"/>
                      <a:ext cx="1993697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grpSp>
                  <p:nvGrpSpPr>
                    <p:cNvPr id="148" name="Group 147"/>
                    <p:cNvGrpSpPr/>
                    <p:nvPr/>
                  </p:nvGrpSpPr>
                  <p:grpSpPr>
                    <a:xfrm>
                      <a:off x="182880" y="175565"/>
                      <a:ext cx="1621154" cy="803274"/>
                      <a:chOff x="0" y="0"/>
                      <a:chExt cx="1621663" cy="803757"/>
                    </a:xfrm>
                  </p:grpSpPr>
                  <p:sp>
                    <p:nvSpPr>
                      <p:cNvPr id="149" name="Rectangle 148"/>
                      <p:cNvSpPr/>
                      <p:nvPr/>
                    </p:nvSpPr>
                    <p:spPr>
                      <a:xfrm>
                        <a:off x="0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0" name="Rectangle 149"/>
                      <p:cNvSpPr/>
                      <p:nvPr/>
                    </p:nvSpPr>
                    <p:spPr>
                      <a:xfrm>
                        <a:off x="0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1" name="Rectangle 150"/>
                      <p:cNvSpPr/>
                      <p:nvPr/>
                    </p:nvSpPr>
                    <p:spPr>
                      <a:xfrm>
                        <a:off x="34381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2" name="Rectangle 151"/>
                      <p:cNvSpPr/>
                      <p:nvPr/>
                    </p:nvSpPr>
                    <p:spPr>
                      <a:xfrm>
                        <a:off x="34381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3" name="Rectangle 152"/>
                      <p:cNvSpPr/>
                      <p:nvPr/>
                    </p:nvSpPr>
                    <p:spPr>
                      <a:xfrm>
                        <a:off x="69494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4" name="Rectangle 153"/>
                      <p:cNvSpPr/>
                      <p:nvPr/>
                    </p:nvSpPr>
                    <p:spPr>
                      <a:xfrm>
                        <a:off x="69494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5" name="Rectangle 154"/>
                      <p:cNvSpPr/>
                      <p:nvPr/>
                    </p:nvSpPr>
                    <p:spPr>
                      <a:xfrm>
                        <a:off x="103875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6" name="Rectangle 155"/>
                      <p:cNvSpPr/>
                      <p:nvPr/>
                    </p:nvSpPr>
                    <p:spPr>
                      <a:xfrm>
                        <a:off x="103875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7" name="Rectangle 156"/>
                      <p:cNvSpPr/>
                      <p:nvPr/>
                    </p:nvSpPr>
                    <p:spPr>
                      <a:xfrm>
                        <a:off x="138988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8" name="Rectangle 157"/>
                      <p:cNvSpPr/>
                      <p:nvPr/>
                    </p:nvSpPr>
                    <p:spPr>
                      <a:xfrm>
                        <a:off x="138988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1569493" y="0"/>
                  <a:ext cx="2581276" cy="828675"/>
                  <a:chOff x="0" y="0"/>
                  <a:chExt cx="2581757" cy="829003"/>
                </a:xfrm>
              </p:grpSpPr>
              <p:sp>
                <p:nvSpPr>
                  <p:cNvPr id="141" name="Down Arrow 140"/>
                  <p:cNvSpPr/>
                  <p:nvPr/>
                </p:nvSpPr>
                <p:spPr>
                  <a:xfrm rot="1144616">
                    <a:off x="0" y="394137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2" name="Down Arrow 141"/>
                  <p:cNvSpPr/>
                  <p:nvPr/>
                </p:nvSpPr>
                <p:spPr>
                  <a:xfrm>
                    <a:off x="1056290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3" name="Down Arrow 142"/>
                  <p:cNvSpPr/>
                  <p:nvPr/>
                </p:nvSpPr>
                <p:spPr>
                  <a:xfrm rot="19750994">
                    <a:off x="2033752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965" y="0"/>
                    <a:ext cx="1560787" cy="3829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IMAGING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</p:grpSp>
            <p:grpSp>
              <p:nvGrpSpPr>
                <p:cNvPr id="122" name="Group 121"/>
                <p:cNvGrpSpPr/>
                <p:nvPr/>
              </p:nvGrpSpPr>
              <p:grpSpPr>
                <a:xfrm>
                  <a:off x="0" y="3070746"/>
                  <a:ext cx="2707638" cy="1440179"/>
                  <a:chOff x="0" y="0"/>
                  <a:chExt cx="2707728" cy="1440519"/>
                </a:xfrm>
              </p:grpSpPr>
              <p:sp>
                <p:nvSpPr>
                  <p:cNvPr id="133" name="Text Box 2"/>
                  <p:cNvSpPr txBox="1"/>
                  <p:nvPr/>
                </p:nvSpPr>
                <p:spPr>
                  <a:xfrm>
                    <a:off x="835546" y="1182074"/>
                    <a:ext cx="1157605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segmented 2D images</a:t>
                    </a:r>
                  </a:p>
                </p:txBody>
              </p: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0" y="0"/>
                    <a:ext cx="2707728" cy="1146175"/>
                    <a:chOff x="0" y="0"/>
                    <a:chExt cx="2707728" cy="1146175"/>
                  </a:xfrm>
                </p:grpSpPr>
                <p:sp>
                  <p:nvSpPr>
                    <p:cNvPr id="135" name="Rounded Rectangle 13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6" name="Rectangle 135"/>
                    <p:cNvSpPr/>
                    <p:nvPr/>
                  </p:nvSpPr>
                  <p:spPr>
                    <a:xfrm>
                      <a:off x="189186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7" name="Rounded Rectangle 136"/>
                    <p:cNvSpPr/>
                    <p:nvPr/>
                  </p:nvSpPr>
                  <p:spPr>
                    <a:xfrm>
                      <a:off x="977462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8" name="Rectangle 137"/>
                    <p:cNvSpPr/>
                    <p:nvPr/>
                  </p:nvSpPr>
                  <p:spPr>
                    <a:xfrm>
                      <a:off x="1150883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9" name="Rounded Rectangle 138"/>
                    <p:cNvSpPr/>
                    <p:nvPr/>
                  </p:nvSpPr>
                  <p:spPr>
                    <a:xfrm>
                      <a:off x="1907628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40" name="Rectangle 139"/>
                    <p:cNvSpPr/>
                    <p:nvPr/>
                  </p:nvSpPr>
                  <p:spPr>
                    <a:xfrm>
                      <a:off x="2081048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23" name="Group 122"/>
                <p:cNvGrpSpPr/>
                <p:nvPr/>
              </p:nvGrpSpPr>
              <p:grpSpPr>
                <a:xfrm>
                  <a:off x="40943" y="2115403"/>
                  <a:ext cx="2518410" cy="907415"/>
                  <a:chOff x="0" y="0"/>
                  <a:chExt cx="2518694" cy="907831"/>
                </a:xfrm>
              </p:grpSpPr>
              <p:sp>
                <p:nvSpPr>
                  <p:cNvPr id="12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349062" cy="3829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SEGMENTATION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30" name="Down Arrow 129"/>
                  <p:cNvSpPr/>
                  <p:nvPr/>
                </p:nvSpPr>
                <p:spPr>
                  <a:xfrm rot="1144616">
                    <a:off x="63062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" name="Down Arrow 130"/>
                  <p:cNvSpPr/>
                  <p:nvPr/>
                </p:nvSpPr>
                <p:spPr>
                  <a:xfrm>
                    <a:off x="1024758" y="488731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" name="Down Arrow 131"/>
                  <p:cNvSpPr/>
                  <p:nvPr/>
                </p:nvSpPr>
                <p:spPr>
                  <a:xfrm rot="20271579">
                    <a:off x="1970689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4" name="Group 123"/>
                <p:cNvGrpSpPr/>
                <p:nvPr/>
              </p:nvGrpSpPr>
              <p:grpSpPr>
                <a:xfrm>
                  <a:off x="2770496" y="2224585"/>
                  <a:ext cx="1651000" cy="1563371"/>
                  <a:chOff x="0" y="0"/>
                  <a:chExt cx="1651558" cy="1563490"/>
                </a:xfrm>
              </p:grpSpPr>
              <p:sp>
                <p:nvSpPr>
                  <p:cNvPr id="125" name="Flowchart: Multidocument 124"/>
                  <p:cNvSpPr/>
                  <p:nvPr/>
                </p:nvSpPr>
                <p:spPr>
                  <a:xfrm>
                    <a:off x="495223" y="457200"/>
                    <a:ext cx="1156335" cy="800735"/>
                  </a:xfrm>
                  <a:prstGeom prst="flowChartMultidocumen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effectLst/>
                        <a:ea typeface="Times New Roman"/>
                      </a:rPr>
                      <a:t>LABELS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6" name="Down Arrow 125"/>
                  <p:cNvSpPr/>
                  <p:nvPr/>
                </p:nvSpPr>
                <p:spPr>
                  <a:xfrm rot="14903116">
                    <a:off x="-64453" y="1079938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" name="Down Arrow 126"/>
                  <p:cNvSpPr/>
                  <p:nvPr/>
                </p:nvSpPr>
                <p:spPr>
                  <a:xfrm>
                    <a:off x="968188" y="0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" name="Down Arrow 127"/>
                  <p:cNvSpPr/>
                  <p:nvPr/>
                </p:nvSpPr>
                <p:spPr>
                  <a:xfrm rot="19750994">
                    <a:off x="101085" y="47297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3" name="Group 92"/>
            <p:cNvGrpSpPr/>
            <p:nvPr/>
          </p:nvGrpSpPr>
          <p:grpSpPr>
            <a:xfrm>
              <a:off x="4462818" y="-147044"/>
              <a:ext cx="5554307" cy="5715331"/>
              <a:chOff x="0" y="-147044"/>
              <a:chExt cx="5554307" cy="5715331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09182" y="-147044"/>
                <a:ext cx="5445125" cy="5715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0" y="232012"/>
                <a:ext cx="3156586" cy="1693175"/>
                <a:chOff x="0" y="0"/>
                <a:chExt cx="3156914" cy="1693415"/>
              </a:xfrm>
            </p:grpSpPr>
            <p:sp>
              <p:nvSpPr>
                <p:cNvPr id="113" name="Bent Arrow 112"/>
                <p:cNvSpPr/>
                <p:nvPr/>
              </p:nvSpPr>
              <p:spPr>
                <a:xfrm rot="5400000">
                  <a:off x="1797269" y="-15765"/>
                  <a:ext cx="628015" cy="1261110"/>
                </a:xfrm>
                <a:prstGeom prst="bentArrow">
                  <a:avLst>
                    <a:gd name="adj1" fmla="val 39583"/>
                    <a:gd name="adj2" fmla="val 45731"/>
                    <a:gd name="adj3" fmla="val 35057"/>
                    <a:gd name="adj4" fmla="val 49236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Rounded Rectangle 113"/>
                <p:cNvSpPr/>
                <p:nvPr/>
              </p:nvSpPr>
              <p:spPr>
                <a:xfrm>
                  <a:off x="1670505" y="1064765"/>
                  <a:ext cx="1486409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CURATORIAL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1485265" cy="932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122830" y="2169993"/>
                <a:ext cx="2966721" cy="3308347"/>
                <a:chOff x="0" y="0"/>
                <a:chExt cx="2967344" cy="3308788"/>
              </a:xfrm>
            </p:grpSpPr>
            <p:sp>
              <p:nvSpPr>
                <p:cNvPr id="106" name="Down Arrow 105"/>
                <p:cNvSpPr/>
                <p:nvPr/>
              </p:nvSpPr>
              <p:spPr>
                <a:xfrm rot="16200000">
                  <a:off x="-64453" y="1466193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Rounded Rectangle 106"/>
                <p:cNvSpPr/>
                <p:nvPr/>
              </p:nvSpPr>
              <p:spPr>
                <a:xfrm>
                  <a:off x="1007602" y="2680138"/>
                  <a:ext cx="1375410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LABEL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0044" y="504497"/>
                  <a:ext cx="2514600" cy="209118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0"/>
                  <a:ext cx="2513330" cy="622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166649"/>
                  <a:ext cx="2527300" cy="796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CROWDSOURCING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TRANSCRIPTION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86885" y="614856"/>
                  <a:ext cx="1786255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OCR/HTR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954925"/>
                  <a:ext cx="252730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GEOREFERENCING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3166281" y="136478"/>
                <a:ext cx="2196467" cy="4569463"/>
                <a:chOff x="0" y="0"/>
                <a:chExt cx="2196968" cy="4570030"/>
              </a:xfrm>
            </p:grpSpPr>
            <p:sp>
              <p:nvSpPr>
                <p:cNvPr id="98" name="Down Arrow 97"/>
                <p:cNvSpPr/>
                <p:nvPr/>
              </p:nvSpPr>
              <p:spPr>
                <a:xfrm>
                  <a:off x="819807" y="614856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9" name="Rounded Rectangle 98"/>
                <p:cNvSpPr/>
                <p:nvPr/>
              </p:nvSpPr>
              <p:spPr>
                <a:xfrm>
                  <a:off x="110359" y="3941380"/>
                  <a:ext cx="2052675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SUPPLEMENTARY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175642" cy="3828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94593" y="1150883"/>
                  <a:ext cx="2076450" cy="258381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702676"/>
                  <a:ext cx="2086610" cy="541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DNA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261242"/>
                  <a:ext cx="2052676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LITERATURE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159876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PHOTOGRAPHS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916621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MATERIAL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</p:grpSp>
      <p:sp>
        <p:nvSpPr>
          <p:cNvPr id="181" name="Rounded Rectangle 180"/>
          <p:cNvSpPr/>
          <p:nvPr/>
        </p:nvSpPr>
        <p:spPr>
          <a:xfrm>
            <a:off x="392851" y="44624"/>
            <a:ext cx="3488262" cy="502862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Plain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403152"/>
                </a:solidFill>
                <a:effectLst/>
                <a:latin typeface="MS Reference Sans Serif"/>
                <a:ea typeface="Times New Roman"/>
              </a:rPr>
              <a:t>OBJECTS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" name="Octagon 1"/>
          <p:cNvSpPr/>
          <p:nvPr/>
        </p:nvSpPr>
        <p:spPr>
          <a:xfrm>
            <a:off x="106372" y="2340864"/>
            <a:ext cx="963674" cy="733342"/>
          </a:xfrm>
          <a:prstGeom prst="octagon">
            <a:avLst/>
          </a:prstGeom>
          <a:gradFill>
            <a:gsLst>
              <a:gs pos="0">
                <a:srgbClr val="FFF200"/>
              </a:gs>
              <a:gs pos="12000">
                <a:srgbClr val="FFFF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Task 1.1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2" name="Octagon 181"/>
          <p:cNvSpPr/>
          <p:nvPr/>
        </p:nvSpPr>
        <p:spPr>
          <a:xfrm>
            <a:off x="4235943" y="2583890"/>
            <a:ext cx="1000106" cy="718130"/>
          </a:xfrm>
          <a:prstGeom prst="octagon">
            <a:avLst/>
          </a:prstGeom>
          <a:gradFill>
            <a:gsLst>
              <a:gs pos="0">
                <a:srgbClr val="FFF200">
                  <a:alpha val="25000"/>
                </a:srgbClr>
              </a:gs>
              <a:gs pos="12000">
                <a:srgbClr val="FFFF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Task 1.2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8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14" y="908720"/>
            <a:ext cx="4404953" cy="29523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400" b="1" dirty="0" err="1" smtClean="0"/>
              <a:t>Inselect</a:t>
            </a:r>
            <a:endParaRPr lang="en-GB" sz="2400" b="1" dirty="0" smtClean="0"/>
          </a:p>
          <a:p>
            <a:r>
              <a:rPr lang="en-GB" sz="2400" dirty="0" smtClean="0"/>
              <a:t>automates cropping </a:t>
            </a:r>
            <a:r>
              <a:rPr lang="en-GB" sz="2400" dirty="0"/>
              <a:t>of </a:t>
            </a:r>
            <a:r>
              <a:rPr lang="en-GB" sz="2400" dirty="0" smtClean="0"/>
              <a:t>whole-drawer </a:t>
            </a:r>
            <a:r>
              <a:rPr lang="en-GB" sz="2400" dirty="0"/>
              <a:t>scans and similar </a:t>
            </a:r>
            <a:r>
              <a:rPr lang="en-GB" sz="2400" dirty="0" smtClean="0"/>
              <a:t>images</a:t>
            </a:r>
          </a:p>
          <a:p>
            <a:r>
              <a:rPr lang="en-GB" sz="2400" dirty="0" smtClean="0"/>
              <a:t>combines image </a:t>
            </a:r>
            <a:r>
              <a:rPr lang="en-GB" sz="2400" dirty="0"/>
              <a:t>processing, barcode reading, validation of user-defined metadata and batch </a:t>
            </a:r>
            <a:r>
              <a:rPr lang="en-GB" sz="2400" dirty="0" smtClean="0"/>
              <a:t>processing</a:t>
            </a:r>
          </a:p>
          <a:p>
            <a:r>
              <a:rPr lang="en-GB" sz="2400" dirty="0" smtClean="0"/>
              <a:t>Windows </a:t>
            </a:r>
            <a:r>
              <a:rPr lang="en-GB" sz="2400" dirty="0"/>
              <a:t>and Mac OS X and </a:t>
            </a:r>
            <a:r>
              <a:rPr lang="en-GB" sz="2400" dirty="0" smtClean="0"/>
              <a:t>open-source</a:t>
            </a:r>
          </a:p>
          <a:p>
            <a:r>
              <a:rPr lang="en-GB" sz="2400" dirty="0"/>
              <a:t>d</a:t>
            </a:r>
            <a:r>
              <a:rPr lang="en-GB" sz="2400" dirty="0" smtClean="0"/>
              <a:t>eveloped </a:t>
            </a:r>
            <a:r>
              <a:rPr lang="en-GB" sz="2400" dirty="0"/>
              <a:t>by the Natural History Museum, London (</a:t>
            </a:r>
            <a:r>
              <a:rPr lang="en-GB" sz="2400" dirty="0" smtClean="0"/>
              <a:t>NHM) and Stellenbosch University</a:t>
            </a:r>
          </a:p>
          <a:p>
            <a:r>
              <a:rPr lang="en-GB" sz="2400" dirty="0" smtClean="0"/>
              <a:t>publicly released </a:t>
            </a:r>
            <a:r>
              <a:rPr lang="en-GB" sz="2400" dirty="0"/>
              <a:t>in September 2014.</a:t>
            </a:r>
            <a:endParaRPr lang="en-GB" sz="24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Automating capture of metadata for natural history specimens</a:t>
              </a:r>
              <a:endParaRPr lang="en-GB" sz="16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pic>
          <p:nvPicPr>
            <p:cNvPr id="8" name="Picture 7" descr="Inline images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70" name="AutoShape 10" descr="iDigB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68" y="908721"/>
            <a:ext cx="4536504" cy="281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67" y="3668281"/>
            <a:ext cx="4536504" cy="283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-27384"/>
            <a:ext cx="9144000" cy="850106"/>
          </a:xfrm>
          <a:prstGeom prst="rect">
            <a:avLst/>
          </a:prstGeom>
        </p:spPr>
        <p:txBody>
          <a:bodyPr vert="horz" lIns="36000" tIns="45720" rIns="360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/>
              <a:t>Task </a:t>
            </a:r>
            <a:r>
              <a:rPr lang="en-GB" sz="2800" dirty="0"/>
              <a:t>1.1 Automatic processing (segmentation) of digital </a:t>
            </a:r>
            <a:r>
              <a:rPr lang="en-GB" sz="2800" dirty="0" smtClean="0"/>
              <a:t>images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r="9223" b="42913"/>
          <a:stretch/>
        </p:blipFill>
        <p:spPr bwMode="auto">
          <a:xfrm>
            <a:off x="28600" y="3577863"/>
            <a:ext cx="4500567" cy="291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01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50932" y="839883"/>
            <a:ext cx="4087661" cy="2517109"/>
            <a:chOff x="0" y="0"/>
            <a:chExt cx="6010275" cy="3467100"/>
          </a:xfrm>
        </p:grpSpPr>
        <p:pic>
          <p:nvPicPr>
            <p:cNvPr id="8" name="image34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600"/>
              <a:ext cx="1504950" cy="24003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N:\Projects\Synthesys\Work Package 4 (JRA) - Moving from physical to digital collections\Objective 1\Task1\Original images for OCR\MRAC original images\IMG_1909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575" y="0"/>
              <a:ext cx="2952750" cy="197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N:\Projects\Synthesys\Work Package 4 (JRA) - Moving from physical to digital collections\Objective 1\Task1\Original images for OCR\MNHN original images\EL10004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575" y="1924050"/>
              <a:ext cx="2857500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N:\Projects\Synthesys\Work Package 4 (JRA) - Moving from physical to digital collections\Objective 1\Task1\Original images for OCR\MfN original images\A001 - 20150512_153102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14850" y="2190750"/>
              <a:ext cx="1495425" cy="12763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N:\Projects\Synthesys\Work Package 4 (JRA) - Moving from physical to digital collections\Objective 1\Task1\Original images for OCR\RBGK original images\K001148830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14850" y="0"/>
              <a:ext cx="1352550" cy="21050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</p:spPr>
        <p:txBody>
          <a:bodyPr>
            <a:noAutofit/>
          </a:bodyPr>
          <a:lstStyle/>
          <a:p>
            <a:r>
              <a:rPr lang="en-GB" sz="2800" dirty="0" smtClean="0"/>
              <a:t>Task 1.2 Automated data collection from digital images</a:t>
            </a:r>
            <a:br>
              <a:rPr lang="en-GB" sz="2800" dirty="0" smtClean="0"/>
            </a:b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09834"/>
            <a:ext cx="4042792" cy="136815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Section 1: </a:t>
            </a:r>
            <a:r>
              <a:rPr lang="en-GB" sz="2000" dirty="0"/>
              <a:t>Review </a:t>
            </a:r>
            <a:r>
              <a:rPr lang="en-GB" sz="2000" dirty="0" smtClean="0"/>
              <a:t>of Optical Character Recognition (OCR) tools </a:t>
            </a:r>
            <a:r>
              <a:rPr lang="en-GB" sz="2000" dirty="0"/>
              <a:t>and workflows </a:t>
            </a:r>
            <a:r>
              <a:rPr lang="en-GB" sz="2000" dirty="0" smtClean="0"/>
              <a:t>for metadata capture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9104" r="7534"/>
          <a:stretch/>
        </p:blipFill>
        <p:spPr bwMode="auto">
          <a:xfrm>
            <a:off x="4645036" y="1877153"/>
            <a:ext cx="3896386" cy="254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17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8024" y="3135081"/>
            <a:ext cx="4159769" cy="2512291"/>
          </a:xfrm>
          <a:prstGeom prst="rect">
            <a:avLst/>
          </a:prstGeom>
          <a:ln/>
        </p:spPr>
      </p:pic>
      <p:pic>
        <p:nvPicPr>
          <p:cNvPr id="13" name="image06.png"/>
          <p:cNvPicPr/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4941124" y="4005065"/>
            <a:ext cx="4130531" cy="2420704"/>
          </a:xfrm>
          <a:prstGeom prst="rect">
            <a:avLst/>
          </a:prstGeom>
          <a:ln/>
        </p:spPr>
      </p:pic>
      <p:grpSp>
        <p:nvGrpSpPr>
          <p:cNvPr id="14" name="Group 13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Automating capture of metadata for natural history specimens</a:t>
              </a:r>
              <a:endParaRPr lang="en-GB" sz="16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pic>
          <p:nvPicPr>
            <p:cNvPr id="18" name="Picture 17" descr="Inline images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323528" y="5239068"/>
            <a:ext cx="4042792" cy="12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Section 4: Review of automatic capture of character including colour, shape as well as </a:t>
            </a:r>
            <a:r>
              <a:rPr lang="en-GB" sz="2000" dirty="0" err="1" smtClean="0"/>
              <a:t>exif</a:t>
            </a:r>
            <a:r>
              <a:rPr lang="en-GB" sz="2000" dirty="0" smtClean="0"/>
              <a:t> data</a:t>
            </a:r>
            <a:endParaRPr lang="en-GB" sz="20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23528" y="2361505"/>
            <a:ext cx="4042792" cy="1453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Section 2: Review of Natural Language Processing (NLP) tools for parsing OCR text into Darwin core fields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23528" y="3821032"/>
            <a:ext cx="4042792" cy="1520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Section 3: Review of Handwritten Text Recognition (HTR) and (semi) automatic specimen image classification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8118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19" grpId="0"/>
      <p:bldP spid="20" grpId="0"/>
      <p:bldP spid="20" grpId="1"/>
      <p:bldP spid="21" grpId="0"/>
      <p:bldP spid="2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5" t="9144" r="34985" b="48004"/>
          <a:stretch/>
        </p:blipFill>
        <p:spPr bwMode="auto">
          <a:xfrm>
            <a:off x="4788024" y="99227"/>
            <a:ext cx="3894110" cy="327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4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4" y="160945"/>
            <a:ext cx="4176464" cy="6076367"/>
          </a:xfrm>
          <a:prstGeom prst="rect">
            <a:avLst/>
          </a:prstGeom>
          <a:ln/>
        </p:spPr>
      </p:pic>
      <p:pic>
        <p:nvPicPr>
          <p:cNvPr id="5" name="image30.png" descr="BM000886590_hea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992" y="160945"/>
            <a:ext cx="4189976" cy="6076367"/>
          </a:xfrm>
          <a:prstGeom prst="rect">
            <a:avLst/>
          </a:prstGeom>
          <a:ln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t="55860" r="51780" b="1288"/>
          <a:stretch/>
        </p:blipFill>
        <p:spPr bwMode="auto">
          <a:xfrm>
            <a:off x="4786354" y="102597"/>
            <a:ext cx="3890102" cy="32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3087" r="9795"/>
          <a:stretch/>
        </p:blipFill>
        <p:spPr bwMode="auto">
          <a:xfrm>
            <a:off x="4791269" y="3501008"/>
            <a:ext cx="405951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2" t="45617" r="25961" b="27696"/>
          <a:stretch/>
        </p:blipFill>
        <p:spPr bwMode="auto">
          <a:xfrm>
            <a:off x="4786354" y="3501008"/>
            <a:ext cx="4059511" cy="288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Automating capture of metadata for natural history specimens</a:t>
              </a:r>
              <a:endParaRPr lang="en-GB" sz="16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pic>
          <p:nvPicPr>
            <p:cNvPr id="16" name="Picture 15" descr="Inline images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294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" y="0"/>
            <a:ext cx="9252520" cy="6748459"/>
            <a:chOff x="0" y="-147044"/>
            <a:chExt cx="10169525" cy="6994704"/>
          </a:xfrm>
        </p:grpSpPr>
        <p:grpSp>
          <p:nvGrpSpPr>
            <p:cNvPr id="90" name="Group 89"/>
            <p:cNvGrpSpPr/>
            <p:nvPr/>
          </p:nvGrpSpPr>
          <p:grpSpPr>
            <a:xfrm>
              <a:off x="0" y="-147043"/>
              <a:ext cx="4568190" cy="1317349"/>
              <a:chOff x="0" y="-147043"/>
              <a:chExt cx="4568190" cy="1317349"/>
            </a:xfrm>
          </p:grpSpPr>
          <p:sp>
            <p:nvSpPr>
              <p:cNvPr id="172" name="Rectangle 171"/>
              <p:cNvSpPr/>
              <p:nvPr/>
            </p:nvSpPr>
            <p:spPr>
              <a:xfrm>
                <a:off x="0" y="-147043"/>
                <a:ext cx="4568190" cy="131734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73" name="Group 172"/>
              <p:cNvGrpSpPr/>
              <p:nvPr/>
            </p:nvGrpSpPr>
            <p:grpSpPr>
              <a:xfrm>
                <a:off x="1701049" y="421657"/>
                <a:ext cx="2514600" cy="555198"/>
                <a:chOff x="90613" y="337652"/>
                <a:chExt cx="2514600" cy="555198"/>
              </a:xfrm>
            </p:grpSpPr>
            <p:sp>
              <p:nvSpPr>
                <p:cNvPr id="174" name="Rounded Rectangle 173"/>
                <p:cNvSpPr/>
                <p:nvPr/>
              </p:nvSpPr>
              <p:spPr>
                <a:xfrm>
                  <a:off x="90613" y="337652"/>
                  <a:ext cx="2514600" cy="555198"/>
                </a:xfrm>
                <a:prstGeom prst="roundRect">
                  <a:avLst/>
                </a:prstGeom>
                <a:solidFill>
                  <a:schemeClr val="bg1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grpSp>
              <p:nvGrpSpPr>
                <p:cNvPr id="175" name="Group 174"/>
                <p:cNvGrpSpPr/>
                <p:nvPr/>
              </p:nvGrpSpPr>
              <p:grpSpPr>
                <a:xfrm>
                  <a:off x="303691" y="491188"/>
                  <a:ext cx="2064715" cy="364695"/>
                  <a:chOff x="76920" y="374145"/>
                  <a:chExt cx="2064715" cy="364695"/>
                </a:xfrm>
              </p:grpSpPr>
              <p:sp>
                <p:nvSpPr>
                  <p:cNvPr id="176" name="Cube 175"/>
                  <p:cNvSpPr/>
                  <p:nvPr/>
                </p:nvSpPr>
                <p:spPr>
                  <a:xfrm>
                    <a:off x="76920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7" name="Cube 176"/>
                  <p:cNvSpPr/>
                  <p:nvPr/>
                </p:nvSpPr>
                <p:spPr>
                  <a:xfrm>
                    <a:off x="537778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8" name="Cube 177"/>
                  <p:cNvSpPr/>
                  <p:nvPr/>
                </p:nvSpPr>
                <p:spPr>
                  <a:xfrm>
                    <a:off x="998635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9" name="Cube 178"/>
                  <p:cNvSpPr/>
                  <p:nvPr/>
                </p:nvSpPr>
                <p:spPr>
                  <a:xfrm>
                    <a:off x="1444863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80" name="Cube 179"/>
                  <p:cNvSpPr/>
                  <p:nvPr/>
                </p:nvSpPr>
                <p:spPr>
                  <a:xfrm>
                    <a:off x="1913035" y="396091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1" name="Group 90"/>
            <p:cNvGrpSpPr/>
            <p:nvPr/>
          </p:nvGrpSpPr>
          <p:grpSpPr>
            <a:xfrm>
              <a:off x="0" y="5568287"/>
              <a:ext cx="10169525" cy="1279373"/>
              <a:chOff x="0" y="0"/>
              <a:chExt cx="10169525" cy="1279373"/>
            </a:xfrm>
          </p:grpSpPr>
          <p:sp>
            <p:nvSpPr>
              <p:cNvPr id="167" name="Down Arrow 166"/>
              <p:cNvSpPr/>
              <p:nvPr/>
            </p:nvSpPr>
            <p:spPr>
              <a:xfrm>
                <a:off x="232012" y="0"/>
                <a:ext cx="4114800" cy="434340"/>
              </a:xfrm>
              <a:prstGeom prst="down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IMAGES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68" name="Down Arrow 167"/>
              <p:cNvSpPr/>
              <p:nvPr/>
            </p:nvSpPr>
            <p:spPr>
              <a:xfrm>
                <a:off x="5268036" y="0"/>
                <a:ext cx="4114800" cy="434340"/>
              </a:xfrm>
              <a:prstGeom prst="down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DATA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0" y="436728"/>
                <a:ext cx="10169525" cy="842645"/>
                <a:chOff x="0" y="0"/>
                <a:chExt cx="10169601" cy="843077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0" y="0"/>
                  <a:ext cx="10169601" cy="843077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71" name="Rounded Rectangle 170"/>
                <p:cNvSpPr/>
                <p:nvPr/>
              </p:nvSpPr>
              <p:spPr>
                <a:xfrm>
                  <a:off x="1954924" y="47296"/>
                  <a:ext cx="6057468" cy="689458"/>
                </a:xfrm>
                <a:prstGeom prst="round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Plain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solidFill>
                        <a:srgbClr val="403152"/>
                      </a:solidFill>
                      <a:effectLst/>
                      <a:latin typeface="MS Reference Sans Serif"/>
                      <a:ea typeface="Times New Roman"/>
                    </a:rPr>
                    <a:t>ACCESS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  <p:grpSp>
          <p:nvGrpSpPr>
            <p:cNvPr id="92" name="Group 91"/>
            <p:cNvGrpSpPr/>
            <p:nvPr/>
          </p:nvGrpSpPr>
          <p:grpSpPr>
            <a:xfrm>
              <a:off x="0" y="1050878"/>
              <a:ext cx="4572038" cy="4514215"/>
              <a:chOff x="0" y="0"/>
              <a:chExt cx="4572038" cy="4514215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0" y="0"/>
                <a:ext cx="4568190" cy="45142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54591" y="0"/>
                <a:ext cx="4517447" cy="4510925"/>
                <a:chOff x="0" y="0"/>
                <a:chExt cx="4517447" cy="4510925"/>
              </a:xfrm>
            </p:grpSpPr>
            <p:grpSp>
              <p:nvGrpSpPr>
                <p:cNvPr id="118" name="Group 117"/>
                <p:cNvGrpSpPr/>
                <p:nvPr/>
              </p:nvGrpSpPr>
              <p:grpSpPr>
                <a:xfrm>
                  <a:off x="2361063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63" name="Group 162"/>
                  <p:cNvGrpSpPr/>
                  <p:nvPr/>
                </p:nvGrpSpPr>
                <p:grpSpPr>
                  <a:xfrm>
                    <a:off x="110358" y="0"/>
                    <a:ext cx="800100" cy="1146175"/>
                    <a:chOff x="0" y="0"/>
                    <a:chExt cx="800100" cy="1146175"/>
                  </a:xfrm>
                </p:grpSpPr>
                <p:sp>
                  <p:nvSpPr>
                    <p:cNvPr id="165" name="Rounded Rectangle 16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6" name="Rectangle 165"/>
                    <p:cNvSpPr/>
                    <p:nvPr/>
                  </p:nvSpPr>
                  <p:spPr>
                    <a:xfrm>
                      <a:off x="175565" y="22677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4" name="Text Box 50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2D image</a:t>
                    </a:r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3493827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110359" y="0"/>
                    <a:ext cx="801370" cy="1146175"/>
                    <a:chOff x="0" y="0"/>
                    <a:chExt cx="801370" cy="1146175"/>
                  </a:xfrm>
                </p:grpSpPr>
                <p:sp>
                  <p:nvSpPr>
                    <p:cNvPr id="161" name="Rounded Rectangle 160"/>
                    <p:cNvSpPr/>
                    <p:nvPr/>
                  </p:nvSpPr>
                  <p:spPr>
                    <a:xfrm>
                      <a:off x="0" y="0"/>
                      <a:ext cx="80137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2" name="Cube 161"/>
                    <p:cNvSpPr/>
                    <p:nvPr/>
                  </p:nvSpPr>
                  <p:spPr>
                    <a:xfrm>
                      <a:off x="124359" y="175565"/>
                      <a:ext cx="574675" cy="789940"/>
                    </a:xfrm>
                    <a:prstGeom prst="cub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0" name="Text Box 51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3D image</a:t>
                    </a:r>
                  </a:p>
                </p:txBody>
              </p:sp>
            </p:grpSp>
            <p:grpSp>
              <p:nvGrpSpPr>
                <p:cNvPr id="120" name="Group 119"/>
                <p:cNvGrpSpPr/>
                <p:nvPr/>
              </p:nvGrpSpPr>
              <p:grpSpPr>
                <a:xfrm>
                  <a:off x="177421" y="846161"/>
                  <a:ext cx="1993265" cy="1424940"/>
                  <a:chOff x="0" y="0"/>
                  <a:chExt cx="1993265" cy="1424940"/>
                </a:xfrm>
              </p:grpSpPr>
              <p:sp>
                <p:nvSpPr>
                  <p:cNvPr id="145" name="Text Box 52"/>
                  <p:cNvSpPr txBox="1"/>
                  <p:nvPr/>
                </p:nvSpPr>
                <p:spPr>
                  <a:xfrm>
                    <a:off x="220718" y="1166495"/>
                    <a:ext cx="160147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Whole drawer/slide 2D image</a:t>
                    </a:r>
                  </a:p>
                </p:txBody>
              </p:sp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0" y="0"/>
                    <a:ext cx="1993265" cy="1146175"/>
                    <a:chOff x="0" y="0"/>
                    <a:chExt cx="1993697" cy="1146175"/>
                  </a:xfrm>
                </p:grpSpPr>
                <p:sp>
                  <p:nvSpPr>
                    <p:cNvPr id="147" name="Rounded Rectangle 146"/>
                    <p:cNvSpPr/>
                    <p:nvPr/>
                  </p:nvSpPr>
                  <p:spPr>
                    <a:xfrm>
                      <a:off x="0" y="0"/>
                      <a:ext cx="1993697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grpSp>
                  <p:nvGrpSpPr>
                    <p:cNvPr id="148" name="Group 147"/>
                    <p:cNvGrpSpPr/>
                    <p:nvPr/>
                  </p:nvGrpSpPr>
                  <p:grpSpPr>
                    <a:xfrm>
                      <a:off x="182880" y="175565"/>
                      <a:ext cx="1621154" cy="803274"/>
                      <a:chOff x="0" y="0"/>
                      <a:chExt cx="1621663" cy="803757"/>
                    </a:xfrm>
                  </p:grpSpPr>
                  <p:sp>
                    <p:nvSpPr>
                      <p:cNvPr id="149" name="Rectangle 148"/>
                      <p:cNvSpPr/>
                      <p:nvPr/>
                    </p:nvSpPr>
                    <p:spPr>
                      <a:xfrm>
                        <a:off x="0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0" name="Rectangle 149"/>
                      <p:cNvSpPr/>
                      <p:nvPr/>
                    </p:nvSpPr>
                    <p:spPr>
                      <a:xfrm>
                        <a:off x="0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1" name="Rectangle 150"/>
                      <p:cNvSpPr/>
                      <p:nvPr/>
                    </p:nvSpPr>
                    <p:spPr>
                      <a:xfrm>
                        <a:off x="34381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2" name="Rectangle 151"/>
                      <p:cNvSpPr/>
                      <p:nvPr/>
                    </p:nvSpPr>
                    <p:spPr>
                      <a:xfrm>
                        <a:off x="34381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3" name="Rectangle 152"/>
                      <p:cNvSpPr/>
                      <p:nvPr/>
                    </p:nvSpPr>
                    <p:spPr>
                      <a:xfrm>
                        <a:off x="69494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4" name="Rectangle 153"/>
                      <p:cNvSpPr/>
                      <p:nvPr/>
                    </p:nvSpPr>
                    <p:spPr>
                      <a:xfrm>
                        <a:off x="69494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5" name="Rectangle 154"/>
                      <p:cNvSpPr/>
                      <p:nvPr/>
                    </p:nvSpPr>
                    <p:spPr>
                      <a:xfrm>
                        <a:off x="103875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6" name="Rectangle 155"/>
                      <p:cNvSpPr/>
                      <p:nvPr/>
                    </p:nvSpPr>
                    <p:spPr>
                      <a:xfrm>
                        <a:off x="103875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7" name="Rectangle 156"/>
                      <p:cNvSpPr/>
                      <p:nvPr/>
                    </p:nvSpPr>
                    <p:spPr>
                      <a:xfrm>
                        <a:off x="138988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8" name="Rectangle 157"/>
                      <p:cNvSpPr/>
                      <p:nvPr/>
                    </p:nvSpPr>
                    <p:spPr>
                      <a:xfrm>
                        <a:off x="138988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1569493" y="0"/>
                  <a:ext cx="2581276" cy="828675"/>
                  <a:chOff x="0" y="0"/>
                  <a:chExt cx="2581757" cy="829003"/>
                </a:xfrm>
              </p:grpSpPr>
              <p:sp>
                <p:nvSpPr>
                  <p:cNvPr id="141" name="Down Arrow 140"/>
                  <p:cNvSpPr/>
                  <p:nvPr/>
                </p:nvSpPr>
                <p:spPr>
                  <a:xfrm rot="1144616">
                    <a:off x="0" y="394137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2" name="Down Arrow 141"/>
                  <p:cNvSpPr/>
                  <p:nvPr/>
                </p:nvSpPr>
                <p:spPr>
                  <a:xfrm>
                    <a:off x="1056290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3" name="Down Arrow 142"/>
                  <p:cNvSpPr/>
                  <p:nvPr/>
                </p:nvSpPr>
                <p:spPr>
                  <a:xfrm rot="19750994">
                    <a:off x="2033752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965" y="0"/>
                    <a:ext cx="1560787" cy="3829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IMAGING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</p:grpSp>
            <p:grpSp>
              <p:nvGrpSpPr>
                <p:cNvPr id="122" name="Group 121"/>
                <p:cNvGrpSpPr/>
                <p:nvPr/>
              </p:nvGrpSpPr>
              <p:grpSpPr>
                <a:xfrm>
                  <a:off x="0" y="3070746"/>
                  <a:ext cx="2707638" cy="1440179"/>
                  <a:chOff x="0" y="0"/>
                  <a:chExt cx="2707728" cy="1440519"/>
                </a:xfrm>
              </p:grpSpPr>
              <p:sp>
                <p:nvSpPr>
                  <p:cNvPr id="133" name="Text Box 2"/>
                  <p:cNvSpPr txBox="1"/>
                  <p:nvPr/>
                </p:nvSpPr>
                <p:spPr>
                  <a:xfrm>
                    <a:off x="835546" y="1182074"/>
                    <a:ext cx="1157605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segmented 2D images</a:t>
                    </a:r>
                  </a:p>
                </p:txBody>
              </p: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0" y="0"/>
                    <a:ext cx="2707728" cy="1146175"/>
                    <a:chOff x="0" y="0"/>
                    <a:chExt cx="2707728" cy="1146175"/>
                  </a:xfrm>
                </p:grpSpPr>
                <p:sp>
                  <p:nvSpPr>
                    <p:cNvPr id="135" name="Rounded Rectangle 13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6" name="Rectangle 135"/>
                    <p:cNvSpPr/>
                    <p:nvPr/>
                  </p:nvSpPr>
                  <p:spPr>
                    <a:xfrm>
                      <a:off x="189186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7" name="Rounded Rectangle 136"/>
                    <p:cNvSpPr/>
                    <p:nvPr/>
                  </p:nvSpPr>
                  <p:spPr>
                    <a:xfrm>
                      <a:off x="977462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8" name="Rectangle 137"/>
                    <p:cNvSpPr/>
                    <p:nvPr/>
                  </p:nvSpPr>
                  <p:spPr>
                    <a:xfrm>
                      <a:off x="1150883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9" name="Rounded Rectangle 138"/>
                    <p:cNvSpPr/>
                    <p:nvPr/>
                  </p:nvSpPr>
                  <p:spPr>
                    <a:xfrm>
                      <a:off x="1907628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40" name="Rectangle 139"/>
                    <p:cNvSpPr/>
                    <p:nvPr/>
                  </p:nvSpPr>
                  <p:spPr>
                    <a:xfrm>
                      <a:off x="2081048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23" name="Group 122"/>
                <p:cNvGrpSpPr/>
                <p:nvPr/>
              </p:nvGrpSpPr>
              <p:grpSpPr>
                <a:xfrm>
                  <a:off x="40943" y="2115403"/>
                  <a:ext cx="2518410" cy="907415"/>
                  <a:chOff x="0" y="0"/>
                  <a:chExt cx="2518694" cy="907831"/>
                </a:xfrm>
              </p:grpSpPr>
              <p:sp>
                <p:nvSpPr>
                  <p:cNvPr id="12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349062" cy="3829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SEGMENTATION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30" name="Down Arrow 129"/>
                  <p:cNvSpPr/>
                  <p:nvPr/>
                </p:nvSpPr>
                <p:spPr>
                  <a:xfrm rot="1144616">
                    <a:off x="63062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" name="Down Arrow 130"/>
                  <p:cNvSpPr/>
                  <p:nvPr/>
                </p:nvSpPr>
                <p:spPr>
                  <a:xfrm>
                    <a:off x="1024758" y="488731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" name="Down Arrow 131"/>
                  <p:cNvSpPr/>
                  <p:nvPr/>
                </p:nvSpPr>
                <p:spPr>
                  <a:xfrm rot="20271579">
                    <a:off x="1970689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4" name="Group 123"/>
                <p:cNvGrpSpPr/>
                <p:nvPr/>
              </p:nvGrpSpPr>
              <p:grpSpPr>
                <a:xfrm>
                  <a:off x="2770496" y="2224585"/>
                  <a:ext cx="1651000" cy="1563371"/>
                  <a:chOff x="0" y="0"/>
                  <a:chExt cx="1651558" cy="1563490"/>
                </a:xfrm>
              </p:grpSpPr>
              <p:sp>
                <p:nvSpPr>
                  <p:cNvPr id="125" name="Flowchart: Multidocument 124"/>
                  <p:cNvSpPr/>
                  <p:nvPr/>
                </p:nvSpPr>
                <p:spPr>
                  <a:xfrm>
                    <a:off x="495223" y="457200"/>
                    <a:ext cx="1156335" cy="800735"/>
                  </a:xfrm>
                  <a:prstGeom prst="flowChartMultidocumen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effectLst/>
                        <a:ea typeface="Times New Roman"/>
                      </a:rPr>
                      <a:t>LABELS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6" name="Down Arrow 125"/>
                  <p:cNvSpPr/>
                  <p:nvPr/>
                </p:nvSpPr>
                <p:spPr>
                  <a:xfrm rot="14903116">
                    <a:off x="-64453" y="1079938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" name="Down Arrow 126"/>
                  <p:cNvSpPr/>
                  <p:nvPr/>
                </p:nvSpPr>
                <p:spPr>
                  <a:xfrm>
                    <a:off x="968188" y="0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" name="Down Arrow 127"/>
                  <p:cNvSpPr/>
                  <p:nvPr/>
                </p:nvSpPr>
                <p:spPr>
                  <a:xfrm rot="19750994">
                    <a:off x="101085" y="47297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3" name="Group 92"/>
            <p:cNvGrpSpPr/>
            <p:nvPr/>
          </p:nvGrpSpPr>
          <p:grpSpPr>
            <a:xfrm>
              <a:off x="4462818" y="-147044"/>
              <a:ext cx="5554307" cy="5715331"/>
              <a:chOff x="0" y="-147044"/>
              <a:chExt cx="5554307" cy="5715331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09182" y="-147044"/>
                <a:ext cx="5445125" cy="5715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0" y="232012"/>
                <a:ext cx="3156586" cy="1693175"/>
                <a:chOff x="0" y="0"/>
                <a:chExt cx="3156914" cy="1693415"/>
              </a:xfrm>
            </p:grpSpPr>
            <p:sp>
              <p:nvSpPr>
                <p:cNvPr id="113" name="Bent Arrow 112"/>
                <p:cNvSpPr/>
                <p:nvPr/>
              </p:nvSpPr>
              <p:spPr>
                <a:xfrm rot="5400000">
                  <a:off x="1797269" y="-15765"/>
                  <a:ext cx="628015" cy="1261110"/>
                </a:xfrm>
                <a:prstGeom prst="bentArrow">
                  <a:avLst>
                    <a:gd name="adj1" fmla="val 39583"/>
                    <a:gd name="adj2" fmla="val 45731"/>
                    <a:gd name="adj3" fmla="val 35057"/>
                    <a:gd name="adj4" fmla="val 49236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Rounded Rectangle 113"/>
                <p:cNvSpPr/>
                <p:nvPr/>
              </p:nvSpPr>
              <p:spPr>
                <a:xfrm>
                  <a:off x="1670505" y="1064765"/>
                  <a:ext cx="1486409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CURATORIAL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1485265" cy="932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122830" y="2169993"/>
                <a:ext cx="2966721" cy="3308347"/>
                <a:chOff x="0" y="0"/>
                <a:chExt cx="2967344" cy="3308788"/>
              </a:xfrm>
            </p:grpSpPr>
            <p:sp>
              <p:nvSpPr>
                <p:cNvPr id="106" name="Down Arrow 105"/>
                <p:cNvSpPr/>
                <p:nvPr/>
              </p:nvSpPr>
              <p:spPr>
                <a:xfrm rot="16200000">
                  <a:off x="-64453" y="1466193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Rounded Rectangle 106"/>
                <p:cNvSpPr/>
                <p:nvPr/>
              </p:nvSpPr>
              <p:spPr>
                <a:xfrm>
                  <a:off x="1007602" y="2680138"/>
                  <a:ext cx="1375410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LABEL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0044" y="504497"/>
                  <a:ext cx="2514600" cy="209118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0"/>
                  <a:ext cx="2513330" cy="622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166649"/>
                  <a:ext cx="2527300" cy="796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CROWDSOURCING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TRANSCRIPTION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86885" y="614856"/>
                  <a:ext cx="1786255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OCR/HTR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954925"/>
                  <a:ext cx="252730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GEOREFERENCING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3166281" y="136478"/>
                <a:ext cx="2196467" cy="4569463"/>
                <a:chOff x="0" y="0"/>
                <a:chExt cx="2196968" cy="4570030"/>
              </a:xfrm>
            </p:grpSpPr>
            <p:sp>
              <p:nvSpPr>
                <p:cNvPr id="98" name="Down Arrow 97"/>
                <p:cNvSpPr/>
                <p:nvPr/>
              </p:nvSpPr>
              <p:spPr>
                <a:xfrm>
                  <a:off x="819807" y="614856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9" name="Rounded Rectangle 98"/>
                <p:cNvSpPr/>
                <p:nvPr/>
              </p:nvSpPr>
              <p:spPr>
                <a:xfrm>
                  <a:off x="110359" y="3941380"/>
                  <a:ext cx="2052675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SUPPLEMENTARY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175642" cy="3828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94593" y="1150883"/>
                  <a:ext cx="2076450" cy="258381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702676"/>
                  <a:ext cx="2086610" cy="541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DNA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261242"/>
                  <a:ext cx="2052676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LITERATURE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159876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PHOTOGRAPHS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916621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MATERIAL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</p:grpSp>
      <p:sp>
        <p:nvSpPr>
          <p:cNvPr id="181" name="Rounded Rectangle 180"/>
          <p:cNvSpPr/>
          <p:nvPr/>
        </p:nvSpPr>
        <p:spPr>
          <a:xfrm>
            <a:off x="392851" y="44624"/>
            <a:ext cx="3488262" cy="502862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Plain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403152"/>
                </a:solidFill>
                <a:effectLst/>
                <a:latin typeface="MS Reference Sans Serif"/>
                <a:ea typeface="Times New Roman"/>
              </a:rPr>
              <a:t>OBJECTS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3" name="Octagon 182"/>
          <p:cNvSpPr/>
          <p:nvPr/>
        </p:nvSpPr>
        <p:spPr>
          <a:xfrm>
            <a:off x="3007427" y="1942957"/>
            <a:ext cx="1228516" cy="814106"/>
          </a:xfrm>
          <a:prstGeom prst="octagon">
            <a:avLst/>
          </a:prstGeom>
          <a:gradFill>
            <a:gsLst>
              <a:gs pos="0">
                <a:srgbClr val="FFF200">
                  <a:alpha val="25000"/>
                </a:srgbClr>
              </a:gs>
              <a:gs pos="12000">
                <a:srgbClr val="FFFF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Task 1.3, 2.1 &amp; 2.2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1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091" y="3137318"/>
            <a:ext cx="4763789" cy="373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5037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t="24112" r="30531" b="10169"/>
          <a:stretch/>
        </p:blipFill>
        <p:spPr bwMode="auto">
          <a:xfrm>
            <a:off x="4623091" y="0"/>
            <a:ext cx="4773445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6216" y="2780928"/>
            <a:ext cx="2767665" cy="1584176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smtClean="0">
                <a:solidFill>
                  <a:schemeClr val="bg1"/>
                </a:solidFill>
              </a:rPr>
              <a:t>Task 1.3</a:t>
            </a:r>
          </a:p>
          <a:p>
            <a:r>
              <a:rPr lang="en-GB" sz="1600" dirty="0">
                <a:solidFill>
                  <a:schemeClr val="bg1"/>
                </a:solidFill>
              </a:rPr>
              <a:t>2D+ and some 3D techniques including Focus Stacking, Photogrammetry and the use of Structured </a:t>
            </a:r>
            <a:r>
              <a:rPr lang="en-GB" sz="1600" dirty="0" smtClean="0">
                <a:solidFill>
                  <a:schemeClr val="bg1"/>
                </a:solidFill>
              </a:rPr>
              <a:t>Light</a:t>
            </a:r>
          </a:p>
        </p:txBody>
      </p:sp>
    </p:spTree>
    <p:extLst>
      <p:ext uri="{BB962C8B-B14F-4D97-AF65-F5344CB8AC3E}">
        <p14:creationId xmlns:p14="http://schemas.microsoft.com/office/powerpoint/2010/main" val="312639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/>
          <a:srcRect l="3259" t="14661" r="3279" b="-1"/>
          <a:stretch/>
        </p:blipFill>
        <p:spPr bwMode="auto">
          <a:xfrm>
            <a:off x="0" y="5633"/>
            <a:ext cx="903649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 rotWithShape="1">
          <a:blip r:embed="rId3" cstate="print"/>
          <a:srcRect b="26198"/>
          <a:stretch/>
        </p:blipFill>
        <p:spPr bwMode="auto">
          <a:xfrm>
            <a:off x="599789" y="2708920"/>
            <a:ext cx="8170468" cy="40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Automating capture of metadata for natural history specimens</a:t>
              </a:r>
              <a:endParaRPr lang="en-GB" sz="16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pic>
          <p:nvPicPr>
            <p:cNvPr id="9" name="Picture 8" descr="Inline images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6466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450" y="-29511"/>
            <a:ext cx="5681719" cy="54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5" y="5589240"/>
            <a:ext cx="4355976" cy="126876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smtClean="0">
                <a:solidFill>
                  <a:schemeClr val="bg1"/>
                </a:solidFill>
              </a:rPr>
              <a:t>Task 2.1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Collaborating with NA2 on </a:t>
            </a:r>
            <a:r>
              <a:rPr lang="en-GB" sz="1600" dirty="0" err="1" smtClean="0">
                <a:solidFill>
                  <a:schemeClr val="bg1"/>
                </a:solidFill>
              </a:rPr>
              <a:t>Zoosphere</a:t>
            </a:r>
            <a:endParaRPr lang="en-GB" sz="16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526" y="50202"/>
            <a:ext cx="4797177" cy="5106990"/>
            <a:chOff x="-36512" y="50202"/>
            <a:chExt cx="5229225" cy="587248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50202"/>
              <a:ext cx="5229225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188640"/>
              <a:ext cx="5229225" cy="573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" y="2707856"/>
            <a:ext cx="4779218" cy="432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52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693" y="1593649"/>
            <a:ext cx="3781308" cy="4876802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smtClean="0">
                <a:solidFill>
                  <a:schemeClr val="bg1"/>
                </a:solidFill>
              </a:rPr>
              <a:t>Task 2.2: Investigating </a:t>
            </a:r>
            <a:r>
              <a:rPr lang="en-GB" sz="1600" dirty="0">
                <a:solidFill>
                  <a:schemeClr val="bg1"/>
                </a:solidFill>
              </a:rPr>
              <a:t>the use of micro-CT techniques for natural history specimens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Several </a:t>
            </a:r>
            <a:r>
              <a:rPr lang="en-GB" sz="1600" dirty="0">
                <a:solidFill>
                  <a:schemeClr val="bg1"/>
                </a:solidFill>
              </a:rPr>
              <a:t>methods have been evaluated on different organisms</a:t>
            </a:r>
          </a:p>
          <a:p>
            <a:r>
              <a:rPr lang="en-GB" sz="1600" dirty="0">
                <a:solidFill>
                  <a:schemeClr val="bg1"/>
                </a:solidFill>
              </a:rPr>
              <a:t>Best practices of curating the virtual specimens were explored and developed and are </a:t>
            </a:r>
            <a:r>
              <a:rPr lang="en-GB" sz="1600" dirty="0" smtClean="0">
                <a:solidFill>
                  <a:schemeClr val="bg1"/>
                </a:solidFill>
              </a:rPr>
              <a:t>included </a:t>
            </a:r>
            <a:r>
              <a:rPr lang="en-GB" sz="1600" dirty="0">
                <a:solidFill>
                  <a:schemeClr val="bg1"/>
                </a:solidFill>
              </a:rPr>
              <a:t>in the handbook of best practice</a:t>
            </a:r>
          </a:p>
          <a:p>
            <a:r>
              <a:rPr lang="en-GB" sz="1600" dirty="0">
                <a:solidFill>
                  <a:schemeClr val="bg1"/>
                </a:solidFill>
              </a:rPr>
              <a:t>Several software packages which display and manipulate micro-CT data over the internet </a:t>
            </a:r>
            <a:r>
              <a:rPr lang="en-GB" sz="1600" dirty="0" smtClean="0">
                <a:solidFill>
                  <a:schemeClr val="bg1"/>
                </a:solidFill>
              </a:rPr>
              <a:t>have been reviewed </a:t>
            </a:r>
            <a:r>
              <a:rPr lang="en-GB" sz="1600" dirty="0">
                <a:solidFill>
                  <a:schemeClr val="bg1"/>
                </a:solidFill>
              </a:rPr>
              <a:t>and tested</a:t>
            </a:r>
          </a:p>
          <a:p>
            <a:r>
              <a:rPr lang="en-GB" sz="1600" dirty="0">
                <a:solidFill>
                  <a:schemeClr val="bg1"/>
                </a:solidFill>
              </a:rPr>
              <a:t>Ongoing communication with scientists from different museum departments to identify their needs related to 3D imaging.</a:t>
            </a:r>
          </a:p>
        </p:txBody>
      </p:sp>
      <p:pic>
        <p:nvPicPr>
          <p:cNvPr id="5" name="Picture 2" descr="scan-00583__rec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33028" cy="159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can-00583__re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92" y="-17576"/>
            <a:ext cx="1975955" cy="162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Automating capture of metadata for natural history specimens</a:t>
              </a:r>
              <a:endParaRPr lang="en-GB" sz="16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pic>
          <p:nvPicPr>
            <p:cNvPr id="10" name="Picture 9" descr="Inline images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0917" r="20160" b="14140"/>
          <a:stretch/>
        </p:blipFill>
        <p:spPr bwMode="auto">
          <a:xfrm>
            <a:off x="25973" y="260648"/>
            <a:ext cx="5234368" cy="288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26486" r="16474" b="11629"/>
          <a:stretch/>
        </p:blipFill>
        <p:spPr bwMode="auto">
          <a:xfrm>
            <a:off x="25973" y="3645024"/>
            <a:ext cx="5336719" cy="264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28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332656"/>
            <a:ext cx="7992888" cy="5688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043608" y="1772816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 Black" panose="020B0A04020102020204" pitchFamily="34" charset="0"/>
              </a:rPr>
              <a:t>What are our collections being used for?</a:t>
            </a:r>
          </a:p>
          <a:p>
            <a:endParaRPr lang="en-GB" sz="2400" dirty="0">
              <a:latin typeface="Arial Black" panose="020B0A04020102020204" pitchFamily="34" charset="0"/>
            </a:endParaRPr>
          </a:p>
          <a:p>
            <a:r>
              <a:rPr lang="en-GB" sz="2400" dirty="0" smtClean="0">
                <a:latin typeface="Arial Black" panose="020B0A04020102020204" pitchFamily="34" charset="0"/>
              </a:rPr>
              <a:t>What are the priorities for information?</a:t>
            </a:r>
          </a:p>
          <a:p>
            <a:endParaRPr lang="en-GB" sz="2400" dirty="0">
              <a:latin typeface="Arial Black" panose="020B0A04020102020204" pitchFamily="34" charset="0"/>
            </a:endParaRPr>
          </a:p>
          <a:p>
            <a:r>
              <a:rPr lang="en-GB" sz="2400" dirty="0" smtClean="0">
                <a:latin typeface="Arial Black" panose="020B0A04020102020204" pitchFamily="34" charset="0"/>
              </a:rPr>
              <a:t>How are we going to provide these requirements?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JOINT RESEARCH ACTIVITY (JRA</a:t>
              </a:r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): Moving 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from the physical to the digital</a:t>
              </a:r>
            </a:p>
          </p:txBody>
        </p:sp>
        <p:pic>
          <p:nvPicPr>
            <p:cNvPr id="8" name="Picture 7" descr="Inline images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968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" y="0"/>
            <a:ext cx="9252520" cy="6748459"/>
            <a:chOff x="0" y="-147044"/>
            <a:chExt cx="10169525" cy="6994704"/>
          </a:xfrm>
        </p:grpSpPr>
        <p:grpSp>
          <p:nvGrpSpPr>
            <p:cNvPr id="90" name="Group 89"/>
            <p:cNvGrpSpPr/>
            <p:nvPr/>
          </p:nvGrpSpPr>
          <p:grpSpPr>
            <a:xfrm>
              <a:off x="0" y="-147043"/>
              <a:ext cx="4568190" cy="1317349"/>
              <a:chOff x="0" y="-147043"/>
              <a:chExt cx="4568190" cy="1317349"/>
            </a:xfrm>
          </p:grpSpPr>
          <p:sp>
            <p:nvSpPr>
              <p:cNvPr id="172" name="Rectangle 171"/>
              <p:cNvSpPr/>
              <p:nvPr/>
            </p:nvSpPr>
            <p:spPr>
              <a:xfrm>
                <a:off x="0" y="-147043"/>
                <a:ext cx="4568190" cy="131734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73" name="Group 172"/>
              <p:cNvGrpSpPr/>
              <p:nvPr/>
            </p:nvGrpSpPr>
            <p:grpSpPr>
              <a:xfrm>
                <a:off x="1701049" y="421657"/>
                <a:ext cx="2514600" cy="555198"/>
                <a:chOff x="90613" y="337652"/>
                <a:chExt cx="2514600" cy="555198"/>
              </a:xfrm>
            </p:grpSpPr>
            <p:sp>
              <p:nvSpPr>
                <p:cNvPr id="174" name="Rounded Rectangle 173"/>
                <p:cNvSpPr/>
                <p:nvPr/>
              </p:nvSpPr>
              <p:spPr>
                <a:xfrm>
                  <a:off x="90613" y="337652"/>
                  <a:ext cx="2514600" cy="555198"/>
                </a:xfrm>
                <a:prstGeom prst="roundRect">
                  <a:avLst/>
                </a:prstGeom>
                <a:solidFill>
                  <a:schemeClr val="bg1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grpSp>
              <p:nvGrpSpPr>
                <p:cNvPr id="175" name="Group 174"/>
                <p:cNvGrpSpPr/>
                <p:nvPr/>
              </p:nvGrpSpPr>
              <p:grpSpPr>
                <a:xfrm>
                  <a:off x="303691" y="491188"/>
                  <a:ext cx="2064715" cy="364695"/>
                  <a:chOff x="76920" y="374145"/>
                  <a:chExt cx="2064715" cy="364695"/>
                </a:xfrm>
              </p:grpSpPr>
              <p:sp>
                <p:nvSpPr>
                  <p:cNvPr id="176" name="Cube 175"/>
                  <p:cNvSpPr/>
                  <p:nvPr/>
                </p:nvSpPr>
                <p:spPr>
                  <a:xfrm>
                    <a:off x="76920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7" name="Cube 176"/>
                  <p:cNvSpPr/>
                  <p:nvPr/>
                </p:nvSpPr>
                <p:spPr>
                  <a:xfrm>
                    <a:off x="537778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8" name="Cube 177"/>
                  <p:cNvSpPr/>
                  <p:nvPr/>
                </p:nvSpPr>
                <p:spPr>
                  <a:xfrm>
                    <a:off x="998635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9" name="Cube 178"/>
                  <p:cNvSpPr/>
                  <p:nvPr/>
                </p:nvSpPr>
                <p:spPr>
                  <a:xfrm>
                    <a:off x="1444863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80" name="Cube 179"/>
                  <p:cNvSpPr/>
                  <p:nvPr/>
                </p:nvSpPr>
                <p:spPr>
                  <a:xfrm>
                    <a:off x="1913035" y="396091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1" name="Group 90"/>
            <p:cNvGrpSpPr/>
            <p:nvPr/>
          </p:nvGrpSpPr>
          <p:grpSpPr>
            <a:xfrm>
              <a:off x="0" y="5568287"/>
              <a:ext cx="10169525" cy="1279373"/>
              <a:chOff x="0" y="0"/>
              <a:chExt cx="10169525" cy="1279373"/>
            </a:xfrm>
          </p:grpSpPr>
          <p:sp>
            <p:nvSpPr>
              <p:cNvPr id="167" name="Down Arrow 166"/>
              <p:cNvSpPr/>
              <p:nvPr/>
            </p:nvSpPr>
            <p:spPr>
              <a:xfrm>
                <a:off x="232012" y="0"/>
                <a:ext cx="4114800" cy="434340"/>
              </a:xfrm>
              <a:prstGeom prst="down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IMAGES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68" name="Down Arrow 167"/>
              <p:cNvSpPr/>
              <p:nvPr/>
            </p:nvSpPr>
            <p:spPr>
              <a:xfrm>
                <a:off x="5268036" y="0"/>
                <a:ext cx="4114800" cy="434340"/>
              </a:xfrm>
              <a:prstGeom prst="down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DATA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0" y="436728"/>
                <a:ext cx="10169525" cy="842645"/>
                <a:chOff x="0" y="0"/>
                <a:chExt cx="10169601" cy="843077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0" y="0"/>
                  <a:ext cx="10169601" cy="843077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71" name="Rounded Rectangle 170"/>
                <p:cNvSpPr/>
                <p:nvPr/>
              </p:nvSpPr>
              <p:spPr>
                <a:xfrm>
                  <a:off x="1954924" y="47296"/>
                  <a:ext cx="6057468" cy="689458"/>
                </a:xfrm>
                <a:prstGeom prst="round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Plain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solidFill>
                        <a:srgbClr val="403152"/>
                      </a:solidFill>
                      <a:effectLst/>
                      <a:latin typeface="MS Reference Sans Serif"/>
                      <a:ea typeface="Times New Roman"/>
                    </a:rPr>
                    <a:t>ACCESS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  <p:grpSp>
          <p:nvGrpSpPr>
            <p:cNvPr id="92" name="Group 91"/>
            <p:cNvGrpSpPr/>
            <p:nvPr/>
          </p:nvGrpSpPr>
          <p:grpSpPr>
            <a:xfrm>
              <a:off x="0" y="1050878"/>
              <a:ext cx="4572038" cy="4514215"/>
              <a:chOff x="0" y="0"/>
              <a:chExt cx="4572038" cy="4514215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0" y="0"/>
                <a:ext cx="4568190" cy="45142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54591" y="0"/>
                <a:ext cx="4517447" cy="4510925"/>
                <a:chOff x="0" y="0"/>
                <a:chExt cx="4517447" cy="4510925"/>
              </a:xfrm>
            </p:grpSpPr>
            <p:grpSp>
              <p:nvGrpSpPr>
                <p:cNvPr id="118" name="Group 117"/>
                <p:cNvGrpSpPr/>
                <p:nvPr/>
              </p:nvGrpSpPr>
              <p:grpSpPr>
                <a:xfrm>
                  <a:off x="2361063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63" name="Group 162"/>
                  <p:cNvGrpSpPr/>
                  <p:nvPr/>
                </p:nvGrpSpPr>
                <p:grpSpPr>
                  <a:xfrm>
                    <a:off x="110358" y="0"/>
                    <a:ext cx="800100" cy="1146175"/>
                    <a:chOff x="0" y="0"/>
                    <a:chExt cx="800100" cy="1146175"/>
                  </a:xfrm>
                </p:grpSpPr>
                <p:sp>
                  <p:nvSpPr>
                    <p:cNvPr id="165" name="Rounded Rectangle 16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6" name="Rectangle 165"/>
                    <p:cNvSpPr/>
                    <p:nvPr/>
                  </p:nvSpPr>
                  <p:spPr>
                    <a:xfrm>
                      <a:off x="175565" y="22677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4" name="Text Box 50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2D image</a:t>
                    </a:r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3493827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110359" y="0"/>
                    <a:ext cx="801370" cy="1146175"/>
                    <a:chOff x="0" y="0"/>
                    <a:chExt cx="801370" cy="1146175"/>
                  </a:xfrm>
                </p:grpSpPr>
                <p:sp>
                  <p:nvSpPr>
                    <p:cNvPr id="161" name="Rounded Rectangle 160"/>
                    <p:cNvSpPr/>
                    <p:nvPr/>
                  </p:nvSpPr>
                  <p:spPr>
                    <a:xfrm>
                      <a:off x="0" y="0"/>
                      <a:ext cx="80137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2" name="Cube 161"/>
                    <p:cNvSpPr/>
                    <p:nvPr/>
                  </p:nvSpPr>
                  <p:spPr>
                    <a:xfrm>
                      <a:off x="124359" y="175565"/>
                      <a:ext cx="574675" cy="789940"/>
                    </a:xfrm>
                    <a:prstGeom prst="cub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0" name="Text Box 51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3D image</a:t>
                    </a:r>
                  </a:p>
                </p:txBody>
              </p:sp>
            </p:grpSp>
            <p:grpSp>
              <p:nvGrpSpPr>
                <p:cNvPr id="120" name="Group 119"/>
                <p:cNvGrpSpPr/>
                <p:nvPr/>
              </p:nvGrpSpPr>
              <p:grpSpPr>
                <a:xfrm>
                  <a:off x="177421" y="846161"/>
                  <a:ext cx="1993265" cy="1424940"/>
                  <a:chOff x="0" y="0"/>
                  <a:chExt cx="1993265" cy="1424940"/>
                </a:xfrm>
              </p:grpSpPr>
              <p:sp>
                <p:nvSpPr>
                  <p:cNvPr id="145" name="Text Box 52"/>
                  <p:cNvSpPr txBox="1"/>
                  <p:nvPr/>
                </p:nvSpPr>
                <p:spPr>
                  <a:xfrm>
                    <a:off x="220718" y="1166495"/>
                    <a:ext cx="160147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Whole drawer/slide 2D image</a:t>
                    </a:r>
                  </a:p>
                </p:txBody>
              </p:sp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0" y="0"/>
                    <a:ext cx="1993265" cy="1146175"/>
                    <a:chOff x="0" y="0"/>
                    <a:chExt cx="1993697" cy="1146175"/>
                  </a:xfrm>
                </p:grpSpPr>
                <p:sp>
                  <p:nvSpPr>
                    <p:cNvPr id="147" name="Rounded Rectangle 146"/>
                    <p:cNvSpPr/>
                    <p:nvPr/>
                  </p:nvSpPr>
                  <p:spPr>
                    <a:xfrm>
                      <a:off x="0" y="0"/>
                      <a:ext cx="1993697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grpSp>
                  <p:nvGrpSpPr>
                    <p:cNvPr id="148" name="Group 147"/>
                    <p:cNvGrpSpPr/>
                    <p:nvPr/>
                  </p:nvGrpSpPr>
                  <p:grpSpPr>
                    <a:xfrm>
                      <a:off x="182880" y="175565"/>
                      <a:ext cx="1621154" cy="803274"/>
                      <a:chOff x="0" y="0"/>
                      <a:chExt cx="1621663" cy="803757"/>
                    </a:xfrm>
                  </p:grpSpPr>
                  <p:sp>
                    <p:nvSpPr>
                      <p:cNvPr id="149" name="Rectangle 148"/>
                      <p:cNvSpPr/>
                      <p:nvPr/>
                    </p:nvSpPr>
                    <p:spPr>
                      <a:xfrm>
                        <a:off x="0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0" name="Rectangle 149"/>
                      <p:cNvSpPr/>
                      <p:nvPr/>
                    </p:nvSpPr>
                    <p:spPr>
                      <a:xfrm>
                        <a:off x="0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1" name="Rectangle 150"/>
                      <p:cNvSpPr/>
                      <p:nvPr/>
                    </p:nvSpPr>
                    <p:spPr>
                      <a:xfrm>
                        <a:off x="34381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2" name="Rectangle 151"/>
                      <p:cNvSpPr/>
                      <p:nvPr/>
                    </p:nvSpPr>
                    <p:spPr>
                      <a:xfrm>
                        <a:off x="34381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3" name="Rectangle 152"/>
                      <p:cNvSpPr/>
                      <p:nvPr/>
                    </p:nvSpPr>
                    <p:spPr>
                      <a:xfrm>
                        <a:off x="69494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4" name="Rectangle 153"/>
                      <p:cNvSpPr/>
                      <p:nvPr/>
                    </p:nvSpPr>
                    <p:spPr>
                      <a:xfrm>
                        <a:off x="69494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5" name="Rectangle 154"/>
                      <p:cNvSpPr/>
                      <p:nvPr/>
                    </p:nvSpPr>
                    <p:spPr>
                      <a:xfrm>
                        <a:off x="103875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6" name="Rectangle 155"/>
                      <p:cNvSpPr/>
                      <p:nvPr/>
                    </p:nvSpPr>
                    <p:spPr>
                      <a:xfrm>
                        <a:off x="103875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7" name="Rectangle 156"/>
                      <p:cNvSpPr/>
                      <p:nvPr/>
                    </p:nvSpPr>
                    <p:spPr>
                      <a:xfrm>
                        <a:off x="138988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8" name="Rectangle 157"/>
                      <p:cNvSpPr/>
                      <p:nvPr/>
                    </p:nvSpPr>
                    <p:spPr>
                      <a:xfrm>
                        <a:off x="138988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1569493" y="0"/>
                  <a:ext cx="2581276" cy="828675"/>
                  <a:chOff x="0" y="0"/>
                  <a:chExt cx="2581757" cy="829003"/>
                </a:xfrm>
              </p:grpSpPr>
              <p:sp>
                <p:nvSpPr>
                  <p:cNvPr id="141" name="Down Arrow 140"/>
                  <p:cNvSpPr/>
                  <p:nvPr/>
                </p:nvSpPr>
                <p:spPr>
                  <a:xfrm rot="1144616">
                    <a:off x="0" y="394137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2" name="Down Arrow 141"/>
                  <p:cNvSpPr/>
                  <p:nvPr/>
                </p:nvSpPr>
                <p:spPr>
                  <a:xfrm>
                    <a:off x="1056290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3" name="Down Arrow 142"/>
                  <p:cNvSpPr/>
                  <p:nvPr/>
                </p:nvSpPr>
                <p:spPr>
                  <a:xfrm rot="19750994">
                    <a:off x="2033752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965" y="0"/>
                    <a:ext cx="1560787" cy="3829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IMAGING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</p:grpSp>
            <p:grpSp>
              <p:nvGrpSpPr>
                <p:cNvPr id="122" name="Group 121"/>
                <p:cNvGrpSpPr/>
                <p:nvPr/>
              </p:nvGrpSpPr>
              <p:grpSpPr>
                <a:xfrm>
                  <a:off x="0" y="3070746"/>
                  <a:ext cx="2707638" cy="1440179"/>
                  <a:chOff x="0" y="0"/>
                  <a:chExt cx="2707728" cy="1440519"/>
                </a:xfrm>
              </p:grpSpPr>
              <p:sp>
                <p:nvSpPr>
                  <p:cNvPr id="133" name="Text Box 2"/>
                  <p:cNvSpPr txBox="1"/>
                  <p:nvPr/>
                </p:nvSpPr>
                <p:spPr>
                  <a:xfrm>
                    <a:off x="835546" y="1182074"/>
                    <a:ext cx="1157605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segmented 2D images</a:t>
                    </a:r>
                  </a:p>
                </p:txBody>
              </p: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0" y="0"/>
                    <a:ext cx="2707728" cy="1146175"/>
                    <a:chOff x="0" y="0"/>
                    <a:chExt cx="2707728" cy="1146175"/>
                  </a:xfrm>
                </p:grpSpPr>
                <p:sp>
                  <p:nvSpPr>
                    <p:cNvPr id="135" name="Rounded Rectangle 13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6" name="Rectangle 135"/>
                    <p:cNvSpPr/>
                    <p:nvPr/>
                  </p:nvSpPr>
                  <p:spPr>
                    <a:xfrm>
                      <a:off x="189186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7" name="Rounded Rectangle 136"/>
                    <p:cNvSpPr/>
                    <p:nvPr/>
                  </p:nvSpPr>
                  <p:spPr>
                    <a:xfrm>
                      <a:off x="977462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8" name="Rectangle 137"/>
                    <p:cNvSpPr/>
                    <p:nvPr/>
                  </p:nvSpPr>
                  <p:spPr>
                    <a:xfrm>
                      <a:off x="1150883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9" name="Rounded Rectangle 138"/>
                    <p:cNvSpPr/>
                    <p:nvPr/>
                  </p:nvSpPr>
                  <p:spPr>
                    <a:xfrm>
                      <a:off x="1907628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40" name="Rectangle 139"/>
                    <p:cNvSpPr/>
                    <p:nvPr/>
                  </p:nvSpPr>
                  <p:spPr>
                    <a:xfrm>
                      <a:off x="2081048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23" name="Group 122"/>
                <p:cNvGrpSpPr/>
                <p:nvPr/>
              </p:nvGrpSpPr>
              <p:grpSpPr>
                <a:xfrm>
                  <a:off x="40943" y="2115403"/>
                  <a:ext cx="2518410" cy="907415"/>
                  <a:chOff x="0" y="0"/>
                  <a:chExt cx="2518694" cy="907831"/>
                </a:xfrm>
              </p:grpSpPr>
              <p:sp>
                <p:nvSpPr>
                  <p:cNvPr id="12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349062" cy="3829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SEGMENTATION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30" name="Down Arrow 129"/>
                  <p:cNvSpPr/>
                  <p:nvPr/>
                </p:nvSpPr>
                <p:spPr>
                  <a:xfrm rot="1144616">
                    <a:off x="63062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" name="Down Arrow 130"/>
                  <p:cNvSpPr/>
                  <p:nvPr/>
                </p:nvSpPr>
                <p:spPr>
                  <a:xfrm>
                    <a:off x="1024758" y="488731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" name="Down Arrow 131"/>
                  <p:cNvSpPr/>
                  <p:nvPr/>
                </p:nvSpPr>
                <p:spPr>
                  <a:xfrm rot="20271579">
                    <a:off x="1970689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4" name="Group 123"/>
                <p:cNvGrpSpPr/>
                <p:nvPr/>
              </p:nvGrpSpPr>
              <p:grpSpPr>
                <a:xfrm>
                  <a:off x="2770496" y="2224585"/>
                  <a:ext cx="1651000" cy="1563371"/>
                  <a:chOff x="0" y="0"/>
                  <a:chExt cx="1651558" cy="1563490"/>
                </a:xfrm>
              </p:grpSpPr>
              <p:sp>
                <p:nvSpPr>
                  <p:cNvPr id="125" name="Flowchart: Multidocument 124"/>
                  <p:cNvSpPr/>
                  <p:nvPr/>
                </p:nvSpPr>
                <p:spPr>
                  <a:xfrm>
                    <a:off x="495223" y="457200"/>
                    <a:ext cx="1156335" cy="800735"/>
                  </a:xfrm>
                  <a:prstGeom prst="flowChartMultidocumen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effectLst/>
                        <a:ea typeface="Times New Roman"/>
                      </a:rPr>
                      <a:t>LABELS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6" name="Down Arrow 125"/>
                  <p:cNvSpPr/>
                  <p:nvPr/>
                </p:nvSpPr>
                <p:spPr>
                  <a:xfrm rot="14903116">
                    <a:off x="-64453" y="1079938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" name="Down Arrow 126"/>
                  <p:cNvSpPr/>
                  <p:nvPr/>
                </p:nvSpPr>
                <p:spPr>
                  <a:xfrm>
                    <a:off x="968188" y="0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" name="Down Arrow 127"/>
                  <p:cNvSpPr/>
                  <p:nvPr/>
                </p:nvSpPr>
                <p:spPr>
                  <a:xfrm rot="19750994">
                    <a:off x="101085" y="47297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3" name="Group 92"/>
            <p:cNvGrpSpPr/>
            <p:nvPr/>
          </p:nvGrpSpPr>
          <p:grpSpPr>
            <a:xfrm>
              <a:off x="4462818" y="-147044"/>
              <a:ext cx="5554307" cy="5715331"/>
              <a:chOff x="0" y="-147044"/>
              <a:chExt cx="5554307" cy="5715331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09182" y="-147044"/>
                <a:ext cx="5445125" cy="5715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0" y="232012"/>
                <a:ext cx="3156586" cy="1693175"/>
                <a:chOff x="0" y="0"/>
                <a:chExt cx="3156914" cy="1693415"/>
              </a:xfrm>
            </p:grpSpPr>
            <p:sp>
              <p:nvSpPr>
                <p:cNvPr id="113" name="Bent Arrow 112"/>
                <p:cNvSpPr/>
                <p:nvPr/>
              </p:nvSpPr>
              <p:spPr>
                <a:xfrm rot="5400000">
                  <a:off x="1797269" y="-15765"/>
                  <a:ext cx="628015" cy="1261110"/>
                </a:xfrm>
                <a:prstGeom prst="bentArrow">
                  <a:avLst>
                    <a:gd name="adj1" fmla="val 39583"/>
                    <a:gd name="adj2" fmla="val 45731"/>
                    <a:gd name="adj3" fmla="val 35057"/>
                    <a:gd name="adj4" fmla="val 49236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Rounded Rectangle 113"/>
                <p:cNvSpPr/>
                <p:nvPr/>
              </p:nvSpPr>
              <p:spPr>
                <a:xfrm>
                  <a:off x="1670505" y="1064765"/>
                  <a:ext cx="1486409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CURATORIAL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1485265" cy="932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122830" y="2169993"/>
                <a:ext cx="2966721" cy="3308347"/>
                <a:chOff x="0" y="0"/>
                <a:chExt cx="2967344" cy="3308788"/>
              </a:xfrm>
            </p:grpSpPr>
            <p:sp>
              <p:nvSpPr>
                <p:cNvPr id="106" name="Down Arrow 105"/>
                <p:cNvSpPr/>
                <p:nvPr/>
              </p:nvSpPr>
              <p:spPr>
                <a:xfrm rot="16200000">
                  <a:off x="-64453" y="1466193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Rounded Rectangle 106"/>
                <p:cNvSpPr/>
                <p:nvPr/>
              </p:nvSpPr>
              <p:spPr>
                <a:xfrm>
                  <a:off x="1007602" y="2680138"/>
                  <a:ext cx="1375410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LABEL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0044" y="504497"/>
                  <a:ext cx="2514600" cy="209118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0"/>
                  <a:ext cx="2513330" cy="622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166649"/>
                  <a:ext cx="2527300" cy="796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CROWDSOURCING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TRANSCRIPTION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86885" y="614856"/>
                  <a:ext cx="1786255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OCR/HTR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954925"/>
                  <a:ext cx="252730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GEOREFERENCING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3166281" y="136478"/>
                <a:ext cx="2196467" cy="4569463"/>
                <a:chOff x="0" y="0"/>
                <a:chExt cx="2196968" cy="4570030"/>
              </a:xfrm>
            </p:grpSpPr>
            <p:sp>
              <p:nvSpPr>
                <p:cNvPr id="98" name="Down Arrow 97"/>
                <p:cNvSpPr/>
                <p:nvPr/>
              </p:nvSpPr>
              <p:spPr>
                <a:xfrm>
                  <a:off x="819807" y="614856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9" name="Rounded Rectangle 98"/>
                <p:cNvSpPr/>
                <p:nvPr/>
              </p:nvSpPr>
              <p:spPr>
                <a:xfrm>
                  <a:off x="110359" y="3941380"/>
                  <a:ext cx="2052675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SUPPLEMENTARY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175642" cy="3828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94593" y="1150883"/>
                  <a:ext cx="2076450" cy="258381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702676"/>
                  <a:ext cx="2086610" cy="541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DNA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261242"/>
                  <a:ext cx="2052676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LITERATURE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159876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PHOTOGRAPHS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916621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MATERIAL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</p:grpSp>
      <p:sp>
        <p:nvSpPr>
          <p:cNvPr id="181" name="Rounded Rectangle 180"/>
          <p:cNvSpPr/>
          <p:nvPr/>
        </p:nvSpPr>
        <p:spPr>
          <a:xfrm>
            <a:off x="392851" y="44624"/>
            <a:ext cx="3488262" cy="502862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Plain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403152"/>
                </a:solidFill>
                <a:effectLst/>
                <a:latin typeface="MS Reference Sans Serif"/>
                <a:ea typeface="Times New Roman"/>
              </a:rPr>
              <a:t>OBJECTS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4" name="Octagon 183"/>
          <p:cNvSpPr/>
          <p:nvPr/>
        </p:nvSpPr>
        <p:spPr>
          <a:xfrm>
            <a:off x="5981097" y="3466039"/>
            <a:ext cx="1000106" cy="875470"/>
          </a:xfrm>
          <a:prstGeom prst="octagon">
            <a:avLst/>
          </a:prstGeom>
          <a:gradFill>
            <a:gsLst>
              <a:gs pos="0">
                <a:srgbClr val="FFF200">
                  <a:alpha val="25000"/>
                </a:srgbClr>
              </a:gs>
              <a:gs pos="12000">
                <a:srgbClr val="FFFF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Task 3.1 &amp; 3.2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7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12748" r="19602"/>
          <a:stretch/>
        </p:blipFill>
        <p:spPr bwMode="auto">
          <a:xfrm>
            <a:off x="6012160" y="-101221"/>
            <a:ext cx="3131840" cy="697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99" y="25129"/>
            <a:ext cx="6011161" cy="338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" y="3429000"/>
            <a:ext cx="5967987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54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" y="0"/>
            <a:ext cx="9252520" cy="6748459"/>
            <a:chOff x="0" y="-147044"/>
            <a:chExt cx="10169525" cy="6994704"/>
          </a:xfrm>
        </p:grpSpPr>
        <p:grpSp>
          <p:nvGrpSpPr>
            <p:cNvPr id="90" name="Group 89"/>
            <p:cNvGrpSpPr/>
            <p:nvPr/>
          </p:nvGrpSpPr>
          <p:grpSpPr>
            <a:xfrm>
              <a:off x="0" y="-147043"/>
              <a:ext cx="4568190" cy="1317349"/>
              <a:chOff x="0" y="-147043"/>
              <a:chExt cx="4568190" cy="1317349"/>
            </a:xfrm>
          </p:grpSpPr>
          <p:sp>
            <p:nvSpPr>
              <p:cNvPr id="172" name="Rectangle 171"/>
              <p:cNvSpPr/>
              <p:nvPr/>
            </p:nvSpPr>
            <p:spPr>
              <a:xfrm>
                <a:off x="0" y="-147043"/>
                <a:ext cx="4568190" cy="131734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73" name="Group 172"/>
              <p:cNvGrpSpPr/>
              <p:nvPr/>
            </p:nvGrpSpPr>
            <p:grpSpPr>
              <a:xfrm>
                <a:off x="1701049" y="421657"/>
                <a:ext cx="2514600" cy="555198"/>
                <a:chOff x="90613" y="337652"/>
                <a:chExt cx="2514600" cy="555198"/>
              </a:xfrm>
            </p:grpSpPr>
            <p:sp>
              <p:nvSpPr>
                <p:cNvPr id="174" name="Rounded Rectangle 173"/>
                <p:cNvSpPr/>
                <p:nvPr/>
              </p:nvSpPr>
              <p:spPr>
                <a:xfrm>
                  <a:off x="90613" y="337652"/>
                  <a:ext cx="2514600" cy="555198"/>
                </a:xfrm>
                <a:prstGeom prst="roundRect">
                  <a:avLst/>
                </a:prstGeom>
                <a:solidFill>
                  <a:schemeClr val="bg1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grpSp>
              <p:nvGrpSpPr>
                <p:cNvPr id="175" name="Group 174"/>
                <p:cNvGrpSpPr/>
                <p:nvPr/>
              </p:nvGrpSpPr>
              <p:grpSpPr>
                <a:xfrm>
                  <a:off x="303691" y="491188"/>
                  <a:ext cx="2064715" cy="364695"/>
                  <a:chOff x="76920" y="374145"/>
                  <a:chExt cx="2064715" cy="364695"/>
                </a:xfrm>
              </p:grpSpPr>
              <p:sp>
                <p:nvSpPr>
                  <p:cNvPr id="176" name="Cube 175"/>
                  <p:cNvSpPr/>
                  <p:nvPr/>
                </p:nvSpPr>
                <p:spPr>
                  <a:xfrm>
                    <a:off x="76920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7" name="Cube 176"/>
                  <p:cNvSpPr/>
                  <p:nvPr/>
                </p:nvSpPr>
                <p:spPr>
                  <a:xfrm>
                    <a:off x="537778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8" name="Cube 177"/>
                  <p:cNvSpPr/>
                  <p:nvPr/>
                </p:nvSpPr>
                <p:spPr>
                  <a:xfrm>
                    <a:off x="998635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9" name="Cube 178"/>
                  <p:cNvSpPr/>
                  <p:nvPr/>
                </p:nvSpPr>
                <p:spPr>
                  <a:xfrm>
                    <a:off x="1444863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80" name="Cube 179"/>
                  <p:cNvSpPr/>
                  <p:nvPr/>
                </p:nvSpPr>
                <p:spPr>
                  <a:xfrm>
                    <a:off x="1913035" y="396091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1" name="Group 90"/>
            <p:cNvGrpSpPr/>
            <p:nvPr/>
          </p:nvGrpSpPr>
          <p:grpSpPr>
            <a:xfrm>
              <a:off x="0" y="5568287"/>
              <a:ext cx="10169525" cy="1279373"/>
              <a:chOff x="0" y="0"/>
              <a:chExt cx="10169525" cy="1279373"/>
            </a:xfrm>
          </p:grpSpPr>
          <p:sp>
            <p:nvSpPr>
              <p:cNvPr id="167" name="Down Arrow 166"/>
              <p:cNvSpPr/>
              <p:nvPr/>
            </p:nvSpPr>
            <p:spPr>
              <a:xfrm>
                <a:off x="232012" y="0"/>
                <a:ext cx="4114800" cy="434340"/>
              </a:xfrm>
              <a:prstGeom prst="down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IMAGES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68" name="Down Arrow 167"/>
              <p:cNvSpPr/>
              <p:nvPr/>
            </p:nvSpPr>
            <p:spPr>
              <a:xfrm>
                <a:off x="5268036" y="0"/>
                <a:ext cx="4114800" cy="434340"/>
              </a:xfrm>
              <a:prstGeom prst="down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DATA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0" y="436728"/>
                <a:ext cx="10169525" cy="842645"/>
                <a:chOff x="0" y="0"/>
                <a:chExt cx="10169601" cy="843077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0" y="0"/>
                  <a:ext cx="10169601" cy="843077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71" name="Rounded Rectangle 170"/>
                <p:cNvSpPr/>
                <p:nvPr/>
              </p:nvSpPr>
              <p:spPr>
                <a:xfrm>
                  <a:off x="1954924" y="47296"/>
                  <a:ext cx="6057468" cy="689458"/>
                </a:xfrm>
                <a:prstGeom prst="round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Plain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solidFill>
                        <a:srgbClr val="403152"/>
                      </a:solidFill>
                      <a:effectLst/>
                      <a:latin typeface="MS Reference Sans Serif"/>
                      <a:ea typeface="Times New Roman"/>
                    </a:rPr>
                    <a:t>ACCESS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  <p:grpSp>
          <p:nvGrpSpPr>
            <p:cNvPr id="92" name="Group 91"/>
            <p:cNvGrpSpPr/>
            <p:nvPr/>
          </p:nvGrpSpPr>
          <p:grpSpPr>
            <a:xfrm>
              <a:off x="0" y="1050878"/>
              <a:ext cx="4572038" cy="4514215"/>
              <a:chOff x="0" y="0"/>
              <a:chExt cx="4572038" cy="4514215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0" y="0"/>
                <a:ext cx="4568190" cy="45142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54591" y="0"/>
                <a:ext cx="4517447" cy="4510925"/>
                <a:chOff x="0" y="0"/>
                <a:chExt cx="4517447" cy="4510925"/>
              </a:xfrm>
            </p:grpSpPr>
            <p:grpSp>
              <p:nvGrpSpPr>
                <p:cNvPr id="118" name="Group 117"/>
                <p:cNvGrpSpPr/>
                <p:nvPr/>
              </p:nvGrpSpPr>
              <p:grpSpPr>
                <a:xfrm>
                  <a:off x="2361063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63" name="Group 162"/>
                  <p:cNvGrpSpPr/>
                  <p:nvPr/>
                </p:nvGrpSpPr>
                <p:grpSpPr>
                  <a:xfrm>
                    <a:off x="110358" y="0"/>
                    <a:ext cx="800100" cy="1146175"/>
                    <a:chOff x="0" y="0"/>
                    <a:chExt cx="800100" cy="1146175"/>
                  </a:xfrm>
                </p:grpSpPr>
                <p:sp>
                  <p:nvSpPr>
                    <p:cNvPr id="165" name="Rounded Rectangle 16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6" name="Rectangle 165"/>
                    <p:cNvSpPr/>
                    <p:nvPr/>
                  </p:nvSpPr>
                  <p:spPr>
                    <a:xfrm>
                      <a:off x="175565" y="22677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4" name="Text Box 50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2D image</a:t>
                    </a:r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3493827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110359" y="0"/>
                    <a:ext cx="801370" cy="1146175"/>
                    <a:chOff x="0" y="0"/>
                    <a:chExt cx="801370" cy="1146175"/>
                  </a:xfrm>
                </p:grpSpPr>
                <p:sp>
                  <p:nvSpPr>
                    <p:cNvPr id="161" name="Rounded Rectangle 160"/>
                    <p:cNvSpPr/>
                    <p:nvPr/>
                  </p:nvSpPr>
                  <p:spPr>
                    <a:xfrm>
                      <a:off x="0" y="0"/>
                      <a:ext cx="80137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2" name="Cube 161"/>
                    <p:cNvSpPr/>
                    <p:nvPr/>
                  </p:nvSpPr>
                  <p:spPr>
                    <a:xfrm>
                      <a:off x="124359" y="175565"/>
                      <a:ext cx="574675" cy="789940"/>
                    </a:xfrm>
                    <a:prstGeom prst="cub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0" name="Text Box 51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3D image</a:t>
                    </a:r>
                  </a:p>
                </p:txBody>
              </p:sp>
            </p:grpSp>
            <p:grpSp>
              <p:nvGrpSpPr>
                <p:cNvPr id="120" name="Group 119"/>
                <p:cNvGrpSpPr/>
                <p:nvPr/>
              </p:nvGrpSpPr>
              <p:grpSpPr>
                <a:xfrm>
                  <a:off x="177421" y="846161"/>
                  <a:ext cx="1993265" cy="1424940"/>
                  <a:chOff x="0" y="0"/>
                  <a:chExt cx="1993265" cy="1424940"/>
                </a:xfrm>
              </p:grpSpPr>
              <p:sp>
                <p:nvSpPr>
                  <p:cNvPr id="145" name="Text Box 52"/>
                  <p:cNvSpPr txBox="1"/>
                  <p:nvPr/>
                </p:nvSpPr>
                <p:spPr>
                  <a:xfrm>
                    <a:off x="220718" y="1166495"/>
                    <a:ext cx="160147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Whole drawer/slide 2D image</a:t>
                    </a:r>
                  </a:p>
                </p:txBody>
              </p:sp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0" y="0"/>
                    <a:ext cx="1993265" cy="1146175"/>
                    <a:chOff x="0" y="0"/>
                    <a:chExt cx="1993697" cy="1146175"/>
                  </a:xfrm>
                </p:grpSpPr>
                <p:sp>
                  <p:nvSpPr>
                    <p:cNvPr id="147" name="Rounded Rectangle 146"/>
                    <p:cNvSpPr/>
                    <p:nvPr/>
                  </p:nvSpPr>
                  <p:spPr>
                    <a:xfrm>
                      <a:off x="0" y="0"/>
                      <a:ext cx="1993697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grpSp>
                  <p:nvGrpSpPr>
                    <p:cNvPr id="148" name="Group 147"/>
                    <p:cNvGrpSpPr/>
                    <p:nvPr/>
                  </p:nvGrpSpPr>
                  <p:grpSpPr>
                    <a:xfrm>
                      <a:off x="182880" y="175565"/>
                      <a:ext cx="1621154" cy="803274"/>
                      <a:chOff x="0" y="0"/>
                      <a:chExt cx="1621663" cy="803757"/>
                    </a:xfrm>
                  </p:grpSpPr>
                  <p:sp>
                    <p:nvSpPr>
                      <p:cNvPr id="149" name="Rectangle 148"/>
                      <p:cNvSpPr/>
                      <p:nvPr/>
                    </p:nvSpPr>
                    <p:spPr>
                      <a:xfrm>
                        <a:off x="0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0" name="Rectangle 149"/>
                      <p:cNvSpPr/>
                      <p:nvPr/>
                    </p:nvSpPr>
                    <p:spPr>
                      <a:xfrm>
                        <a:off x="0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1" name="Rectangle 150"/>
                      <p:cNvSpPr/>
                      <p:nvPr/>
                    </p:nvSpPr>
                    <p:spPr>
                      <a:xfrm>
                        <a:off x="34381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2" name="Rectangle 151"/>
                      <p:cNvSpPr/>
                      <p:nvPr/>
                    </p:nvSpPr>
                    <p:spPr>
                      <a:xfrm>
                        <a:off x="34381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3" name="Rectangle 152"/>
                      <p:cNvSpPr/>
                      <p:nvPr/>
                    </p:nvSpPr>
                    <p:spPr>
                      <a:xfrm>
                        <a:off x="69494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4" name="Rectangle 153"/>
                      <p:cNvSpPr/>
                      <p:nvPr/>
                    </p:nvSpPr>
                    <p:spPr>
                      <a:xfrm>
                        <a:off x="69494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5" name="Rectangle 154"/>
                      <p:cNvSpPr/>
                      <p:nvPr/>
                    </p:nvSpPr>
                    <p:spPr>
                      <a:xfrm>
                        <a:off x="103875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6" name="Rectangle 155"/>
                      <p:cNvSpPr/>
                      <p:nvPr/>
                    </p:nvSpPr>
                    <p:spPr>
                      <a:xfrm>
                        <a:off x="103875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7" name="Rectangle 156"/>
                      <p:cNvSpPr/>
                      <p:nvPr/>
                    </p:nvSpPr>
                    <p:spPr>
                      <a:xfrm>
                        <a:off x="138988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8" name="Rectangle 157"/>
                      <p:cNvSpPr/>
                      <p:nvPr/>
                    </p:nvSpPr>
                    <p:spPr>
                      <a:xfrm>
                        <a:off x="138988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1569493" y="0"/>
                  <a:ext cx="2581276" cy="828675"/>
                  <a:chOff x="0" y="0"/>
                  <a:chExt cx="2581757" cy="829003"/>
                </a:xfrm>
              </p:grpSpPr>
              <p:sp>
                <p:nvSpPr>
                  <p:cNvPr id="141" name="Down Arrow 140"/>
                  <p:cNvSpPr/>
                  <p:nvPr/>
                </p:nvSpPr>
                <p:spPr>
                  <a:xfrm rot="1144616">
                    <a:off x="0" y="394137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2" name="Down Arrow 141"/>
                  <p:cNvSpPr/>
                  <p:nvPr/>
                </p:nvSpPr>
                <p:spPr>
                  <a:xfrm>
                    <a:off x="1056290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3" name="Down Arrow 142"/>
                  <p:cNvSpPr/>
                  <p:nvPr/>
                </p:nvSpPr>
                <p:spPr>
                  <a:xfrm rot="19750994">
                    <a:off x="2033752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965" y="0"/>
                    <a:ext cx="1560787" cy="3829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IMAGING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</p:grpSp>
            <p:grpSp>
              <p:nvGrpSpPr>
                <p:cNvPr id="122" name="Group 121"/>
                <p:cNvGrpSpPr/>
                <p:nvPr/>
              </p:nvGrpSpPr>
              <p:grpSpPr>
                <a:xfrm>
                  <a:off x="0" y="3070746"/>
                  <a:ext cx="2707638" cy="1440179"/>
                  <a:chOff x="0" y="0"/>
                  <a:chExt cx="2707728" cy="1440519"/>
                </a:xfrm>
              </p:grpSpPr>
              <p:sp>
                <p:nvSpPr>
                  <p:cNvPr id="133" name="Text Box 2"/>
                  <p:cNvSpPr txBox="1"/>
                  <p:nvPr/>
                </p:nvSpPr>
                <p:spPr>
                  <a:xfrm>
                    <a:off x="835546" y="1182074"/>
                    <a:ext cx="1157605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segmented 2D images</a:t>
                    </a:r>
                  </a:p>
                </p:txBody>
              </p: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0" y="0"/>
                    <a:ext cx="2707728" cy="1146175"/>
                    <a:chOff x="0" y="0"/>
                    <a:chExt cx="2707728" cy="1146175"/>
                  </a:xfrm>
                </p:grpSpPr>
                <p:sp>
                  <p:nvSpPr>
                    <p:cNvPr id="135" name="Rounded Rectangle 13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6" name="Rectangle 135"/>
                    <p:cNvSpPr/>
                    <p:nvPr/>
                  </p:nvSpPr>
                  <p:spPr>
                    <a:xfrm>
                      <a:off x="189186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7" name="Rounded Rectangle 136"/>
                    <p:cNvSpPr/>
                    <p:nvPr/>
                  </p:nvSpPr>
                  <p:spPr>
                    <a:xfrm>
                      <a:off x="977462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8" name="Rectangle 137"/>
                    <p:cNvSpPr/>
                    <p:nvPr/>
                  </p:nvSpPr>
                  <p:spPr>
                    <a:xfrm>
                      <a:off x="1150883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9" name="Rounded Rectangle 138"/>
                    <p:cNvSpPr/>
                    <p:nvPr/>
                  </p:nvSpPr>
                  <p:spPr>
                    <a:xfrm>
                      <a:off x="1907628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40" name="Rectangle 139"/>
                    <p:cNvSpPr/>
                    <p:nvPr/>
                  </p:nvSpPr>
                  <p:spPr>
                    <a:xfrm>
                      <a:off x="2081048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23" name="Group 122"/>
                <p:cNvGrpSpPr/>
                <p:nvPr/>
              </p:nvGrpSpPr>
              <p:grpSpPr>
                <a:xfrm>
                  <a:off x="40943" y="2115403"/>
                  <a:ext cx="2518410" cy="907415"/>
                  <a:chOff x="0" y="0"/>
                  <a:chExt cx="2518694" cy="907831"/>
                </a:xfrm>
              </p:grpSpPr>
              <p:sp>
                <p:nvSpPr>
                  <p:cNvPr id="12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349062" cy="3829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SEGMENTATION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30" name="Down Arrow 129"/>
                  <p:cNvSpPr/>
                  <p:nvPr/>
                </p:nvSpPr>
                <p:spPr>
                  <a:xfrm rot="1144616">
                    <a:off x="63062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" name="Down Arrow 130"/>
                  <p:cNvSpPr/>
                  <p:nvPr/>
                </p:nvSpPr>
                <p:spPr>
                  <a:xfrm>
                    <a:off x="1024758" y="488731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" name="Down Arrow 131"/>
                  <p:cNvSpPr/>
                  <p:nvPr/>
                </p:nvSpPr>
                <p:spPr>
                  <a:xfrm rot="20271579">
                    <a:off x="1970689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4" name="Group 123"/>
                <p:cNvGrpSpPr/>
                <p:nvPr/>
              </p:nvGrpSpPr>
              <p:grpSpPr>
                <a:xfrm>
                  <a:off x="2770496" y="2224585"/>
                  <a:ext cx="1651000" cy="1563371"/>
                  <a:chOff x="0" y="0"/>
                  <a:chExt cx="1651558" cy="1563490"/>
                </a:xfrm>
              </p:grpSpPr>
              <p:sp>
                <p:nvSpPr>
                  <p:cNvPr id="125" name="Flowchart: Multidocument 124"/>
                  <p:cNvSpPr/>
                  <p:nvPr/>
                </p:nvSpPr>
                <p:spPr>
                  <a:xfrm>
                    <a:off x="495223" y="457200"/>
                    <a:ext cx="1156335" cy="800735"/>
                  </a:xfrm>
                  <a:prstGeom prst="flowChartMultidocumen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effectLst/>
                        <a:ea typeface="Times New Roman"/>
                      </a:rPr>
                      <a:t>LABELS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6" name="Down Arrow 125"/>
                  <p:cNvSpPr/>
                  <p:nvPr/>
                </p:nvSpPr>
                <p:spPr>
                  <a:xfrm rot="14903116">
                    <a:off x="-64453" y="1079938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" name="Down Arrow 126"/>
                  <p:cNvSpPr/>
                  <p:nvPr/>
                </p:nvSpPr>
                <p:spPr>
                  <a:xfrm>
                    <a:off x="968188" y="0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" name="Down Arrow 127"/>
                  <p:cNvSpPr/>
                  <p:nvPr/>
                </p:nvSpPr>
                <p:spPr>
                  <a:xfrm rot="19750994">
                    <a:off x="101085" y="47297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3" name="Group 92"/>
            <p:cNvGrpSpPr/>
            <p:nvPr/>
          </p:nvGrpSpPr>
          <p:grpSpPr>
            <a:xfrm>
              <a:off x="4462818" y="-147044"/>
              <a:ext cx="5554307" cy="5715331"/>
              <a:chOff x="0" y="-147044"/>
              <a:chExt cx="5554307" cy="5715331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09182" y="-147044"/>
                <a:ext cx="5445125" cy="5715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0" y="232012"/>
                <a:ext cx="3156586" cy="1693175"/>
                <a:chOff x="0" y="0"/>
                <a:chExt cx="3156914" cy="1693415"/>
              </a:xfrm>
            </p:grpSpPr>
            <p:sp>
              <p:nvSpPr>
                <p:cNvPr id="113" name="Bent Arrow 112"/>
                <p:cNvSpPr/>
                <p:nvPr/>
              </p:nvSpPr>
              <p:spPr>
                <a:xfrm rot="5400000">
                  <a:off x="1797269" y="-15765"/>
                  <a:ext cx="628015" cy="1261110"/>
                </a:xfrm>
                <a:prstGeom prst="bentArrow">
                  <a:avLst>
                    <a:gd name="adj1" fmla="val 39583"/>
                    <a:gd name="adj2" fmla="val 45731"/>
                    <a:gd name="adj3" fmla="val 35057"/>
                    <a:gd name="adj4" fmla="val 49236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Rounded Rectangle 113"/>
                <p:cNvSpPr/>
                <p:nvPr/>
              </p:nvSpPr>
              <p:spPr>
                <a:xfrm>
                  <a:off x="1670505" y="1064765"/>
                  <a:ext cx="1486409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CURATORIAL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1485265" cy="932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122830" y="2169993"/>
                <a:ext cx="2966721" cy="3308347"/>
                <a:chOff x="0" y="0"/>
                <a:chExt cx="2967344" cy="3308788"/>
              </a:xfrm>
            </p:grpSpPr>
            <p:sp>
              <p:nvSpPr>
                <p:cNvPr id="106" name="Down Arrow 105"/>
                <p:cNvSpPr/>
                <p:nvPr/>
              </p:nvSpPr>
              <p:spPr>
                <a:xfrm rot="16200000">
                  <a:off x="-64453" y="1466193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Rounded Rectangle 106"/>
                <p:cNvSpPr/>
                <p:nvPr/>
              </p:nvSpPr>
              <p:spPr>
                <a:xfrm>
                  <a:off x="1007602" y="2680138"/>
                  <a:ext cx="1375410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LABEL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0044" y="504497"/>
                  <a:ext cx="2514600" cy="209118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0"/>
                  <a:ext cx="2513330" cy="622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166649"/>
                  <a:ext cx="2527300" cy="796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CROWDSOURCING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TRANSCRIPTION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86885" y="614856"/>
                  <a:ext cx="1786255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OCR/HTR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954925"/>
                  <a:ext cx="252730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GEOREFERENCING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3166281" y="136478"/>
                <a:ext cx="2196467" cy="4569463"/>
                <a:chOff x="0" y="0"/>
                <a:chExt cx="2196968" cy="4570030"/>
              </a:xfrm>
            </p:grpSpPr>
            <p:sp>
              <p:nvSpPr>
                <p:cNvPr id="98" name="Down Arrow 97"/>
                <p:cNvSpPr/>
                <p:nvPr/>
              </p:nvSpPr>
              <p:spPr>
                <a:xfrm>
                  <a:off x="819807" y="614856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9" name="Rounded Rectangle 98"/>
                <p:cNvSpPr/>
                <p:nvPr/>
              </p:nvSpPr>
              <p:spPr>
                <a:xfrm>
                  <a:off x="110359" y="3941380"/>
                  <a:ext cx="2052675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SUPPLEMENTARY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175642" cy="3828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94593" y="1150883"/>
                  <a:ext cx="2076450" cy="258381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702676"/>
                  <a:ext cx="2086610" cy="541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DNA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261242"/>
                  <a:ext cx="2052676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LITERATURE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159876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PHOTOGRAPHS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916621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MATERIAL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</p:grpSp>
      <p:sp>
        <p:nvSpPr>
          <p:cNvPr id="181" name="Rounded Rectangle 180"/>
          <p:cNvSpPr/>
          <p:nvPr/>
        </p:nvSpPr>
        <p:spPr>
          <a:xfrm>
            <a:off x="392851" y="44624"/>
            <a:ext cx="3488262" cy="502862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Plain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403152"/>
                </a:solidFill>
                <a:effectLst/>
                <a:latin typeface="MS Reference Sans Serif"/>
                <a:ea typeface="Times New Roman"/>
              </a:rPr>
              <a:t>OBJECTS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6" name="Octagon 185"/>
          <p:cNvSpPr/>
          <p:nvPr/>
        </p:nvSpPr>
        <p:spPr>
          <a:xfrm>
            <a:off x="3904638" y="5296861"/>
            <a:ext cx="1000106" cy="853578"/>
          </a:xfrm>
          <a:prstGeom prst="octagon">
            <a:avLst/>
          </a:prstGeom>
          <a:gradFill>
            <a:gsLst>
              <a:gs pos="0">
                <a:srgbClr val="FFF200">
                  <a:alpha val="25000"/>
                </a:srgbClr>
              </a:gs>
              <a:gs pos="12000">
                <a:srgbClr val="FFFF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Task 4.1 &amp; 4.2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9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YNTHESYS Final Meeting June 2017\NRM_CitizenScience Day 2017-05-20 (2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-17728"/>
            <a:ext cx="4499992" cy="68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YNTHESYS Final Meeting June 2017\NRM_CitizenScience Day 2017-05-20 (2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" y="3631726"/>
            <a:ext cx="4640238" cy="322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607688912"/>
              </p:ext>
            </p:extLst>
          </p:nvPr>
        </p:nvGraphicFramePr>
        <p:xfrm>
          <a:off x="16553" y="27083"/>
          <a:ext cx="5731510" cy="3561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77453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/>
          <a:srcRect l="11553" t="13960" b="7119"/>
          <a:stretch/>
        </p:blipFill>
        <p:spPr bwMode="auto">
          <a:xfrm>
            <a:off x="107504" y="0"/>
            <a:ext cx="9036496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 rotWithShape="1">
          <a:blip r:embed="rId3" cstate="print"/>
          <a:srcRect t="19093" b="25537"/>
          <a:stretch/>
        </p:blipFill>
        <p:spPr bwMode="auto">
          <a:xfrm>
            <a:off x="17751" y="3584617"/>
            <a:ext cx="9144000" cy="33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7202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" y="0"/>
            <a:ext cx="9252520" cy="6748459"/>
            <a:chOff x="0" y="-147044"/>
            <a:chExt cx="10169525" cy="6994704"/>
          </a:xfrm>
        </p:grpSpPr>
        <p:grpSp>
          <p:nvGrpSpPr>
            <p:cNvPr id="90" name="Group 89"/>
            <p:cNvGrpSpPr/>
            <p:nvPr/>
          </p:nvGrpSpPr>
          <p:grpSpPr>
            <a:xfrm>
              <a:off x="0" y="-147043"/>
              <a:ext cx="4568190" cy="1317349"/>
              <a:chOff x="0" y="-147043"/>
              <a:chExt cx="4568190" cy="1317349"/>
            </a:xfrm>
          </p:grpSpPr>
          <p:sp>
            <p:nvSpPr>
              <p:cNvPr id="172" name="Rectangle 171"/>
              <p:cNvSpPr/>
              <p:nvPr/>
            </p:nvSpPr>
            <p:spPr>
              <a:xfrm>
                <a:off x="0" y="-147043"/>
                <a:ext cx="4568190" cy="131734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73" name="Group 172"/>
              <p:cNvGrpSpPr/>
              <p:nvPr/>
            </p:nvGrpSpPr>
            <p:grpSpPr>
              <a:xfrm>
                <a:off x="1701049" y="421657"/>
                <a:ext cx="2514600" cy="555198"/>
                <a:chOff x="90613" y="337652"/>
                <a:chExt cx="2514600" cy="555198"/>
              </a:xfrm>
            </p:grpSpPr>
            <p:sp>
              <p:nvSpPr>
                <p:cNvPr id="174" name="Rounded Rectangle 173"/>
                <p:cNvSpPr/>
                <p:nvPr/>
              </p:nvSpPr>
              <p:spPr>
                <a:xfrm>
                  <a:off x="90613" y="337652"/>
                  <a:ext cx="2514600" cy="555198"/>
                </a:xfrm>
                <a:prstGeom prst="roundRect">
                  <a:avLst/>
                </a:prstGeom>
                <a:solidFill>
                  <a:schemeClr val="bg1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grpSp>
              <p:nvGrpSpPr>
                <p:cNvPr id="175" name="Group 174"/>
                <p:cNvGrpSpPr/>
                <p:nvPr/>
              </p:nvGrpSpPr>
              <p:grpSpPr>
                <a:xfrm>
                  <a:off x="303691" y="491188"/>
                  <a:ext cx="2064715" cy="364695"/>
                  <a:chOff x="76920" y="374145"/>
                  <a:chExt cx="2064715" cy="364695"/>
                </a:xfrm>
              </p:grpSpPr>
              <p:sp>
                <p:nvSpPr>
                  <p:cNvPr id="176" name="Cube 175"/>
                  <p:cNvSpPr/>
                  <p:nvPr/>
                </p:nvSpPr>
                <p:spPr>
                  <a:xfrm>
                    <a:off x="76920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7" name="Cube 176"/>
                  <p:cNvSpPr/>
                  <p:nvPr/>
                </p:nvSpPr>
                <p:spPr>
                  <a:xfrm>
                    <a:off x="537778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8" name="Cube 177"/>
                  <p:cNvSpPr/>
                  <p:nvPr/>
                </p:nvSpPr>
                <p:spPr>
                  <a:xfrm>
                    <a:off x="998635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9" name="Cube 178"/>
                  <p:cNvSpPr/>
                  <p:nvPr/>
                </p:nvSpPr>
                <p:spPr>
                  <a:xfrm>
                    <a:off x="1444863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80" name="Cube 179"/>
                  <p:cNvSpPr/>
                  <p:nvPr/>
                </p:nvSpPr>
                <p:spPr>
                  <a:xfrm>
                    <a:off x="1913035" y="396091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1" name="Group 90"/>
            <p:cNvGrpSpPr/>
            <p:nvPr/>
          </p:nvGrpSpPr>
          <p:grpSpPr>
            <a:xfrm>
              <a:off x="0" y="5568287"/>
              <a:ext cx="10169525" cy="1279373"/>
              <a:chOff x="0" y="0"/>
              <a:chExt cx="10169525" cy="1279373"/>
            </a:xfrm>
          </p:grpSpPr>
          <p:sp>
            <p:nvSpPr>
              <p:cNvPr id="167" name="Down Arrow 166"/>
              <p:cNvSpPr/>
              <p:nvPr/>
            </p:nvSpPr>
            <p:spPr>
              <a:xfrm>
                <a:off x="232012" y="0"/>
                <a:ext cx="4114800" cy="434340"/>
              </a:xfrm>
              <a:prstGeom prst="down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IMAGES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68" name="Down Arrow 167"/>
              <p:cNvSpPr/>
              <p:nvPr/>
            </p:nvSpPr>
            <p:spPr>
              <a:xfrm>
                <a:off x="5268036" y="0"/>
                <a:ext cx="4114800" cy="434340"/>
              </a:xfrm>
              <a:prstGeom prst="down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DATA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0" y="436728"/>
                <a:ext cx="10169525" cy="842645"/>
                <a:chOff x="0" y="0"/>
                <a:chExt cx="10169601" cy="843077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0" y="0"/>
                  <a:ext cx="10169601" cy="843077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71" name="Rounded Rectangle 170"/>
                <p:cNvSpPr/>
                <p:nvPr/>
              </p:nvSpPr>
              <p:spPr>
                <a:xfrm>
                  <a:off x="1954924" y="47296"/>
                  <a:ext cx="6057468" cy="689458"/>
                </a:xfrm>
                <a:prstGeom prst="round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Plain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solidFill>
                        <a:srgbClr val="403152"/>
                      </a:solidFill>
                      <a:effectLst/>
                      <a:latin typeface="MS Reference Sans Serif"/>
                      <a:ea typeface="Times New Roman"/>
                    </a:rPr>
                    <a:t>ACCESS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  <p:grpSp>
          <p:nvGrpSpPr>
            <p:cNvPr id="92" name="Group 91"/>
            <p:cNvGrpSpPr/>
            <p:nvPr/>
          </p:nvGrpSpPr>
          <p:grpSpPr>
            <a:xfrm>
              <a:off x="0" y="1050878"/>
              <a:ext cx="4572038" cy="4514215"/>
              <a:chOff x="0" y="0"/>
              <a:chExt cx="4572038" cy="4514215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0" y="0"/>
                <a:ext cx="4568190" cy="45142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54591" y="0"/>
                <a:ext cx="4517447" cy="4510925"/>
                <a:chOff x="0" y="0"/>
                <a:chExt cx="4517447" cy="4510925"/>
              </a:xfrm>
            </p:grpSpPr>
            <p:grpSp>
              <p:nvGrpSpPr>
                <p:cNvPr id="118" name="Group 117"/>
                <p:cNvGrpSpPr/>
                <p:nvPr/>
              </p:nvGrpSpPr>
              <p:grpSpPr>
                <a:xfrm>
                  <a:off x="2361063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63" name="Group 162"/>
                  <p:cNvGrpSpPr/>
                  <p:nvPr/>
                </p:nvGrpSpPr>
                <p:grpSpPr>
                  <a:xfrm>
                    <a:off x="110358" y="0"/>
                    <a:ext cx="800100" cy="1146175"/>
                    <a:chOff x="0" y="0"/>
                    <a:chExt cx="800100" cy="1146175"/>
                  </a:xfrm>
                </p:grpSpPr>
                <p:sp>
                  <p:nvSpPr>
                    <p:cNvPr id="165" name="Rounded Rectangle 16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6" name="Rectangle 165"/>
                    <p:cNvSpPr/>
                    <p:nvPr/>
                  </p:nvSpPr>
                  <p:spPr>
                    <a:xfrm>
                      <a:off x="175565" y="22677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4" name="Text Box 50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2D image</a:t>
                    </a:r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3493827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110359" y="0"/>
                    <a:ext cx="801370" cy="1146175"/>
                    <a:chOff x="0" y="0"/>
                    <a:chExt cx="801370" cy="1146175"/>
                  </a:xfrm>
                </p:grpSpPr>
                <p:sp>
                  <p:nvSpPr>
                    <p:cNvPr id="161" name="Rounded Rectangle 160"/>
                    <p:cNvSpPr/>
                    <p:nvPr/>
                  </p:nvSpPr>
                  <p:spPr>
                    <a:xfrm>
                      <a:off x="0" y="0"/>
                      <a:ext cx="80137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2" name="Cube 161"/>
                    <p:cNvSpPr/>
                    <p:nvPr/>
                  </p:nvSpPr>
                  <p:spPr>
                    <a:xfrm>
                      <a:off x="124359" y="175565"/>
                      <a:ext cx="574675" cy="789940"/>
                    </a:xfrm>
                    <a:prstGeom prst="cub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0" name="Text Box 51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3D image</a:t>
                    </a:r>
                  </a:p>
                </p:txBody>
              </p:sp>
            </p:grpSp>
            <p:grpSp>
              <p:nvGrpSpPr>
                <p:cNvPr id="120" name="Group 119"/>
                <p:cNvGrpSpPr/>
                <p:nvPr/>
              </p:nvGrpSpPr>
              <p:grpSpPr>
                <a:xfrm>
                  <a:off x="177421" y="846161"/>
                  <a:ext cx="1993265" cy="1424940"/>
                  <a:chOff x="0" y="0"/>
                  <a:chExt cx="1993265" cy="1424940"/>
                </a:xfrm>
              </p:grpSpPr>
              <p:sp>
                <p:nvSpPr>
                  <p:cNvPr id="145" name="Text Box 52"/>
                  <p:cNvSpPr txBox="1"/>
                  <p:nvPr/>
                </p:nvSpPr>
                <p:spPr>
                  <a:xfrm>
                    <a:off x="220718" y="1166495"/>
                    <a:ext cx="160147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Whole drawer/slide 2D image</a:t>
                    </a:r>
                  </a:p>
                </p:txBody>
              </p:sp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0" y="0"/>
                    <a:ext cx="1993265" cy="1146175"/>
                    <a:chOff x="0" y="0"/>
                    <a:chExt cx="1993697" cy="1146175"/>
                  </a:xfrm>
                </p:grpSpPr>
                <p:sp>
                  <p:nvSpPr>
                    <p:cNvPr id="147" name="Rounded Rectangle 146"/>
                    <p:cNvSpPr/>
                    <p:nvPr/>
                  </p:nvSpPr>
                  <p:spPr>
                    <a:xfrm>
                      <a:off x="0" y="0"/>
                      <a:ext cx="1993697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grpSp>
                  <p:nvGrpSpPr>
                    <p:cNvPr id="148" name="Group 147"/>
                    <p:cNvGrpSpPr/>
                    <p:nvPr/>
                  </p:nvGrpSpPr>
                  <p:grpSpPr>
                    <a:xfrm>
                      <a:off x="182880" y="175565"/>
                      <a:ext cx="1621154" cy="803274"/>
                      <a:chOff x="0" y="0"/>
                      <a:chExt cx="1621663" cy="803757"/>
                    </a:xfrm>
                  </p:grpSpPr>
                  <p:sp>
                    <p:nvSpPr>
                      <p:cNvPr id="149" name="Rectangle 148"/>
                      <p:cNvSpPr/>
                      <p:nvPr/>
                    </p:nvSpPr>
                    <p:spPr>
                      <a:xfrm>
                        <a:off x="0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0" name="Rectangle 149"/>
                      <p:cNvSpPr/>
                      <p:nvPr/>
                    </p:nvSpPr>
                    <p:spPr>
                      <a:xfrm>
                        <a:off x="0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1" name="Rectangle 150"/>
                      <p:cNvSpPr/>
                      <p:nvPr/>
                    </p:nvSpPr>
                    <p:spPr>
                      <a:xfrm>
                        <a:off x="34381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2" name="Rectangle 151"/>
                      <p:cNvSpPr/>
                      <p:nvPr/>
                    </p:nvSpPr>
                    <p:spPr>
                      <a:xfrm>
                        <a:off x="34381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3" name="Rectangle 152"/>
                      <p:cNvSpPr/>
                      <p:nvPr/>
                    </p:nvSpPr>
                    <p:spPr>
                      <a:xfrm>
                        <a:off x="69494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4" name="Rectangle 153"/>
                      <p:cNvSpPr/>
                      <p:nvPr/>
                    </p:nvSpPr>
                    <p:spPr>
                      <a:xfrm>
                        <a:off x="69494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5" name="Rectangle 154"/>
                      <p:cNvSpPr/>
                      <p:nvPr/>
                    </p:nvSpPr>
                    <p:spPr>
                      <a:xfrm>
                        <a:off x="103875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6" name="Rectangle 155"/>
                      <p:cNvSpPr/>
                      <p:nvPr/>
                    </p:nvSpPr>
                    <p:spPr>
                      <a:xfrm>
                        <a:off x="103875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7" name="Rectangle 156"/>
                      <p:cNvSpPr/>
                      <p:nvPr/>
                    </p:nvSpPr>
                    <p:spPr>
                      <a:xfrm>
                        <a:off x="138988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8" name="Rectangle 157"/>
                      <p:cNvSpPr/>
                      <p:nvPr/>
                    </p:nvSpPr>
                    <p:spPr>
                      <a:xfrm>
                        <a:off x="138988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1569493" y="0"/>
                  <a:ext cx="2581276" cy="828675"/>
                  <a:chOff x="0" y="0"/>
                  <a:chExt cx="2581757" cy="829003"/>
                </a:xfrm>
              </p:grpSpPr>
              <p:sp>
                <p:nvSpPr>
                  <p:cNvPr id="141" name="Down Arrow 140"/>
                  <p:cNvSpPr/>
                  <p:nvPr/>
                </p:nvSpPr>
                <p:spPr>
                  <a:xfrm rot="1144616">
                    <a:off x="0" y="394137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2" name="Down Arrow 141"/>
                  <p:cNvSpPr/>
                  <p:nvPr/>
                </p:nvSpPr>
                <p:spPr>
                  <a:xfrm>
                    <a:off x="1056290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3" name="Down Arrow 142"/>
                  <p:cNvSpPr/>
                  <p:nvPr/>
                </p:nvSpPr>
                <p:spPr>
                  <a:xfrm rot="19750994">
                    <a:off x="2033752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965" y="0"/>
                    <a:ext cx="1560787" cy="3829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IMAGING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</p:grpSp>
            <p:grpSp>
              <p:nvGrpSpPr>
                <p:cNvPr id="122" name="Group 121"/>
                <p:cNvGrpSpPr/>
                <p:nvPr/>
              </p:nvGrpSpPr>
              <p:grpSpPr>
                <a:xfrm>
                  <a:off x="0" y="3070746"/>
                  <a:ext cx="2707638" cy="1440179"/>
                  <a:chOff x="0" y="0"/>
                  <a:chExt cx="2707728" cy="1440519"/>
                </a:xfrm>
              </p:grpSpPr>
              <p:sp>
                <p:nvSpPr>
                  <p:cNvPr id="133" name="Text Box 2"/>
                  <p:cNvSpPr txBox="1"/>
                  <p:nvPr/>
                </p:nvSpPr>
                <p:spPr>
                  <a:xfrm>
                    <a:off x="835546" y="1182074"/>
                    <a:ext cx="1157605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segmented 2D images</a:t>
                    </a:r>
                  </a:p>
                </p:txBody>
              </p: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0" y="0"/>
                    <a:ext cx="2707728" cy="1146175"/>
                    <a:chOff x="0" y="0"/>
                    <a:chExt cx="2707728" cy="1146175"/>
                  </a:xfrm>
                </p:grpSpPr>
                <p:sp>
                  <p:nvSpPr>
                    <p:cNvPr id="135" name="Rounded Rectangle 13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6" name="Rectangle 135"/>
                    <p:cNvSpPr/>
                    <p:nvPr/>
                  </p:nvSpPr>
                  <p:spPr>
                    <a:xfrm>
                      <a:off x="189186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7" name="Rounded Rectangle 136"/>
                    <p:cNvSpPr/>
                    <p:nvPr/>
                  </p:nvSpPr>
                  <p:spPr>
                    <a:xfrm>
                      <a:off x="977462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8" name="Rectangle 137"/>
                    <p:cNvSpPr/>
                    <p:nvPr/>
                  </p:nvSpPr>
                  <p:spPr>
                    <a:xfrm>
                      <a:off x="1150883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9" name="Rounded Rectangle 138"/>
                    <p:cNvSpPr/>
                    <p:nvPr/>
                  </p:nvSpPr>
                  <p:spPr>
                    <a:xfrm>
                      <a:off x="1907628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40" name="Rectangle 139"/>
                    <p:cNvSpPr/>
                    <p:nvPr/>
                  </p:nvSpPr>
                  <p:spPr>
                    <a:xfrm>
                      <a:off x="2081048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23" name="Group 122"/>
                <p:cNvGrpSpPr/>
                <p:nvPr/>
              </p:nvGrpSpPr>
              <p:grpSpPr>
                <a:xfrm>
                  <a:off x="40943" y="2115403"/>
                  <a:ext cx="2518410" cy="907415"/>
                  <a:chOff x="0" y="0"/>
                  <a:chExt cx="2518694" cy="907831"/>
                </a:xfrm>
              </p:grpSpPr>
              <p:sp>
                <p:nvSpPr>
                  <p:cNvPr id="12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349062" cy="3829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SEGMENTATION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30" name="Down Arrow 129"/>
                  <p:cNvSpPr/>
                  <p:nvPr/>
                </p:nvSpPr>
                <p:spPr>
                  <a:xfrm rot="1144616">
                    <a:off x="63062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" name="Down Arrow 130"/>
                  <p:cNvSpPr/>
                  <p:nvPr/>
                </p:nvSpPr>
                <p:spPr>
                  <a:xfrm>
                    <a:off x="1024758" y="488731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" name="Down Arrow 131"/>
                  <p:cNvSpPr/>
                  <p:nvPr/>
                </p:nvSpPr>
                <p:spPr>
                  <a:xfrm rot="20271579">
                    <a:off x="1970689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4" name="Group 123"/>
                <p:cNvGrpSpPr/>
                <p:nvPr/>
              </p:nvGrpSpPr>
              <p:grpSpPr>
                <a:xfrm>
                  <a:off x="2770496" y="2224585"/>
                  <a:ext cx="1651000" cy="1563371"/>
                  <a:chOff x="0" y="0"/>
                  <a:chExt cx="1651558" cy="1563490"/>
                </a:xfrm>
              </p:grpSpPr>
              <p:sp>
                <p:nvSpPr>
                  <p:cNvPr id="125" name="Flowchart: Multidocument 124"/>
                  <p:cNvSpPr/>
                  <p:nvPr/>
                </p:nvSpPr>
                <p:spPr>
                  <a:xfrm>
                    <a:off x="495223" y="457200"/>
                    <a:ext cx="1156335" cy="800735"/>
                  </a:xfrm>
                  <a:prstGeom prst="flowChartMultidocumen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effectLst/>
                        <a:ea typeface="Times New Roman"/>
                      </a:rPr>
                      <a:t>LABELS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6" name="Down Arrow 125"/>
                  <p:cNvSpPr/>
                  <p:nvPr/>
                </p:nvSpPr>
                <p:spPr>
                  <a:xfrm rot="14903116">
                    <a:off x="-64453" y="1079938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" name="Down Arrow 126"/>
                  <p:cNvSpPr/>
                  <p:nvPr/>
                </p:nvSpPr>
                <p:spPr>
                  <a:xfrm>
                    <a:off x="968188" y="0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" name="Down Arrow 127"/>
                  <p:cNvSpPr/>
                  <p:nvPr/>
                </p:nvSpPr>
                <p:spPr>
                  <a:xfrm rot="19750994">
                    <a:off x="101085" y="47297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3" name="Group 92"/>
            <p:cNvGrpSpPr/>
            <p:nvPr/>
          </p:nvGrpSpPr>
          <p:grpSpPr>
            <a:xfrm>
              <a:off x="4462818" y="-147044"/>
              <a:ext cx="5554307" cy="5715331"/>
              <a:chOff x="0" y="-147044"/>
              <a:chExt cx="5554307" cy="5715331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09182" y="-147044"/>
                <a:ext cx="5445125" cy="5715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0" y="232012"/>
                <a:ext cx="3156586" cy="1693175"/>
                <a:chOff x="0" y="0"/>
                <a:chExt cx="3156914" cy="1693415"/>
              </a:xfrm>
            </p:grpSpPr>
            <p:sp>
              <p:nvSpPr>
                <p:cNvPr id="113" name="Bent Arrow 112"/>
                <p:cNvSpPr/>
                <p:nvPr/>
              </p:nvSpPr>
              <p:spPr>
                <a:xfrm rot="5400000">
                  <a:off x="1797269" y="-15765"/>
                  <a:ext cx="628015" cy="1261110"/>
                </a:xfrm>
                <a:prstGeom prst="bentArrow">
                  <a:avLst>
                    <a:gd name="adj1" fmla="val 39583"/>
                    <a:gd name="adj2" fmla="val 45731"/>
                    <a:gd name="adj3" fmla="val 35057"/>
                    <a:gd name="adj4" fmla="val 49236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Rounded Rectangle 113"/>
                <p:cNvSpPr/>
                <p:nvPr/>
              </p:nvSpPr>
              <p:spPr>
                <a:xfrm>
                  <a:off x="1670505" y="1064765"/>
                  <a:ext cx="1486409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CURATORIAL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1485265" cy="932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122830" y="2169993"/>
                <a:ext cx="2966721" cy="3308347"/>
                <a:chOff x="0" y="0"/>
                <a:chExt cx="2967344" cy="3308788"/>
              </a:xfrm>
            </p:grpSpPr>
            <p:sp>
              <p:nvSpPr>
                <p:cNvPr id="106" name="Down Arrow 105"/>
                <p:cNvSpPr/>
                <p:nvPr/>
              </p:nvSpPr>
              <p:spPr>
                <a:xfrm rot="16200000">
                  <a:off x="-64453" y="1466193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Rounded Rectangle 106"/>
                <p:cNvSpPr/>
                <p:nvPr/>
              </p:nvSpPr>
              <p:spPr>
                <a:xfrm>
                  <a:off x="1007602" y="2680138"/>
                  <a:ext cx="1375410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LABEL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0044" y="504497"/>
                  <a:ext cx="2514600" cy="209118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0"/>
                  <a:ext cx="2513330" cy="622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166649"/>
                  <a:ext cx="2527300" cy="796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CROWDSOURCING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TRANSCRIPTION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86885" y="614856"/>
                  <a:ext cx="1786255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OCR/HTR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954925"/>
                  <a:ext cx="252730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GEOREFERENCING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3166281" y="136478"/>
                <a:ext cx="2196467" cy="4569463"/>
                <a:chOff x="0" y="0"/>
                <a:chExt cx="2196968" cy="4570030"/>
              </a:xfrm>
            </p:grpSpPr>
            <p:sp>
              <p:nvSpPr>
                <p:cNvPr id="98" name="Down Arrow 97"/>
                <p:cNvSpPr/>
                <p:nvPr/>
              </p:nvSpPr>
              <p:spPr>
                <a:xfrm>
                  <a:off x="819807" y="614856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9" name="Rounded Rectangle 98"/>
                <p:cNvSpPr/>
                <p:nvPr/>
              </p:nvSpPr>
              <p:spPr>
                <a:xfrm>
                  <a:off x="110359" y="3941380"/>
                  <a:ext cx="2052675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SUPPLEMENTARY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175642" cy="3828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94593" y="1150883"/>
                  <a:ext cx="2076450" cy="258381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702676"/>
                  <a:ext cx="2086610" cy="541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DNA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261242"/>
                  <a:ext cx="2052676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LITERATURE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159876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PHOTOGRAPHS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916621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MATERIAL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</p:grpSp>
      <p:sp>
        <p:nvSpPr>
          <p:cNvPr id="181" name="Rounded Rectangle 180"/>
          <p:cNvSpPr/>
          <p:nvPr/>
        </p:nvSpPr>
        <p:spPr>
          <a:xfrm>
            <a:off x="392851" y="44624"/>
            <a:ext cx="3488262" cy="502862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Plain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403152"/>
                </a:solidFill>
                <a:effectLst/>
                <a:latin typeface="MS Reference Sans Serif"/>
                <a:ea typeface="Times New Roman"/>
              </a:rPr>
              <a:t>OBJECTS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941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-27384"/>
            <a:ext cx="9252520" cy="3971135"/>
            <a:chOff x="1" y="332656"/>
            <a:chExt cx="9252520" cy="3971135"/>
          </a:xfrm>
        </p:grpSpPr>
        <p:sp>
          <p:nvSpPr>
            <p:cNvPr id="4" name="Down Arrow 3"/>
            <p:cNvSpPr/>
            <p:nvPr/>
          </p:nvSpPr>
          <p:spPr>
            <a:xfrm>
              <a:off x="211092" y="332656"/>
              <a:ext cx="3743761" cy="799383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600" dirty="0">
                  <a:effectLst/>
                  <a:ea typeface="Times New Roman"/>
                </a:rPr>
                <a:t>IMAGES</a:t>
              </a:r>
              <a:endParaRPr lang="en-GB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" name="Down Arrow 4"/>
            <p:cNvSpPr/>
            <p:nvPr/>
          </p:nvSpPr>
          <p:spPr>
            <a:xfrm>
              <a:off x="4793008" y="332656"/>
              <a:ext cx="3743761" cy="799383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600" dirty="0">
                  <a:effectLst/>
                  <a:ea typeface="Times New Roman"/>
                </a:rPr>
                <a:t>DATA</a:t>
              </a:r>
              <a:endParaRPr lang="en-GB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" y="1124744"/>
              <a:ext cx="9252520" cy="8129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778633" y="1170352"/>
              <a:ext cx="5511214" cy="664845"/>
            </a:xfrm>
            <a:prstGeom prst="round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Plain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>
                  <a:solidFill>
                    <a:srgbClr val="403152"/>
                  </a:solidFill>
                  <a:effectLst/>
                  <a:latin typeface="MS Reference Sans Serif"/>
                  <a:ea typeface="Times New Roman"/>
                </a:rPr>
                <a:t>ACCESS</a:t>
              </a:r>
              <a:endParaRPr lang="en-GB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1907704" y="1937724"/>
              <a:ext cx="4968552" cy="23660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275856" y="3331145"/>
            <a:ext cx="22729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dirty="0" smtClean="0">
                <a:latin typeface="Algerian" panose="04020705040A02060702" pitchFamily="82" charset="0"/>
              </a:rPr>
              <a:t>?</a:t>
            </a:r>
            <a:endParaRPr lang="en-GB" sz="23900" dirty="0">
              <a:latin typeface="Algerian" panose="04020705040A02060702" pitchFamily="8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JOINT RESEARCH ACTIVITY (JRA</a:t>
              </a:r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): Moving 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from the physical to the digital</a:t>
              </a:r>
            </a:p>
          </p:txBody>
        </p:sp>
        <p:pic>
          <p:nvPicPr>
            <p:cNvPr id="18" name="Picture 17" descr="Inline images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894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-27384"/>
            <a:ext cx="9252520" cy="3971135"/>
            <a:chOff x="1" y="332656"/>
            <a:chExt cx="9252520" cy="3971135"/>
          </a:xfrm>
        </p:grpSpPr>
        <p:sp>
          <p:nvSpPr>
            <p:cNvPr id="4" name="Down Arrow 3"/>
            <p:cNvSpPr/>
            <p:nvPr/>
          </p:nvSpPr>
          <p:spPr>
            <a:xfrm>
              <a:off x="211092" y="332656"/>
              <a:ext cx="3743761" cy="799383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600" dirty="0">
                  <a:effectLst/>
                  <a:ea typeface="Times New Roman"/>
                </a:rPr>
                <a:t>IMAGES</a:t>
              </a:r>
              <a:endParaRPr lang="en-GB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" name="Down Arrow 4"/>
            <p:cNvSpPr/>
            <p:nvPr/>
          </p:nvSpPr>
          <p:spPr>
            <a:xfrm>
              <a:off x="4793008" y="332656"/>
              <a:ext cx="3743761" cy="799383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600" dirty="0">
                  <a:effectLst/>
                  <a:ea typeface="Times New Roman"/>
                </a:rPr>
                <a:t>DATA</a:t>
              </a:r>
              <a:endParaRPr lang="en-GB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" y="1124744"/>
              <a:ext cx="9252520" cy="8129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778633" y="1170352"/>
              <a:ext cx="5511214" cy="664845"/>
            </a:xfrm>
            <a:prstGeom prst="round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Plain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>
                  <a:solidFill>
                    <a:srgbClr val="403152"/>
                  </a:solidFill>
                  <a:effectLst/>
                  <a:latin typeface="MS Reference Sans Serif"/>
                  <a:ea typeface="Times New Roman"/>
                </a:rPr>
                <a:t>ACCESS</a:t>
              </a:r>
              <a:endParaRPr lang="en-GB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1907704" y="1937724"/>
              <a:ext cx="4968552" cy="23660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24088" y="4175219"/>
            <a:ext cx="7204345" cy="1439322"/>
            <a:chOff x="1640896" y="4005903"/>
            <a:chExt cx="5994108" cy="1152128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6501333" y="4005903"/>
              <a:ext cx="1133671" cy="11521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1500" b="1" dirty="0" smtClean="0">
                  <a:solidFill>
                    <a:schemeClr val="tx2"/>
                  </a:solidFill>
                  <a:latin typeface="Arial Black" panose="020B0A04020102020204" pitchFamily="34" charset="0"/>
                  <a:cs typeface="Calibri" panose="020F0502020204030204" pitchFamily="34" charset="0"/>
                </a:rPr>
                <a:t>+</a:t>
              </a:r>
              <a:endParaRPr lang="en-GB" sz="11500" b="1" dirty="0">
                <a:solidFill>
                  <a:schemeClr val="tx2"/>
                </a:solidFill>
                <a:latin typeface="Arial Black" panose="020B0A0402010202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 descr="Inline images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72"/>
            <a:stretch/>
          </p:blipFill>
          <p:spPr bwMode="auto">
            <a:xfrm>
              <a:off x="1640896" y="4294775"/>
              <a:ext cx="4853411" cy="574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JOINT RESEARCH ACTIVITY (JRA</a:t>
              </a:r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): Moving 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from the physical to the digital</a:t>
              </a:r>
            </a:p>
          </p:txBody>
        </p:sp>
        <p:pic>
          <p:nvPicPr>
            <p:cNvPr id="17" name="Picture 16" descr="Inline images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826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332656"/>
            <a:ext cx="7992888" cy="5688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259632" y="1340768"/>
            <a:ext cx="2952328" cy="2088232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Taxonomy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Names</a:t>
            </a:r>
          </a:p>
          <a:p>
            <a:pPr algn="ctr"/>
            <a:r>
              <a:rPr lang="en-GB" dirty="0" smtClean="0"/>
              <a:t>Distribution</a:t>
            </a:r>
          </a:p>
          <a:p>
            <a:pPr algn="ctr"/>
            <a:r>
              <a:rPr lang="en-GB" dirty="0" smtClean="0"/>
              <a:t>Characters</a:t>
            </a:r>
          </a:p>
          <a:p>
            <a:pPr algn="ctr"/>
            <a:r>
              <a:rPr lang="en-GB" dirty="0" smtClean="0"/>
              <a:t>Types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552" y="485188"/>
            <a:ext cx="79928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What do researchers need from specimens?</a:t>
            </a:r>
            <a:endParaRPr lang="en-GB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JOINT RESEARCH ACTIVITY (JRA</a:t>
              </a:r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): Moving 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from the physical to the digital</a:t>
              </a:r>
            </a:p>
          </p:txBody>
        </p:sp>
        <p:pic>
          <p:nvPicPr>
            <p:cNvPr id="10" name="Picture 9" descr="Inline image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431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332656"/>
            <a:ext cx="7992888" cy="5688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259632" y="1340768"/>
            <a:ext cx="2952328" cy="2088232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Taxonomy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Names</a:t>
            </a:r>
          </a:p>
          <a:p>
            <a:pPr algn="ctr"/>
            <a:r>
              <a:rPr lang="en-GB" dirty="0" smtClean="0"/>
              <a:t>Distribution</a:t>
            </a:r>
          </a:p>
          <a:p>
            <a:pPr algn="ctr"/>
            <a:r>
              <a:rPr lang="en-GB" dirty="0" smtClean="0"/>
              <a:t>Characters</a:t>
            </a:r>
          </a:p>
          <a:p>
            <a:pPr algn="ctr"/>
            <a:r>
              <a:rPr lang="en-GB" dirty="0" smtClean="0"/>
              <a:t>Types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52020" y="1340768"/>
            <a:ext cx="2952328" cy="208823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Biogeography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Names</a:t>
            </a:r>
          </a:p>
          <a:p>
            <a:pPr algn="ctr"/>
            <a:r>
              <a:rPr lang="en-GB" dirty="0" smtClean="0"/>
              <a:t>Distribution</a:t>
            </a:r>
          </a:p>
          <a:p>
            <a:pPr algn="ctr"/>
            <a:endParaRPr lang="en-GB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39552" y="485188"/>
            <a:ext cx="79928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What do researchers need from specimens?</a:t>
            </a:r>
            <a:endParaRPr lang="en-GB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JOINT RESEARCH ACTIVITY (JRA</a:t>
              </a:r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): Moving 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from the physical to the digital</a:t>
              </a:r>
            </a:p>
          </p:txBody>
        </p:sp>
        <p:pic>
          <p:nvPicPr>
            <p:cNvPr id="10" name="Picture 9" descr="Inline image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530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332656"/>
            <a:ext cx="7992888" cy="5688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259632" y="1340768"/>
            <a:ext cx="2952328" cy="2088232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Taxonomy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Names</a:t>
            </a:r>
          </a:p>
          <a:p>
            <a:pPr algn="ctr"/>
            <a:r>
              <a:rPr lang="en-GB" dirty="0" smtClean="0"/>
              <a:t>Distribution</a:t>
            </a:r>
          </a:p>
          <a:p>
            <a:pPr algn="ctr"/>
            <a:r>
              <a:rPr lang="en-GB" dirty="0" smtClean="0"/>
              <a:t>Characters</a:t>
            </a:r>
          </a:p>
          <a:p>
            <a:pPr algn="ctr"/>
            <a:r>
              <a:rPr lang="en-GB" dirty="0" smtClean="0"/>
              <a:t>Types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52020" y="1340768"/>
            <a:ext cx="2952328" cy="208823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Biogeography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Names</a:t>
            </a:r>
          </a:p>
          <a:p>
            <a:pPr algn="ctr"/>
            <a:r>
              <a:rPr lang="en-GB" dirty="0" smtClean="0"/>
              <a:t>Distribution</a:t>
            </a:r>
          </a:p>
          <a:p>
            <a:pPr algn="ctr"/>
            <a:endParaRPr lang="en-GB" dirty="0" smtClean="0"/>
          </a:p>
        </p:txBody>
      </p:sp>
      <p:sp>
        <p:nvSpPr>
          <p:cNvPr id="13" name="Rounded Rectangle 12"/>
          <p:cNvSpPr/>
          <p:nvPr/>
        </p:nvSpPr>
        <p:spPr>
          <a:xfrm>
            <a:off x="3131840" y="3717032"/>
            <a:ext cx="2952328" cy="2088232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Climate Change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Names</a:t>
            </a:r>
          </a:p>
          <a:p>
            <a:pPr algn="ctr"/>
            <a:r>
              <a:rPr lang="en-GB" dirty="0" smtClean="0"/>
              <a:t>Distribution</a:t>
            </a:r>
          </a:p>
          <a:p>
            <a:pPr algn="ctr"/>
            <a:r>
              <a:rPr lang="en-GB" dirty="0" smtClean="0"/>
              <a:t>Characters</a:t>
            </a:r>
          </a:p>
          <a:p>
            <a:pPr algn="ctr"/>
            <a:r>
              <a:rPr lang="en-GB" dirty="0" smtClean="0"/>
              <a:t>Dates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552" y="485188"/>
            <a:ext cx="79928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What do researchers need from specimens?</a:t>
            </a:r>
            <a:endParaRPr lang="en-GB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JOINT RESEARCH ACTIVITY (JRA</a:t>
              </a:r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): Moving 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from the physical to the digital</a:t>
              </a:r>
            </a:p>
          </p:txBody>
        </p:sp>
        <p:pic>
          <p:nvPicPr>
            <p:cNvPr id="11" name="Picture 10" descr="Inline image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331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332656"/>
            <a:ext cx="7992888" cy="5688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259632" y="1340768"/>
            <a:ext cx="2952328" cy="2088232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Taxonomy</a:t>
            </a:r>
          </a:p>
          <a:p>
            <a:pPr algn="ctr"/>
            <a:endParaRPr lang="en-GB" dirty="0"/>
          </a:p>
          <a:p>
            <a:pPr algn="ctr"/>
            <a:r>
              <a:rPr lang="en-GB" dirty="0" err="1" smtClean="0"/>
              <a:t>Dets</a:t>
            </a:r>
            <a:endParaRPr lang="en-GB" dirty="0" smtClean="0"/>
          </a:p>
          <a:p>
            <a:pPr algn="ctr"/>
            <a:r>
              <a:rPr lang="en-GB" dirty="0" err="1" smtClean="0"/>
              <a:t>Latlongs</a:t>
            </a:r>
            <a:endParaRPr lang="en-GB" dirty="0" smtClean="0"/>
          </a:p>
          <a:p>
            <a:pPr algn="ctr"/>
            <a:r>
              <a:rPr lang="en-GB" dirty="0" smtClean="0"/>
              <a:t>Images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52020" y="1340768"/>
            <a:ext cx="2952328" cy="208823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Biogeography</a:t>
            </a:r>
          </a:p>
          <a:p>
            <a:pPr algn="ctr"/>
            <a:endParaRPr lang="en-GB" dirty="0"/>
          </a:p>
          <a:p>
            <a:pPr algn="ctr"/>
            <a:r>
              <a:rPr lang="en-GB" dirty="0" err="1" smtClean="0"/>
              <a:t>Dets</a:t>
            </a:r>
            <a:endParaRPr lang="en-GB" dirty="0" smtClean="0"/>
          </a:p>
          <a:p>
            <a:pPr algn="ctr"/>
            <a:r>
              <a:rPr lang="en-GB" dirty="0" err="1" smtClean="0"/>
              <a:t>Latlongs</a:t>
            </a:r>
            <a:endParaRPr lang="en-GB" dirty="0" smtClean="0"/>
          </a:p>
          <a:p>
            <a:pPr algn="ctr"/>
            <a:endParaRPr lang="en-GB" dirty="0" smtClean="0"/>
          </a:p>
        </p:txBody>
      </p:sp>
      <p:sp>
        <p:nvSpPr>
          <p:cNvPr id="13" name="Rounded Rectangle 12"/>
          <p:cNvSpPr/>
          <p:nvPr/>
        </p:nvSpPr>
        <p:spPr>
          <a:xfrm>
            <a:off x="3131840" y="3717032"/>
            <a:ext cx="2952328" cy="2088232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Climate Change</a:t>
            </a:r>
          </a:p>
          <a:p>
            <a:pPr algn="ctr"/>
            <a:endParaRPr lang="en-GB" dirty="0"/>
          </a:p>
          <a:p>
            <a:pPr algn="ctr"/>
            <a:r>
              <a:rPr lang="en-GB" dirty="0" err="1" smtClean="0"/>
              <a:t>Dets</a:t>
            </a:r>
            <a:endParaRPr lang="en-GB" dirty="0" smtClean="0"/>
          </a:p>
          <a:p>
            <a:pPr algn="ctr"/>
            <a:r>
              <a:rPr lang="en-GB" dirty="0" err="1" smtClean="0"/>
              <a:t>Latlongs</a:t>
            </a:r>
            <a:endParaRPr lang="en-GB" dirty="0" smtClean="0"/>
          </a:p>
          <a:p>
            <a:pPr algn="ctr"/>
            <a:r>
              <a:rPr lang="en-GB" dirty="0" smtClean="0"/>
              <a:t>Images</a:t>
            </a:r>
          </a:p>
          <a:p>
            <a:pPr algn="ctr"/>
            <a:r>
              <a:rPr lang="en-GB" dirty="0" smtClean="0"/>
              <a:t>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552" y="485188"/>
            <a:ext cx="79928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In our terms, what do people need from specimens?</a:t>
            </a:r>
            <a:endParaRPr lang="en-GB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JOINT RESEARCH ACTIVITY (JRA</a:t>
              </a:r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): Moving 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from the physical to the digital</a:t>
              </a:r>
            </a:p>
          </p:txBody>
        </p:sp>
        <p:pic>
          <p:nvPicPr>
            <p:cNvPr id="11" name="Picture 10" descr="Inline images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106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3528" y="116632"/>
            <a:ext cx="8496944" cy="6480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3573015"/>
            <a:chOff x="2411759" y="211540"/>
            <a:chExt cx="4120765" cy="2929428"/>
          </a:xfrm>
        </p:grpSpPr>
        <p:pic>
          <p:nvPicPr>
            <p:cNvPr id="1026" name="Picture 2" descr="N:\Herbarium\Images\Herbarium\Internal\Peter Wilkie 2011 P107040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26" r="22652" b="19360"/>
            <a:stretch/>
          </p:blipFill>
          <p:spPr bwMode="auto">
            <a:xfrm>
              <a:off x="2411759" y="211540"/>
              <a:ext cx="4120765" cy="292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411759" y="211540"/>
              <a:ext cx="4120765" cy="2929428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 smtClean="0"/>
            </a:p>
            <a:p>
              <a:pPr algn="ctr"/>
              <a:endParaRPr lang="en-GB" sz="4000" dirty="0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763688" y="3789256"/>
            <a:ext cx="2664296" cy="1224136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Digitise</a:t>
            </a:r>
            <a:endParaRPr lang="en-GB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4716016" y="3789256"/>
            <a:ext cx="2664296" cy="1224136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/>
              <a:t>Georeference</a:t>
            </a:r>
            <a:endParaRPr lang="en-GB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751176" y="5157192"/>
            <a:ext cx="3676808" cy="1224136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Accessible</a:t>
            </a:r>
            <a:endParaRPr lang="en-GB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4716016" y="5157192"/>
            <a:ext cx="3676808" cy="1224136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Linked</a:t>
            </a:r>
            <a:endParaRPr lang="en-GB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6525344"/>
            <a:ext cx="9144000" cy="338554"/>
            <a:chOff x="0" y="6525344"/>
            <a:chExt cx="9144000" cy="33855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6525344"/>
              <a:ext cx="9144000" cy="0"/>
            </a:xfrm>
            <a:prstGeom prst="line">
              <a:avLst/>
            </a:prstGeom>
            <a:ln w="6985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0" y="6525344"/>
              <a:ext cx="709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JOINT RESEARCH ACTIVITY (JRA</a:t>
              </a:r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): Moving 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a:rPr>
                <a:t>from the physical to the digital</a:t>
              </a:r>
            </a:p>
          </p:txBody>
        </p:sp>
        <p:pic>
          <p:nvPicPr>
            <p:cNvPr id="16" name="Picture 15" descr="Inline images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6571963"/>
              <a:ext cx="1403312" cy="28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894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" y="0"/>
            <a:ext cx="9252520" cy="6748459"/>
            <a:chOff x="0" y="-147044"/>
            <a:chExt cx="10169525" cy="6994704"/>
          </a:xfrm>
        </p:grpSpPr>
        <p:grpSp>
          <p:nvGrpSpPr>
            <p:cNvPr id="90" name="Group 89"/>
            <p:cNvGrpSpPr/>
            <p:nvPr/>
          </p:nvGrpSpPr>
          <p:grpSpPr>
            <a:xfrm>
              <a:off x="0" y="-147043"/>
              <a:ext cx="4568190" cy="1317349"/>
              <a:chOff x="0" y="-147043"/>
              <a:chExt cx="4568190" cy="1317349"/>
            </a:xfrm>
          </p:grpSpPr>
          <p:sp>
            <p:nvSpPr>
              <p:cNvPr id="172" name="Rectangle 171"/>
              <p:cNvSpPr/>
              <p:nvPr/>
            </p:nvSpPr>
            <p:spPr>
              <a:xfrm>
                <a:off x="0" y="-147043"/>
                <a:ext cx="4568190" cy="131734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73" name="Group 172"/>
              <p:cNvGrpSpPr/>
              <p:nvPr/>
            </p:nvGrpSpPr>
            <p:grpSpPr>
              <a:xfrm>
                <a:off x="1701049" y="421657"/>
                <a:ext cx="2514600" cy="555198"/>
                <a:chOff x="90613" y="337652"/>
                <a:chExt cx="2514600" cy="555198"/>
              </a:xfrm>
            </p:grpSpPr>
            <p:sp>
              <p:nvSpPr>
                <p:cNvPr id="174" name="Rounded Rectangle 173"/>
                <p:cNvSpPr/>
                <p:nvPr/>
              </p:nvSpPr>
              <p:spPr>
                <a:xfrm>
                  <a:off x="90613" y="337652"/>
                  <a:ext cx="2514600" cy="555198"/>
                </a:xfrm>
                <a:prstGeom prst="roundRect">
                  <a:avLst/>
                </a:prstGeom>
                <a:solidFill>
                  <a:schemeClr val="bg1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grpSp>
              <p:nvGrpSpPr>
                <p:cNvPr id="175" name="Group 174"/>
                <p:cNvGrpSpPr/>
                <p:nvPr/>
              </p:nvGrpSpPr>
              <p:grpSpPr>
                <a:xfrm>
                  <a:off x="303691" y="491188"/>
                  <a:ext cx="2064715" cy="364695"/>
                  <a:chOff x="76920" y="374145"/>
                  <a:chExt cx="2064715" cy="364695"/>
                </a:xfrm>
              </p:grpSpPr>
              <p:sp>
                <p:nvSpPr>
                  <p:cNvPr id="176" name="Cube 175"/>
                  <p:cNvSpPr/>
                  <p:nvPr/>
                </p:nvSpPr>
                <p:spPr>
                  <a:xfrm>
                    <a:off x="76920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7" name="Cube 176"/>
                  <p:cNvSpPr/>
                  <p:nvPr/>
                </p:nvSpPr>
                <p:spPr>
                  <a:xfrm>
                    <a:off x="537778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8" name="Cube 177"/>
                  <p:cNvSpPr/>
                  <p:nvPr/>
                </p:nvSpPr>
                <p:spPr>
                  <a:xfrm>
                    <a:off x="998635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9" name="Cube 178"/>
                  <p:cNvSpPr/>
                  <p:nvPr/>
                </p:nvSpPr>
                <p:spPr>
                  <a:xfrm>
                    <a:off x="1444863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80" name="Cube 179"/>
                  <p:cNvSpPr/>
                  <p:nvPr/>
                </p:nvSpPr>
                <p:spPr>
                  <a:xfrm>
                    <a:off x="1913035" y="396091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1" name="Group 90"/>
            <p:cNvGrpSpPr/>
            <p:nvPr/>
          </p:nvGrpSpPr>
          <p:grpSpPr>
            <a:xfrm>
              <a:off x="0" y="5568287"/>
              <a:ext cx="10169525" cy="1279373"/>
              <a:chOff x="0" y="0"/>
              <a:chExt cx="10169525" cy="1279373"/>
            </a:xfrm>
          </p:grpSpPr>
          <p:sp>
            <p:nvSpPr>
              <p:cNvPr id="167" name="Down Arrow 166"/>
              <p:cNvSpPr/>
              <p:nvPr/>
            </p:nvSpPr>
            <p:spPr>
              <a:xfrm>
                <a:off x="232012" y="0"/>
                <a:ext cx="4114800" cy="434340"/>
              </a:xfrm>
              <a:prstGeom prst="down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IMAGES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68" name="Down Arrow 167"/>
              <p:cNvSpPr/>
              <p:nvPr/>
            </p:nvSpPr>
            <p:spPr>
              <a:xfrm>
                <a:off x="5268036" y="0"/>
                <a:ext cx="4114800" cy="434340"/>
              </a:xfrm>
              <a:prstGeom prst="down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DATA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0" y="436728"/>
                <a:ext cx="10169525" cy="842645"/>
                <a:chOff x="0" y="0"/>
                <a:chExt cx="10169601" cy="843077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0" y="0"/>
                  <a:ext cx="10169601" cy="843077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71" name="Rounded Rectangle 170"/>
                <p:cNvSpPr/>
                <p:nvPr/>
              </p:nvSpPr>
              <p:spPr>
                <a:xfrm>
                  <a:off x="1954924" y="47296"/>
                  <a:ext cx="6057468" cy="689458"/>
                </a:xfrm>
                <a:prstGeom prst="round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Plain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solidFill>
                        <a:srgbClr val="403152"/>
                      </a:solidFill>
                      <a:effectLst/>
                      <a:latin typeface="MS Reference Sans Serif"/>
                      <a:ea typeface="Times New Roman"/>
                    </a:rPr>
                    <a:t>ACCESS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  <p:grpSp>
          <p:nvGrpSpPr>
            <p:cNvPr id="92" name="Group 91"/>
            <p:cNvGrpSpPr/>
            <p:nvPr/>
          </p:nvGrpSpPr>
          <p:grpSpPr>
            <a:xfrm>
              <a:off x="0" y="1050878"/>
              <a:ext cx="4572038" cy="4514215"/>
              <a:chOff x="0" y="0"/>
              <a:chExt cx="4572038" cy="4514215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0" y="0"/>
                <a:ext cx="4568190" cy="45142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54591" y="0"/>
                <a:ext cx="4517447" cy="4510925"/>
                <a:chOff x="0" y="0"/>
                <a:chExt cx="4517447" cy="4510925"/>
              </a:xfrm>
            </p:grpSpPr>
            <p:grpSp>
              <p:nvGrpSpPr>
                <p:cNvPr id="118" name="Group 117"/>
                <p:cNvGrpSpPr/>
                <p:nvPr/>
              </p:nvGrpSpPr>
              <p:grpSpPr>
                <a:xfrm>
                  <a:off x="2361063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63" name="Group 162"/>
                  <p:cNvGrpSpPr/>
                  <p:nvPr/>
                </p:nvGrpSpPr>
                <p:grpSpPr>
                  <a:xfrm>
                    <a:off x="110358" y="0"/>
                    <a:ext cx="800100" cy="1146175"/>
                    <a:chOff x="0" y="0"/>
                    <a:chExt cx="800100" cy="1146175"/>
                  </a:xfrm>
                </p:grpSpPr>
                <p:sp>
                  <p:nvSpPr>
                    <p:cNvPr id="165" name="Rounded Rectangle 16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6" name="Rectangle 165"/>
                    <p:cNvSpPr/>
                    <p:nvPr/>
                  </p:nvSpPr>
                  <p:spPr>
                    <a:xfrm>
                      <a:off x="175565" y="22677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4" name="Text Box 50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2D image</a:t>
                    </a:r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3493827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110359" y="0"/>
                    <a:ext cx="801370" cy="1146175"/>
                    <a:chOff x="0" y="0"/>
                    <a:chExt cx="801370" cy="1146175"/>
                  </a:xfrm>
                </p:grpSpPr>
                <p:sp>
                  <p:nvSpPr>
                    <p:cNvPr id="161" name="Rounded Rectangle 160"/>
                    <p:cNvSpPr/>
                    <p:nvPr/>
                  </p:nvSpPr>
                  <p:spPr>
                    <a:xfrm>
                      <a:off x="0" y="0"/>
                      <a:ext cx="80137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2" name="Cube 161"/>
                    <p:cNvSpPr/>
                    <p:nvPr/>
                  </p:nvSpPr>
                  <p:spPr>
                    <a:xfrm>
                      <a:off x="124359" y="175565"/>
                      <a:ext cx="574675" cy="789940"/>
                    </a:xfrm>
                    <a:prstGeom prst="cub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0" name="Text Box 51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3D image</a:t>
                    </a:r>
                  </a:p>
                </p:txBody>
              </p:sp>
            </p:grpSp>
            <p:grpSp>
              <p:nvGrpSpPr>
                <p:cNvPr id="120" name="Group 119"/>
                <p:cNvGrpSpPr/>
                <p:nvPr/>
              </p:nvGrpSpPr>
              <p:grpSpPr>
                <a:xfrm>
                  <a:off x="177421" y="846161"/>
                  <a:ext cx="1993265" cy="1424940"/>
                  <a:chOff x="0" y="0"/>
                  <a:chExt cx="1993265" cy="1424940"/>
                </a:xfrm>
              </p:grpSpPr>
              <p:sp>
                <p:nvSpPr>
                  <p:cNvPr id="145" name="Text Box 52"/>
                  <p:cNvSpPr txBox="1"/>
                  <p:nvPr/>
                </p:nvSpPr>
                <p:spPr>
                  <a:xfrm>
                    <a:off x="220718" y="1166495"/>
                    <a:ext cx="160147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Whole drawer/slide 2D image</a:t>
                    </a:r>
                  </a:p>
                </p:txBody>
              </p:sp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0" y="0"/>
                    <a:ext cx="1993265" cy="1146175"/>
                    <a:chOff x="0" y="0"/>
                    <a:chExt cx="1993697" cy="1146175"/>
                  </a:xfrm>
                </p:grpSpPr>
                <p:sp>
                  <p:nvSpPr>
                    <p:cNvPr id="147" name="Rounded Rectangle 146"/>
                    <p:cNvSpPr/>
                    <p:nvPr/>
                  </p:nvSpPr>
                  <p:spPr>
                    <a:xfrm>
                      <a:off x="0" y="0"/>
                      <a:ext cx="1993697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grpSp>
                  <p:nvGrpSpPr>
                    <p:cNvPr id="148" name="Group 147"/>
                    <p:cNvGrpSpPr/>
                    <p:nvPr/>
                  </p:nvGrpSpPr>
                  <p:grpSpPr>
                    <a:xfrm>
                      <a:off x="182880" y="175565"/>
                      <a:ext cx="1621154" cy="803274"/>
                      <a:chOff x="0" y="0"/>
                      <a:chExt cx="1621663" cy="803757"/>
                    </a:xfrm>
                  </p:grpSpPr>
                  <p:sp>
                    <p:nvSpPr>
                      <p:cNvPr id="149" name="Rectangle 148"/>
                      <p:cNvSpPr/>
                      <p:nvPr/>
                    </p:nvSpPr>
                    <p:spPr>
                      <a:xfrm>
                        <a:off x="0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0" name="Rectangle 149"/>
                      <p:cNvSpPr/>
                      <p:nvPr/>
                    </p:nvSpPr>
                    <p:spPr>
                      <a:xfrm>
                        <a:off x="0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1" name="Rectangle 150"/>
                      <p:cNvSpPr/>
                      <p:nvPr/>
                    </p:nvSpPr>
                    <p:spPr>
                      <a:xfrm>
                        <a:off x="34381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2" name="Rectangle 151"/>
                      <p:cNvSpPr/>
                      <p:nvPr/>
                    </p:nvSpPr>
                    <p:spPr>
                      <a:xfrm>
                        <a:off x="34381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3" name="Rectangle 152"/>
                      <p:cNvSpPr/>
                      <p:nvPr/>
                    </p:nvSpPr>
                    <p:spPr>
                      <a:xfrm>
                        <a:off x="69494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4" name="Rectangle 153"/>
                      <p:cNvSpPr/>
                      <p:nvPr/>
                    </p:nvSpPr>
                    <p:spPr>
                      <a:xfrm>
                        <a:off x="69494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5" name="Rectangle 154"/>
                      <p:cNvSpPr/>
                      <p:nvPr/>
                    </p:nvSpPr>
                    <p:spPr>
                      <a:xfrm>
                        <a:off x="103875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6" name="Rectangle 155"/>
                      <p:cNvSpPr/>
                      <p:nvPr/>
                    </p:nvSpPr>
                    <p:spPr>
                      <a:xfrm>
                        <a:off x="103875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7" name="Rectangle 156"/>
                      <p:cNvSpPr/>
                      <p:nvPr/>
                    </p:nvSpPr>
                    <p:spPr>
                      <a:xfrm>
                        <a:off x="138988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8" name="Rectangle 157"/>
                      <p:cNvSpPr/>
                      <p:nvPr/>
                    </p:nvSpPr>
                    <p:spPr>
                      <a:xfrm>
                        <a:off x="138988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1569493" y="0"/>
                  <a:ext cx="2581276" cy="828675"/>
                  <a:chOff x="0" y="0"/>
                  <a:chExt cx="2581757" cy="829003"/>
                </a:xfrm>
              </p:grpSpPr>
              <p:sp>
                <p:nvSpPr>
                  <p:cNvPr id="141" name="Down Arrow 140"/>
                  <p:cNvSpPr/>
                  <p:nvPr/>
                </p:nvSpPr>
                <p:spPr>
                  <a:xfrm rot="1144616">
                    <a:off x="0" y="394137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2" name="Down Arrow 141"/>
                  <p:cNvSpPr/>
                  <p:nvPr/>
                </p:nvSpPr>
                <p:spPr>
                  <a:xfrm>
                    <a:off x="1056290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3" name="Down Arrow 142"/>
                  <p:cNvSpPr/>
                  <p:nvPr/>
                </p:nvSpPr>
                <p:spPr>
                  <a:xfrm rot="19750994">
                    <a:off x="2033752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965" y="0"/>
                    <a:ext cx="1560787" cy="3829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IMAGING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</p:grpSp>
            <p:grpSp>
              <p:nvGrpSpPr>
                <p:cNvPr id="122" name="Group 121"/>
                <p:cNvGrpSpPr/>
                <p:nvPr/>
              </p:nvGrpSpPr>
              <p:grpSpPr>
                <a:xfrm>
                  <a:off x="0" y="3070746"/>
                  <a:ext cx="2707638" cy="1440179"/>
                  <a:chOff x="0" y="0"/>
                  <a:chExt cx="2707728" cy="1440519"/>
                </a:xfrm>
              </p:grpSpPr>
              <p:sp>
                <p:nvSpPr>
                  <p:cNvPr id="133" name="Text Box 2"/>
                  <p:cNvSpPr txBox="1"/>
                  <p:nvPr/>
                </p:nvSpPr>
                <p:spPr>
                  <a:xfrm>
                    <a:off x="835546" y="1182074"/>
                    <a:ext cx="1157605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segmented 2D images</a:t>
                    </a:r>
                  </a:p>
                </p:txBody>
              </p: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0" y="0"/>
                    <a:ext cx="2707728" cy="1146175"/>
                    <a:chOff x="0" y="0"/>
                    <a:chExt cx="2707728" cy="1146175"/>
                  </a:xfrm>
                </p:grpSpPr>
                <p:sp>
                  <p:nvSpPr>
                    <p:cNvPr id="135" name="Rounded Rectangle 13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6" name="Rectangle 135"/>
                    <p:cNvSpPr/>
                    <p:nvPr/>
                  </p:nvSpPr>
                  <p:spPr>
                    <a:xfrm>
                      <a:off x="189186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7" name="Rounded Rectangle 136"/>
                    <p:cNvSpPr/>
                    <p:nvPr/>
                  </p:nvSpPr>
                  <p:spPr>
                    <a:xfrm>
                      <a:off x="977462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8" name="Rectangle 137"/>
                    <p:cNvSpPr/>
                    <p:nvPr/>
                  </p:nvSpPr>
                  <p:spPr>
                    <a:xfrm>
                      <a:off x="1150883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9" name="Rounded Rectangle 138"/>
                    <p:cNvSpPr/>
                    <p:nvPr/>
                  </p:nvSpPr>
                  <p:spPr>
                    <a:xfrm>
                      <a:off x="1907628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40" name="Rectangle 139"/>
                    <p:cNvSpPr/>
                    <p:nvPr/>
                  </p:nvSpPr>
                  <p:spPr>
                    <a:xfrm>
                      <a:off x="2081048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23" name="Group 122"/>
                <p:cNvGrpSpPr/>
                <p:nvPr/>
              </p:nvGrpSpPr>
              <p:grpSpPr>
                <a:xfrm>
                  <a:off x="40943" y="2115403"/>
                  <a:ext cx="2518410" cy="907415"/>
                  <a:chOff x="0" y="0"/>
                  <a:chExt cx="2518694" cy="907831"/>
                </a:xfrm>
              </p:grpSpPr>
              <p:sp>
                <p:nvSpPr>
                  <p:cNvPr id="12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349062" cy="3829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SEGMENTATION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30" name="Down Arrow 129"/>
                  <p:cNvSpPr/>
                  <p:nvPr/>
                </p:nvSpPr>
                <p:spPr>
                  <a:xfrm rot="1144616">
                    <a:off x="63062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" name="Down Arrow 130"/>
                  <p:cNvSpPr/>
                  <p:nvPr/>
                </p:nvSpPr>
                <p:spPr>
                  <a:xfrm>
                    <a:off x="1024758" y="488731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" name="Down Arrow 131"/>
                  <p:cNvSpPr/>
                  <p:nvPr/>
                </p:nvSpPr>
                <p:spPr>
                  <a:xfrm rot="20271579">
                    <a:off x="1970689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4" name="Group 123"/>
                <p:cNvGrpSpPr/>
                <p:nvPr/>
              </p:nvGrpSpPr>
              <p:grpSpPr>
                <a:xfrm>
                  <a:off x="2770496" y="2224585"/>
                  <a:ext cx="1651000" cy="1563371"/>
                  <a:chOff x="0" y="0"/>
                  <a:chExt cx="1651558" cy="1563490"/>
                </a:xfrm>
              </p:grpSpPr>
              <p:sp>
                <p:nvSpPr>
                  <p:cNvPr id="125" name="Flowchart: Multidocument 124"/>
                  <p:cNvSpPr/>
                  <p:nvPr/>
                </p:nvSpPr>
                <p:spPr>
                  <a:xfrm>
                    <a:off x="495223" y="457200"/>
                    <a:ext cx="1156335" cy="800735"/>
                  </a:xfrm>
                  <a:prstGeom prst="flowChartMultidocumen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effectLst/>
                        <a:ea typeface="Times New Roman"/>
                      </a:rPr>
                      <a:t>LABELS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6" name="Down Arrow 125"/>
                  <p:cNvSpPr/>
                  <p:nvPr/>
                </p:nvSpPr>
                <p:spPr>
                  <a:xfrm rot="14903116">
                    <a:off x="-64453" y="1079938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" name="Down Arrow 126"/>
                  <p:cNvSpPr/>
                  <p:nvPr/>
                </p:nvSpPr>
                <p:spPr>
                  <a:xfrm>
                    <a:off x="968188" y="0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" name="Down Arrow 127"/>
                  <p:cNvSpPr/>
                  <p:nvPr/>
                </p:nvSpPr>
                <p:spPr>
                  <a:xfrm rot="19750994">
                    <a:off x="101085" y="47297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3" name="Group 92"/>
            <p:cNvGrpSpPr/>
            <p:nvPr/>
          </p:nvGrpSpPr>
          <p:grpSpPr>
            <a:xfrm>
              <a:off x="4462818" y="-147044"/>
              <a:ext cx="5554307" cy="5715331"/>
              <a:chOff x="0" y="-147044"/>
              <a:chExt cx="5554307" cy="5715331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09182" y="-147044"/>
                <a:ext cx="5445125" cy="5715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0" y="232012"/>
                <a:ext cx="3156586" cy="1693175"/>
                <a:chOff x="0" y="0"/>
                <a:chExt cx="3156914" cy="1693415"/>
              </a:xfrm>
            </p:grpSpPr>
            <p:sp>
              <p:nvSpPr>
                <p:cNvPr id="113" name="Bent Arrow 112"/>
                <p:cNvSpPr/>
                <p:nvPr/>
              </p:nvSpPr>
              <p:spPr>
                <a:xfrm rot="5400000">
                  <a:off x="1797269" y="-15765"/>
                  <a:ext cx="628015" cy="1261110"/>
                </a:xfrm>
                <a:prstGeom prst="bentArrow">
                  <a:avLst>
                    <a:gd name="adj1" fmla="val 39583"/>
                    <a:gd name="adj2" fmla="val 45731"/>
                    <a:gd name="adj3" fmla="val 35057"/>
                    <a:gd name="adj4" fmla="val 49236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Rounded Rectangle 113"/>
                <p:cNvSpPr/>
                <p:nvPr/>
              </p:nvSpPr>
              <p:spPr>
                <a:xfrm>
                  <a:off x="1670505" y="1064765"/>
                  <a:ext cx="1486409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CURATORIAL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1485265" cy="932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122830" y="2169993"/>
                <a:ext cx="2966721" cy="3308347"/>
                <a:chOff x="0" y="0"/>
                <a:chExt cx="2967344" cy="3308788"/>
              </a:xfrm>
            </p:grpSpPr>
            <p:sp>
              <p:nvSpPr>
                <p:cNvPr id="106" name="Down Arrow 105"/>
                <p:cNvSpPr/>
                <p:nvPr/>
              </p:nvSpPr>
              <p:spPr>
                <a:xfrm rot="16200000">
                  <a:off x="-64453" y="1466193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Rounded Rectangle 106"/>
                <p:cNvSpPr/>
                <p:nvPr/>
              </p:nvSpPr>
              <p:spPr>
                <a:xfrm>
                  <a:off x="1007602" y="2680138"/>
                  <a:ext cx="1375410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LABEL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0044" y="504497"/>
                  <a:ext cx="2514600" cy="209118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0"/>
                  <a:ext cx="2513330" cy="622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166649"/>
                  <a:ext cx="2527300" cy="796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CROWDSOURCING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TRANSCRIPTION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86885" y="614856"/>
                  <a:ext cx="1786255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OCR/HTR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954925"/>
                  <a:ext cx="252730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GEOREFERENCING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3166281" y="136478"/>
                <a:ext cx="2196467" cy="4569463"/>
                <a:chOff x="0" y="0"/>
                <a:chExt cx="2196968" cy="4570030"/>
              </a:xfrm>
            </p:grpSpPr>
            <p:sp>
              <p:nvSpPr>
                <p:cNvPr id="98" name="Down Arrow 97"/>
                <p:cNvSpPr/>
                <p:nvPr/>
              </p:nvSpPr>
              <p:spPr>
                <a:xfrm>
                  <a:off x="819807" y="614856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9" name="Rounded Rectangle 98"/>
                <p:cNvSpPr/>
                <p:nvPr/>
              </p:nvSpPr>
              <p:spPr>
                <a:xfrm>
                  <a:off x="110359" y="3941380"/>
                  <a:ext cx="2052675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SUPPLEMENTARY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175642" cy="3828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94593" y="1150883"/>
                  <a:ext cx="2076450" cy="258381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702676"/>
                  <a:ext cx="2086610" cy="541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DNA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261242"/>
                  <a:ext cx="2052676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LITERATURE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159876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PHOTOGRAPHS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916621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MATERIAL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</p:grpSp>
      <p:sp>
        <p:nvSpPr>
          <p:cNvPr id="181" name="Rounded Rectangle 180"/>
          <p:cNvSpPr/>
          <p:nvPr/>
        </p:nvSpPr>
        <p:spPr>
          <a:xfrm>
            <a:off x="392851" y="44624"/>
            <a:ext cx="3488262" cy="502862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Plain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403152"/>
                </a:solidFill>
                <a:effectLst/>
                <a:latin typeface="MS Reference Sans Serif"/>
                <a:ea typeface="Times New Roman"/>
              </a:rPr>
              <a:t>OBJECTS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337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" y="0"/>
            <a:ext cx="9252520" cy="6748459"/>
            <a:chOff x="0" y="-147044"/>
            <a:chExt cx="10169525" cy="6994704"/>
          </a:xfrm>
        </p:grpSpPr>
        <p:grpSp>
          <p:nvGrpSpPr>
            <p:cNvPr id="90" name="Group 89"/>
            <p:cNvGrpSpPr/>
            <p:nvPr/>
          </p:nvGrpSpPr>
          <p:grpSpPr>
            <a:xfrm>
              <a:off x="0" y="-147043"/>
              <a:ext cx="4568190" cy="1317349"/>
              <a:chOff x="0" y="-147043"/>
              <a:chExt cx="4568190" cy="1317349"/>
            </a:xfrm>
          </p:grpSpPr>
          <p:sp>
            <p:nvSpPr>
              <p:cNvPr id="172" name="Rectangle 171"/>
              <p:cNvSpPr/>
              <p:nvPr/>
            </p:nvSpPr>
            <p:spPr>
              <a:xfrm>
                <a:off x="0" y="-147043"/>
                <a:ext cx="4568190" cy="131734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73" name="Group 172"/>
              <p:cNvGrpSpPr/>
              <p:nvPr/>
            </p:nvGrpSpPr>
            <p:grpSpPr>
              <a:xfrm>
                <a:off x="1701049" y="421657"/>
                <a:ext cx="2514600" cy="555198"/>
                <a:chOff x="90613" y="337652"/>
                <a:chExt cx="2514600" cy="555198"/>
              </a:xfrm>
            </p:grpSpPr>
            <p:sp>
              <p:nvSpPr>
                <p:cNvPr id="174" name="Rounded Rectangle 173"/>
                <p:cNvSpPr/>
                <p:nvPr/>
              </p:nvSpPr>
              <p:spPr>
                <a:xfrm>
                  <a:off x="90613" y="337652"/>
                  <a:ext cx="2514600" cy="555198"/>
                </a:xfrm>
                <a:prstGeom prst="roundRect">
                  <a:avLst/>
                </a:prstGeom>
                <a:solidFill>
                  <a:schemeClr val="bg1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grpSp>
              <p:nvGrpSpPr>
                <p:cNvPr id="175" name="Group 174"/>
                <p:cNvGrpSpPr/>
                <p:nvPr/>
              </p:nvGrpSpPr>
              <p:grpSpPr>
                <a:xfrm>
                  <a:off x="303691" y="491188"/>
                  <a:ext cx="2064715" cy="364695"/>
                  <a:chOff x="76920" y="374145"/>
                  <a:chExt cx="2064715" cy="364695"/>
                </a:xfrm>
              </p:grpSpPr>
              <p:sp>
                <p:nvSpPr>
                  <p:cNvPr id="176" name="Cube 175"/>
                  <p:cNvSpPr/>
                  <p:nvPr/>
                </p:nvSpPr>
                <p:spPr>
                  <a:xfrm>
                    <a:off x="76920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7" name="Cube 176"/>
                  <p:cNvSpPr/>
                  <p:nvPr/>
                </p:nvSpPr>
                <p:spPr>
                  <a:xfrm>
                    <a:off x="537778" y="374145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8" name="Cube 177"/>
                  <p:cNvSpPr/>
                  <p:nvPr/>
                </p:nvSpPr>
                <p:spPr>
                  <a:xfrm>
                    <a:off x="998635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79" name="Cube 178"/>
                  <p:cNvSpPr/>
                  <p:nvPr/>
                </p:nvSpPr>
                <p:spPr>
                  <a:xfrm>
                    <a:off x="1444863" y="381460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80" name="Cube 179"/>
                  <p:cNvSpPr/>
                  <p:nvPr/>
                </p:nvSpPr>
                <p:spPr>
                  <a:xfrm>
                    <a:off x="1913035" y="396091"/>
                    <a:ext cx="228600" cy="342749"/>
                  </a:xfrm>
                  <a:prstGeom prst="cub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1" name="Group 90"/>
            <p:cNvGrpSpPr/>
            <p:nvPr/>
          </p:nvGrpSpPr>
          <p:grpSpPr>
            <a:xfrm>
              <a:off x="0" y="5568287"/>
              <a:ext cx="10169525" cy="1279373"/>
              <a:chOff x="0" y="0"/>
              <a:chExt cx="10169525" cy="1279373"/>
            </a:xfrm>
          </p:grpSpPr>
          <p:sp>
            <p:nvSpPr>
              <p:cNvPr id="167" name="Down Arrow 166"/>
              <p:cNvSpPr/>
              <p:nvPr/>
            </p:nvSpPr>
            <p:spPr>
              <a:xfrm>
                <a:off x="232012" y="0"/>
                <a:ext cx="4114800" cy="434340"/>
              </a:xfrm>
              <a:prstGeom prst="down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IMAGES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68" name="Down Arrow 167"/>
              <p:cNvSpPr/>
              <p:nvPr/>
            </p:nvSpPr>
            <p:spPr>
              <a:xfrm>
                <a:off x="5268036" y="0"/>
                <a:ext cx="4114800" cy="434340"/>
              </a:xfrm>
              <a:prstGeom prst="down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>
                    <a:effectLst/>
                    <a:ea typeface="Times New Roman"/>
                  </a:rPr>
                  <a:t>DATA</a:t>
                </a:r>
                <a:endParaRPr lang="en-GB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0" y="436728"/>
                <a:ext cx="10169525" cy="842645"/>
                <a:chOff x="0" y="0"/>
                <a:chExt cx="10169601" cy="843077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0" y="0"/>
                  <a:ext cx="10169601" cy="843077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71" name="Rounded Rectangle 170"/>
                <p:cNvSpPr/>
                <p:nvPr/>
              </p:nvSpPr>
              <p:spPr>
                <a:xfrm>
                  <a:off x="1954924" y="47296"/>
                  <a:ext cx="6057468" cy="689458"/>
                </a:xfrm>
                <a:prstGeom prst="round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Plain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200" dirty="0">
                      <a:solidFill>
                        <a:srgbClr val="403152"/>
                      </a:solidFill>
                      <a:effectLst/>
                      <a:latin typeface="MS Reference Sans Serif"/>
                      <a:ea typeface="Times New Roman"/>
                    </a:rPr>
                    <a:t>ACCESS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  <p:grpSp>
          <p:nvGrpSpPr>
            <p:cNvPr id="92" name="Group 91"/>
            <p:cNvGrpSpPr/>
            <p:nvPr/>
          </p:nvGrpSpPr>
          <p:grpSpPr>
            <a:xfrm>
              <a:off x="0" y="1050878"/>
              <a:ext cx="4572038" cy="4514215"/>
              <a:chOff x="0" y="0"/>
              <a:chExt cx="4572038" cy="4514215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0" y="0"/>
                <a:ext cx="4568190" cy="45142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54591" y="0"/>
                <a:ext cx="4517447" cy="4510925"/>
                <a:chOff x="0" y="0"/>
                <a:chExt cx="4517447" cy="4510925"/>
              </a:xfrm>
            </p:grpSpPr>
            <p:grpSp>
              <p:nvGrpSpPr>
                <p:cNvPr id="118" name="Group 117"/>
                <p:cNvGrpSpPr/>
                <p:nvPr/>
              </p:nvGrpSpPr>
              <p:grpSpPr>
                <a:xfrm>
                  <a:off x="2361063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63" name="Group 162"/>
                  <p:cNvGrpSpPr/>
                  <p:nvPr/>
                </p:nvGrpSpPr>
                <p:grpSpPr>
                  <a:xfrm>
                    <a:off x="110358" y="0"/>
                    <a:ext cx="800100" cy="1146175"/>
                    <a:chOff x="0" y="0"/>
                    <a:chExt cx="800100" cy="1146175"/>
                  </a:xfrm>
                </p:grpSpPr>
                <p:sp>
                  <p:nvSpPr>
                    <p:cNvPr id="165" name="Rounded Rectangle 16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6" name="Rectangle 165"/>
                    <p:cNvSpPr/>
                    <p:nvPr/>
                  </p:nvSpPr>
                  <p:spPr>
                    <a:xfrm>
                      <a:off x="175565" y="22677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4" name="Text Box 50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2D image</a:t>
                    </a:r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3493827" y="846161"/>
                  <a:ext cx="1023620" cy="1424940"/>
                  <a:chOff x="0" y="0"/>
                  <a:chExt cx="1023620" cy="1424940"/>
                </a:xfrm>
              </p:grpSpPr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110359" y="0"/>
                    <a:ext cx="801370" cy="1146175"/>
                    <a:chOff x="0" y="0"/>
                    <a:chExt cx="801370" cy="1146175"/>
                  </a:xfrm>
                </p:grpSpPr>
                <p:sp>
                  <p:nvSpPr>
                    <p:cNvPr id="161" name="Rounded Rectangle 160"/>
                    <p:cNvSpPr/>
                    <p:nvPr/>
                  </p:nvSpPr>
                  <p:spPr>
                    <a:xfrm>
                      <a:off x="0" y="0"/>
                      <a:ext cx="80137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62" name="Cube 161"/>
                    <p:cNvSpPr/>
                    <p:nvPr/>
                  </p:nvSpPr>
                  <p:spPr>
                    <a:xfrm>
                      <a:off x="124359" y="175565"/>
                      <a:ext cx="574675" cy="789940"/>
                    </a:xfrm>
                    <a:prstGeom prst="cub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60" name="Text Box 51"/>
                  <p:cNvSpPr txBox="1"/>
                  <p:nvPr/>
                </p:nvSpPr>
                <p:spPr>
                  <a:xfrm>
                    <a:off x="0" y="1166495"/>
                    <a:ext cx="102362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3D image</a:t>
                    </a:r>
                  </a:p>
                </p:txBody>
              </p:sp>
            </p:grpSp>
            <p:grpSp>
              <p:nvGrpSpPr>
                <p:cNvPr id="120" name="Group 119"/>
                <p:cNvGrpSpPr/>
                <p:nvPr/>
              </p:nvGrpSpPr>
              <p:grpSpPr>
                <a:xfrm>
                  <a:off x="177421" y="846161"/>
                  <a:ext cx="1993265" cy="1424940"/>
                  <a:chOff x="0" y="0"/>
                  <a:chExt cx="1993265" cy="1424940"/>
                </a:xfrm>
              </p:grpSpPr>
              <p:sp>
                <p:nvSpPr>
                  <p:cNvPr id="145" name="Text Box 52"/>
                  <p:cNvSpPr txBox="1"/>
                  <p:nvPr/>
                </p:nvSpPr>
                <p:spPr>
                  <a:xfrm>
                    <a:off x="220718" y="1166495"/>
                    <a:ext cx="1601470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Whole drawer/slide 2D image</a:t>
                    </a:r>
                  </a:p>
                </p:txBody>
              </p:sp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0" y="0"/>
                    <a:ext cx="1993265" cy="1146175"/>
                    <a:chOff x="0" y="0"/>
                    <a:chExt cx="1993697" cy="1146175"/>
                  </a:xfrm>
                </p:grpSpPr>
                <p:sp>
                  <p:nvSpPr>
                    <p:cNvPr id="147" name="Rounded Rectangle 146"/>
                    <p:cNvSpPr/>
                    <p:nvPr/>
                  </p:nvSpPr>
                  <p:spPr>
                    <a:xfrm>
                      <a:off x="0" y="0"/>
                      <a:ext cx="1993697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grpSp>
                  <p:nvGrpSpPr>
                    <p:cNvPr id="148" name="Group 147"/>
                    <p:cNvGrpSpPr/>
                    <p:nvPr/>
                  </p:nvGrpSpPr>
                  <p:grpSpPr>
                    <a:xfrm>
                      <a:off x="182880" y="175565"/>
                      <a:ext cx="1621154" cy="803274"/>
                      <a:chOff x="0" y="0"/>
                      <a:chExt cx="1621663" cy="803757"/>
                    </a:xfrm>
                  </p:grpSpPr>
                  <p:sp>
                    <p:nvSpPr>
                      <p:cNvPr id="149" name="Rectangle 148"/>
                      <p:cNvSpPr/>
                      <p:nvPr/>
                    </p:nvSpPr>
                    <p:spPr>
                      <a:xfrm>
                        <a:off x="0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0" name="Rectangle 149"/>
                      <p:cNvSpPr/>
                      <p:nvPr/>
                    </p:nvSpPr>
                    <p:spPr>
                      <a:xfrm>
                        <a:off x="0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1" name="Rectangle 150"/>
                      <p:cNvSpPr/>
                      <p:nvPr/>
                    </p:nvSpPr>
                    <p:spPr>
                      <a:xfrm>
                        <a:off x="34381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2" name="Rectangle 151"/>
                      <p:cNvSpPr/>
                      <p:nvPr/>
                    </p:nvSpPr>
                    <p:spPr>
                      <a:xfrm>
                        <a:off x="34381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3" name="Rectangle 152"/>
                      <p:cNvSpPr/>
                      <p:nvPr/>
                    </p:nvSpPr>
                    <p:spPr>
                      <a:xfrm>
                        <a:off x="694944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4" name="Rectangle 153"/>
                      <p:cNvSpPr/>
                      <p:nvPr/>
                    </p:nvSpPr>
                    <p:spPr>
                      <a:xfrm>
                        <a:off x="694944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5" name="Rectangle 154"/>
                      <p:cNvSpPr/>
                      <p:nvPr/>
                    </p:nvSpPr>
                    <p:spPr>
                      <a:xfrm>
                        <a:off x="103875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6" name="Rectangle 155"/>
                      <p:cNvSpPr/>
                      <p:nvPr/>
                    </p:nvSpPr>
                    <p:spPr>
                      <a:xfrm>
                        <a:off x="103875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7" name="Rectangle 156"/>
                      <p:cNvSpPr/>
                      <p:nvPr/>
                    </p:nvSpPr>
                    <p:spPr>
                      <a:xfrm>
                        <a:off x="1389888" y="0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58" name="Rectangle 157"/>
                      <p:cNvSpPr/>
                      <p:nvPr/>
                    </p:nvSpPr>
                    <p:spPr>
                      <a:xfrm>
                        <a:off x="1389888" y="460857"/>
                        <a:ext cx="231775" cy="3429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1569493" y="0"/>
                  <a:ext cx="2581276" cy="828675"/>
                  <a:chOff x="0" y="0"/>
                  <a:chExt cx="2581757" cy="829003"/>
                </a:xfrm>
              </p:grpSpPr>
              <p:sp>
                <p:nvSpPr>
                  <p:cNvPr id="141" name="Down Arrow 140"/>
                  <p:cNvSpPr/>
                  <p:nvPr/>
                </p:nvSpPr>
                <p:spPr>
                  <a:xfrm rot="1144616">
                    <a:off x="0" y="394137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2" name="Down Arrow 141"/>
                  <p:cNvSpPr/>
                  <p:nvPr/>
                </p:nvSpPr>
                <p:spPr>
                  <a:xfrm>
                    <a:off x="1056290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3" name="Down Arrow 142"/>
                  <p:cNvSpPr/>
                  <p:nvPr/>
                </p:nvSpPr>
                <p:spPr>
                  <a:xfrm rot="19750994">
                    <a:off x="2033752" y="409903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965" y="0"/>
                    <a:ext cx="1560787" cy="3829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IMAGING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</p:grpSp>
            <p:grpSp>
              <p:nvGrpSpPr>
                <p:cNvPr id="122" name="Group 121"/>
                <p:cNvGrpSpPr/>
                <p:nvPr/>
              </p:nvGrpSpPr>
              <p:grpSpPr>
                <a:xfrm>
                  <a:off x="0" y="3070746"/>
                  <a:ext cx="2707638" cy="1440179"/>
                  <a:chOff x="0" y="0"/>
                  <a:chExt cx="2707728" cy="1440519"/>
                </a:xfrm>
              </p:grpSpPr>
              <p:sp>
                <p:nvSpPr>
                  <p:cNvPr id="133" name="Text Box 2"/>
                  <p:cNvSpPr txBox="1"/>
                  <p:nvPr/>
                </p:nvSpPr>
                <p:spPr>
                  <a:xfrm>
                    <a:off x="835546" y="1182074"/>
                    <a:ext cx="1157605" cy="2584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GB" sz="900" b="1">
                        <a:solidFill>
                          <a:srgbClr val="4F81BD"/>
                        </a:solidFill>
                        <a:effectLst/>
                        <a:latin typeface="Times New Roman"/>
                        <a:ea typeface="Times New Roman"/>
                      </a:rPr>
                      <a:t>segmented 2D images</a:t>
                    </a:r>
                  </a:p>
                </p:txBody>
              </p: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0" y="0"/>
                    <a:ext cx="2707728" cy="1146175"/>
                    <a:chOff x="0" y="0"/>
                    <a:chExt cx="2707728" cy="1146175"/>
                  </a:xfrm>
                </p:grpSpPr>
                <p:sp>
                  <p:nvSpPr>
                    <p:cNvPr id="135" name="Rounded Rectangle 134"/>
                    <p:cNvSpPr/>
                    <p:nvPr/>
                  </p:nvSpPr>
                  <p:spPr>
                    <a:xfrm>
                      <a:off x="0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6" name="Rectangle 135"/>
                    <p:cNvSpPr/>
                    <p:nvPr/>
                  </p:nvSpPr>
                  <p:spPr>
                    <a:xfrm>
                      <a:off x="189186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7" name="Rounded Rectangle 136"/>
                    <p:cNvSpPr/>
                    <p:nvPr/>
                  </p:nvSpPr>
                  <p:spPr>
                    <a:xfrm>
                      <a:off x="977462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38" name="Rectangle 137"/>
                    <p:cNvSpPr/>
                    <p:nvPr/>
                  </p:nvSpPr>
                  <p:spPr>
                    <a:xfrm>
                      <a:off x="1150883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9" name="Rounded Rectangle 138"/>
                    <p:cNvSpPr/>
                    <p:nvPr/>
                  </p:nvSpPr>
                  <p:spPr>
                    <a:xfrm>
                      <a:off x="1907628" y="0"/>
                      <a:ext cx="800100" cy="11461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ea typeface="Times New Roman"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140" name="Rectangle 139"/>
                    <p:cNvSpPr/>
                    <p:nvPr/>
                  </p:nvSpPr>
                  <p:spPr>
                    <a:xfrm>
                      <a:off x="2081048" y="236482"/>
                      <a:ext cx="451485" cy="68707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23" name="Group 122"/>
                <p:cNvGrpSpPr/>
                <p:nvPr/>
              </p:nvGrpSpPr>
              <p:grpSpPr>
                <a:xfrm>
                  <a:off x="40943" y="2115403"/>
                  <a:ext cx="2518410" cy="907415"/>
                  <a:chOff x="0" y="0"/>
                  <a:chExt cx="2518694" cy="907831"/>
                </a:xfrm>
              </p:grpSpPr>
              <p:sp>
                <p:nvSpPr>
                  <p:cNvPr id="12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349062" cy="3829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solidFill>
                          <a:srgbClr val="4F6228"/>
                        </a:solidFill>
                        <a:effectLst/>
                        <a:latin typeface="MS Reference Sans Serif"/>
                        <a:ea typeface="Times New Roman"/>
                        <a:cs typeface="Calibri"/>
                      </a:rPr>
                      <a:t>SEGMENTATION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30" name="Down Arrow 129"/>
                  <p:cNvSpPr/>
                  <p:nvPr/>
                </p:nvSpPr>
                <p:spPr>
                  <a:xfrm rot="1144616">
                    <a:off x="63062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" name="Down Arrow 130"/>
                  <p:cNvSpPr/>
                  <p:nvPr/>
                </p:nvSpPr>
                <p:spPr>
                  <a:xfrm>
                    <a:off x="1024758" y="488731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" name="Down Arrow 131"/>
                  <p:cNvSpPr/>
                  <p:nvPr/>
                </p:nvSpPr>
                <p:spPr>
                  <a:xfrm rot="20271579">
                    <a:off x="1970689" y="472965"/>
                    <a:ext cx="548005" cy="419100"/>
                  </a:xfrm>
                  <a:prstGeom prst="downArrow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4" name="Group 123"/>
                <p:cNvGrpSpPr/>
                <p:nvPr/>
              </p:nvGrpSpPr>
              <p:grpSpPr>
                <a:xfrm>
                  <a:off x="2770496" y="2224585"/>
                  <a:ext cx="1651000" cy="1563371"/>
                  <a:chOff x="0" y="0"/>
                  <a:chExt cx="1651558" cy="1563490"/>
                </a:xfrm>
              </p:grpSpPr>
              <p:sp>
                <p:nvSpPr>
                  <p:cNvPr id="125" name="Flowchart: Multidocument 124"/>
                  <p:cNvSpPr/>
                  <p:nvPr/>
                </p:nvSpPr>
                <p:spPr>
                  <a:xfrm>
                    <a:off x="495223" y="457200"/>
                    <a:ext cx="1156335" cy="800735"/>
                  </a:xfrm>
                  <a:prstGeom prst="flowChartMultidocumen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dirty="0">
                        <a:effectLst/>
                        <a:ea typeface="Times New Roman"/>
                      </a:rPr>
                      <a:t>LABELS</a:t>
                    </a:r>
                    <a:endParaRPr lang="en-GB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6" name="Down Arrow 125"/>
                  <p:cNvSpPr/>
                  <p:nvPr/>
                </p:nvSpPr>
                <p:spPr>
                  <a:xfrm rot="14903116">
                    <a:off x="-64453" y="1079938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" name="Down Arrow 126"/>
                  <p:cNvSpPr/>
                  <p:nvPr/>
                </p:nvSpPr>
                <p:spPr>
                  <a:xfrm>
                    <a:off x="968188" y="0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" name="Down Arrow 127"/>
                  <p:cNvSpPr/>
                  <p:nvPr/>
                </p:nvSpPr>
                <p:spPr>
                  <a:xfrm rot="19750994">
                    <a:off x="101085" y="47297"/>
                    <a:ext cx="548005" cy="419100"/>
                  </a:xfrm>
                  <a:prstGeom prst="down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3" name="Group 92"/>
            <p:cNvGrpSpPr/>
            <p:nvPr/>
          </p:nvGrpSpPr>
          <p:grpSpPr>
            <a:xfrm>
              <a:off x="4462818" y="-147044"/>
              <a:ext cx="5554307" cy="5715331"/>
              <a:chOff x="0" y="-147044"/>
              <a:chExt cx="5554307" cy="5715331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09182" y="-147044"/>
                <a:ext cx="5445125" cy="5715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0" y="232012"/>
                <a:ext cx="3156586" cy="1693175"/>
                <a:chOff x="0" y="0"/>
                <a:chExt cx="3156914" cy="1693415"/>
              </a:xfrm>
            </p:grpSpPr>
            <p:sp>
              <p:nvSpPr>
                <p:cNvPr id="113" name="Bent Arrow 112"/>
                <p:cNvSpPr/>
                <p:nvPr/>
              </p:nvSpPr>
              <p:spPr>
                <a:xfrm rot="5400000">
                  <a:off x="1797269" y="-15765"/>
                  <a:ext cx="628015" cy="1261110"/>
                </a:xfrm>
                <a:prstGeom prst="bentArrow">
                  <a:avLst>
                    <a:gd name="adj1" fmla="val 39583"/>
                    <a:gd name="adj2" fmla="val 45731"/>
                    <a:gd name="adj3" fmla="val 35057"/>
                    <a:gd name="adj4" fmla="val 49236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Rounded Rectangle 113"/>
                <p:cNvSpPr/>
                <p:nvPr/>
              </p:nvSpPr>
              <p:spPr>
                <a:xfrm>
                  <a:off x="1670505" y="1064765"/>
                  <a:ext cx="1486409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CURATORIAL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1485265" cy="932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122830" y="2169993"/>
                <a:ext cx="2966721" cy="3308347"/>
                <a:chOff x="0" y="0"/>
                <a:chExt cx="2967344" cy="3308788"/>
              </a:xfrm>
            </p:grpSpPr>
            <p:sp>
              <p:nvSpPr>
                <p:cNvPr id="106" name="Down Arrow 105"/>
                <p:cNvSpPr/>
                <p:nvPr/>
              </p:nvSpPr>
              <p:spPr>
                <a:xfrm rot="16200000">
                  <a:off x="-64453" y="1466193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Rounded Rectangle 106"/>
                <p:cNvSpPr/>
                <p:nvPr/>
              </p:nvSpPr>
              <p:spPr>
                <a:xfrm>
                  <a:off x="1007602" y="2680138"/>
                  <a:ext cx="1375410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LABEL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0044" y="504497"/>
                  <a:ext cx="2514600" cy="209118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0"/>
                  <a:ext cx="2513330" cy="622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166649"/>
                  <a:ext cx="2527300" cy="796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CROWDSOURCING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TRANSCRIPTION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86885" y="614856"/>
                  <a:ext cx="1786255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OCR/HTR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40044" y="1954925"/>
                  <a:ext cx="252730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GEOREFERENCING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3166281" y="136478"/>
                <a:ext cx="2196467" cy="4569463"/>
                <a:chOff x="0" y="0"/>
                <a:chExt cx="2196968" cy="4570030"/>
              </a:xfrm>
            </p:grpSpPr>
            <p:sp>
              <p:nvSpPr>
                <p:cNvPr id="98" name="Down Arrow 97"/>
                <p:cNvSpPr/>
                <p:nvPr/>
              </p:nvSpPr>
              <p:spPr>
                <a:xfrm>
                  <a:off x="819807" y="614856"/>
                  <a:ext cx="548005" cy="419100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9" name="Rounded Rectangle 98"/>
                <p:cNvSpPr/>
                <p:nvPr/>
              </p:nvSpPr>
              <p:spPr>
                <a:xfrm>
                  <a:off x="110359" y="3941380"/>
                  <a:ext cx="2052675" cy="628650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SUPPLEMENTARY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effectLst/>
                      <a:ea typeface="Times New Roman"/>
                    </a:rPr>
                    <a:t>DATA</a:t>
                  </a:r>
                  <a:endParaRPr lang="en-GB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175642" cy="3828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DATA CAPTURE</a:t>
                  </a:r>
                  <a:endParaRPr lang="en-GB" sz="11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94593" y="1150883"/>
                  <a:ext cx="2076450" cy="258381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702676"/>
                  <a:ext cx="2086610" cy="541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DNA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1261242"/>
                  <a:ext cx="2052676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LITERATURE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159876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PHOTOGRAPHS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0358" y="2916621"/>
                  <a:ext cx="2086610" cy="582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ASSOCIATED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MATERIAL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GB" sz="1600">
                      <a:solidFill>
                        <a:srgbClr val="E36C0A"/>
                      </a:solidFill>
                      <a:effectLst/>
                      <a:latin typeface="MS Reference Sans Serif"/>
                      <a:ea typeface="Times New Roman"/>
                      <a:cs typeface="Calibri"/>
                    </a:rPr>
                    <a:t> </a:t>
                  </a:r>
                  <a:endParaRPr lang="en-GB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</p:grpSp>
      <p:sp>
        <p:nvSpPr>
          <p:cNvPr id="181" name="Rounded Rectangle 180"/>
          <p:cNvSpPr/>
          <p:nvPr/>
        </p:nvSpPr>
        <p:spPr>
          <a:xfrm>
            <a:off x="392851" y="44624"/>
            <a:ext cx="3488262" cy="502862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Plain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403152"/>
                </a:solidFill>
                <a:effectLst/>
                <a:latin typeface="MS Reference Sans Serif"/>
                <a:ea typeface="Times New Roman"/>
              </a:rPr>
              <a:t>OBJECTS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" name="Octagon 1"/>
          <p:cNvSpPr/>
          <p:nvPr/>
        </p:nvSpPr>
        <p:spPr>
          <a:xfrm>
            <a:off x="106372" y="2340864"/>
            <a:ext cx="963674" cy="733342"/>
          </a:xfrm>
          <a:prstGeom prst="octagon">
            <a:avLst/>
          </a:prstGeom>
          <a:gradFill>
            <a:gsLst>
              <a:gs pos="0">
                <a:srgbClr val="FFF200"/>
              </a:gs>
              <a:gs pos="12000">
                <a:srgbClr val="FFFF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Task 1.1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2" name="Octagon 181"/>
          <p:cNvSpPr/>
          <p:nvPr/>
        </p:nvSpPr>
        <p:spPr>
          <a:xfrm>
            <a:off x="4235943" y="2583890"/>
            <a:ext cx="1000106" cy="718130"/>
          </a:xfrm>
          <a:prstGeom prst="octagon">
            <a:avLst/>
          </a:prstGeom>
          <a:gradFill>
            <a:gsLst>
              <a:gs pos="0">
                <a:srgbClr val="FFF200">
                  <a:alpha val="25000"/>
                </a:srgbClr>
              </a:gs>
              <a:gs pos="12000">
                <a:srgbClr val="FFFF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Task 1.2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3" name="Octagon 182"/>
          <p:cNvSpPr/>
          <p:nvPr/>
        </p:nvSpPr>
        <p:spPr>
          <a:xfrm>
            <a:off x="3007427" y="1942957"/>
            <a:ext cx="1228516" cy="814106"/>
          </a:xfrm>
          <a:prstGeom prst="octagon">
            <a:avLst/>
          </a:prstGeom>
          <a:gradFill>
            <a:gsLst>
              <a:gs pos="0">
                <a:srgbClr val="FFF200">
                  <a:alpha val="25000"/>
                </a:srgbClr>
              </a:gs>
              <a:gs pos="12000">
                <a:srgbClr val="FFFF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Task 1.3, 2.1 &amp; 2.2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4" name="Octagon 183"/>
          <p:cNvSpPr/>
          <p:nvPr/>
        </p:nvSpPr>
        <p:spPr>
          <a:xfrm>
            <a:off x="5981097" y="3466039"/>
            <a:ext cx="1000106" cy="875470"/>
          </a:xfrm>
          <a:prstGeom prst="octagon">
            <a:avLst/>
          </a:prstGeom>
          <a:gradFill>
            <a:gsLst>
              <a:gs pos="0">
                <a:srgbClr val="FFF200">
                  <a:alpha val="25000"/>
                </a:srgbClr>
              </a:gs>
              <a:gs pos="12000">
                <a:srgbClr val="FFFF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Task 3.1 &amp; 3.2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5" name="Octagon 184"/>
          <p:cNvSpPr/>
          <p:nvPr/>
        </p:nvSpPr>
        <p:spPr>
          <a:xfrm>
            <a:off x="8198118" y="1644021"/>
            <a:ext cx="1000106" cy="875470"/>
          </a:xfrm>
          <a:prstGeom prst="octagon">
            <a:avLst/>
          </a:prstGeom>
          <a:gradFill>
            <a:gsLst>
              <a:gs pos="0">
                <a:srgbClr val="FFF200">
                  <a:alpha val="25000"/>
                </a:srgbClr>
              </a:gs>
              <a:gs pos="12000">
                <a:srgbClr val="FFFF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NA2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6" name="Octagon 185"/>
          <p:cNvSpPr/>
          <p:nvPr/>
        </p:nvSpPr>
        <p:spPr>
          <a:xfrm>
            <a:off x="3904638" y="5296861"/>
            <a:ext cx="1000106" cy="853578"/>
          </a:xfrm>
          <a:prstGeom prst="octagon">
            <a:avLst/>
          </a:prstGeom>
          <a:gradFill>
            <a:gsLst>
              <a:gs pos="0">
                <a:srgbClr val="FFF200">
                  <a:alpha val="25000"/>
                </a:srgbClr>
              </a:gs>
              <a:gs pos="12000">
                <a:srgbClr val="FFFF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Task 4.1 &amp; 4.2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2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11457</TotalTime>
  <Words>931</Words>
  <Application>Microsoft Macintosh PowerPoint</Application>
  <PresentationFormat>On-screen Show (4:3)</PresentationFormat>
  <Paragraphs>420</Paragraphs>
  <Slides>27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                      3 JOINT RESEARCH ACTIVITY (JRA):  Moving from physical to digital collections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1.2 Automated data collection from digital images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Royal Botanic Garden Edinburgh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</dc:title>
  <dc:creator>Elspeth Haston</dc:creator>
  <cp:lastModifiedBy>Vincent Smith</cp:lastModifiedBy>
  <cp:revision>186</cp:revision>
  <dcterms:created xsi:type="dcterms:W3CDTF">2016-06-10T16:00:54Z</dcterms:created>
  <dcterms:modified xsi:type="dcterms:W3CDTF">2017-06-15T12:37:17Z</dcterms:modified>
</cp:coreProperties>
</file>