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65" r:id="rId3"/>
    <p:sldId id="264" r:id="rId4"/>
    <p:sldId id="282" r:id="rId5"/>
    <p:sldId id="258" r:id="rId6"/>
    <p:sldId id="293" r:id="rId7"/>
    <p:sldId id="278" r:id="rId8"/>
    <p:sldId id="279" r:id="rId9"/>
    <p:sldId id="273" r:id="rId10"/>
    <p:sldId id="291" r:id="rId11"/>
    <p:sldId id="292" r:id="rId12"/>
    <p:sldId id="286" r:id="rId13"/>
    <p:sldId id="289" r:id="rId14"/>
    <p:sldId id="294" r:id="rId15"/>
    <p:sldId id="274" r:id="rId16"/>
    <p:sldId id="275" r:id="rId17"/>
    <p:sldId id="295" r:id="rId18"/>
    <p:sldId id="283" r:id="rId19"/>
    <p:sldId id="280" r:id="rId20"/>
    <p:sldId id="284" r:id="rId21"/>
    <p:sldId id="288" r:id="rId22"/>
    <p:sldId id="276" r:id="rId23"/>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FF9900"/>
    <a:srgbClr val="00C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autoAdjust="0"/>
    <p:restoredTop sz="94687" autoAdjust="0"/>
  </p:normalViewPr>
  <p:slideViewPr>
    <p:cSldViewPr>
      <p:cViewPr>
        <p:scale>
          <a:sx n="90" d="100"/>
          <a:sy n="90" d="100"/>
        </p:scale>
        <p:origin x="-1234" y="-4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4916" cy="496332"/>
          </a:xfrm>
          <a:prstGeom prst="rect">
            <a:avLst/>
          </a:prstGeom>
        </p:spPr>
        <p:txBody>
          <a:bodyPr vert="horz" lIns="91669" tIns="45834" rIns="91669" bIns="45834" rtlCol="0"/>
          <a:lstStyle>
            <a:lvl1pPr algn="l">
              <a:defRPr sz="1200"/>
            </a:lvl1pPr>
          </a:lstStyle>
          <a:p>
            <a:endParaRPr lang="cs-CZ"/>
          </a:p>
        </p:txBody>
      </p:sp>
      <p:sp>
        <p:nvSpPr>
          <p:cNvPr id="3" name="Zástupný symbol pro datum 2"/>
          <p:cNvSpPr>
            <a:spLocks noGrp="1"/>
          </p:cNvSpPr>
          <p:nvPr>
            <p:ph type="dt" idx="1"/>
          </p:nvPr>
        </p:nvSpPr>
        <p:spPr>
          <a:xfrm>
            <a:off x="3851167" y="0"/>
            <a:ext cx="2944916" cy="496332"/>
          </a:xfrm>
          <a:prstGeom prst="rect">
            <a:avLst/>
          </a:prstGeom>
        </p:spPr>
        <p:txBody>
          <a:bodyPr vert="horz" lIns="91669" tIns="45834" rIns="91669" bIns="45834" rtlCol="0"/>
          <a:lstStyle>
            <a:lvl1pPr algn="r">
              <a:defRPr sz="1200"/>
            </a:lvl1pPr>
          </a:lstStyle>
          <a:p>
            <a:fld id="{6359F24D-7461-4D51-8DB9-311D7EB8FD98}" type="datetimeFigureOut">
              <a:rPr lang="cs-CZ" smtClean="0"/>
              <a:pPr/>
              <a:t>6.6.2017</a:t>
            </a:fld>
            <a:endParaRPr lang="cs-CZ"/>
          </a:p>
        </p:txBody>
      </p:sp>
      <p:sp>
        <p:nvSpPr>
          <p:cNvPr id="4" name="Zástupný symbol pro obrázek snímk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669" tIns="45834" rIns="91669" bIns="45834" rtlCol="0" anchor="ctr"/>
          <a:lstStyle/>
          <a:p>
            <a:endParaRPr lang="cs-CZ"/>
          </a:p>
        </p:txBody>
      </p:sp>
      <p:sp>
        <p:nvSpPr>
          <p:cNvPr id="5" name="Zástupný symbol pro poznámky 4"/>
          <p:cNvSpPr>
            <a:spLocks noGrp="1"/>
          </p:cNvSpPr>
          <p:nvPr>
            <p:ph type="body" sz="quarter" idx="3"/>
          </p:nvPr>
        </p:nvSpPr>
        <p:spPr>
          <a:xfrm>
            <a:off x="680087" y="4715153"/>
            <a:ext cx="5437503" cy="4466987"/>
          </a:xfrm>
          <a:prstGeom prst="rect">
            <a:avLst/>
          </a:prstGeom>
        </p:spPr>
        <p:txBody>
          <a:bodyPr vert="horz" lIns="91669" tIns="45834" rIns="91669" bIns="45834"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428716"/>
            <a:ext cx="2944916" cy="496332"/>
          </a:xfrm>
          <a:prstGeom prst="rect">
            <a:avLst/>
          </a:prstGeom>
        </p:spPr>
        <p:txBody>
          <a:bodyPr vert="horz" lIns="91669" tIns="45834" rIns="91669" bIns="45834"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1167" y="9428716"/>
            <a:ext cx="2944916" cy="496332"/>
          </a:xfrm>
          <a:prstGeom prst="rect">
            <a:avLst/>
          </a:prstGeom>
        </p:spPr>
        <p:txBody>
          <a:bodyPr vert="horz" lIns="91669" tIns="45834" rIns="91669" bIns="45834" rtlCol="0" anchor="b"/>
          <a:lstStyle>
            <a:lvl1pPr algn="r">
              <a:defRPr sz="1200"/>
            </a:lvl1pPr>
          </a:lstStyle>
          <a:p>
            <a:fld id="{D89D16C9-4128-4882-8AAD-8D71130D4774}"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54FF54-0D92-444E-8718-A2ABBE91E073}" type="slidenum">
              <a:rPr lang="en-GB" smtClean="0"/>
              <a:pPr/>
              <a:t>5</a:t>
            </a:fld>
            <a:endParaRPr lang="en-GB"/>
          </a:p>
        </p:txBody>
      </p:sp>
    </p:spTree>
    <p:extLst>
      <p:ext uri="{BB962C8B-B14F-4D97-AF65-F5344CB8AC3E}">
        <p14:creationId xmlns:p14="http://schemas.microsoft.com/office/powerpoint/2010/main" xmlns="" val="3865837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0FCD3AB-7682-4662-8638-DE814195687A}" type="slidenum">
              <a:rPr lang="es-ES" smtClean="0"/>
              <a:pPr/>
              <a:t>20</a:t>
            </a:fld>
            <a:endParaRPr lang="es-ES"/>
          </a:p>
        </p:txBody>
      </p:sp>
    </p:spTree>
    <p:extLst>
      <p:ext uri="{BB962C8B-B14F-4D97-AF65-F5344CB8AC3E}">
        <p14:creationId xmlns="" xmlns:p14="http://schemas.microsoft.com/office/powerpoint/2010/main" val="223703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251D171-B814-4340-A63D-0866F8BF42FB}" type="datetimeFigureOut">
              <a:rPr lang="en-GB"/>
              <a:pPr>
                <a:defRPr/>
              </a:pPr>
              <a:t>06/06/2017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DF3816A-B5E3-4E2D-9CEC-9649DD446DA4}"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7ED136DC-C63A-4015-BC5D-8B1E580367D1}" type="datetimeFigureOut">
              <a:rPr lang="en-GB"/>
              <a:pPr>
                <a:defRPr/>
              </a:pPr>
              <a:t>06/06/2017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87AD60F-0928-49E7-A8C7-C01F7E855992}"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D6F9B800-DC36-422F-B1B1-C7642A756F15}" type="datetimeFigureOut">
              <a:rPr lang="en-GB"/>
              <a:pPr>
                <a:defRPr/>
              </a:pPr>
              <a:t>06/06/2017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A293409-5040-412A-8872-46EE6C6DC0AF}"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6628" y="2725511"/>
            <a:ext cx="4169229" cy="1991632"/>
          </a:xfrm>
          <a:prstGeom prst="rect">
            <a:avLst/>
          </a:prstGeom>
        </p:spPr>
        <p:txBody>
          <a:bodyPr/>
          <a:lstStyle>
            <a:lvl1pPr>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xmlns="" val="1402280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897E0194-2A37-40F4-B917-EE22D5F11EFC}" type="datetimeFigureOut">
              <a:rPr lang="en-GB"/>
              <a:pPr>
                <a:defRPr/>
              </a:pPr>
              <a:t>06/06/2017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8649F19-B22F-4945-9E63-FE28016ED6DD}" type="slidenum">
              <a:rPr lang="en-GB"/>
              <a:pPr>
                <a:defRPr/>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18B84060-B69D-426F-A8C9-0ED56EDE5433}" type="datetimeFigureOut">
              <a:rPr lang="en-GB"/>
              <a:pPr>
                <a:defRPr/>
              </a:pPr>
              <a:t>06/06/2017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A9BBBC7-515D-44B5-A7FF-345BADC69906}" type="slidenum">
              <a:rPr lang="en-GB"/>
              <a:pPr>
                <a:defRPr/>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0403226-BCBD-40E6-92AA-0F19F68723BC}" type="datetimeFigureOut">
              <a:rPr lang="en-GB"/>
              <a:pPr>
                <a:defRPr/>
              </a:pPr>
              <a:t>06/06/2017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DB73E5B-6633-48E4-BA88-4065AFBE5F6D}" type="slidenum">
              <a:rPr lang="en-GB"/>
              <a:pPr>
                <a:defRPr/>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81255A25-76FC-40D9-AAB6-120F891FE310}" type="datetimeFigureOut">
              <a:rPr lang="en-GB"/>
              <a:pPr>
                <a:defRPr/>
              </a:pPr>
              <a:t>06/06/2017</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18E3B03-89E0-4739-8F9E-0E7B05AAB88A}" type="slidenum">
              <a:rPr lang="en-GB"/>
              <a:pPr>
                <a:defRPr/>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74F11370-92D4-473A-AE55-F39CD3B59B4F}" type="datetimeFigureOut">
              <a:rPr lang="en-GB"/>
              <a:pPr>
                <a:defRPr/>
              </a:pPr>
              <a:t>06/06/2017</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A445733B-17BD-48A6-8C45-882B8DF031CC}" type="slidenum">
              <a:rPr lang="en-GB"/>
              <a:pPr>
                <a:defRPr/>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3A96CCD9-42A7-4884-B5A2-18663CEC816B}" type="datetimeFigureOut">
              <a:rPr lang="en-GB"/>
              <a:pPr>
                <a:defRPr/>
              </a:pPr>
              <a:t>06/06/2017</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7C2764D-D428-48BA-9FA7-E9D5A5A46563}" type="slidenum">
              <a:rPr lang="en-GB"/>
              <a:pPr>
                <a:defRPr/>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4837BC-3FA6-461A-8092-99D1378B994A}" type="datetimeFigureOut">
              <a:rPr lang="en-GB"/>
              <a:pPr>
                <a:defRPr/>
              </a:pPr>
              <a:t>06/06/2017</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A2AF8F55-8583-4571-89C9-46EBABE56B07}"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C68083C-404F-408E-A777-EEF8E7DE5796}" type="datetimeFigureOut">
              <a:rPr lang="en-GB"/>
              <a:pPr>
                <a:defRPr/>
              </a:pPr>
              <a:t>06/06/2017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54B8E28-D198-44F8-9D0B-9589F40D5AB5}" type="slidenum">
              <a:rPr lang="en-GB"/>
              <a:pPr>
                <a:defRPr/>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A856054-ABB4-4A44-912A-DCFA6B8B0EFB}" type="datetimeFigureOut">
              <a:rPr lang="en-GB"/>
              <a:pPr>
                <a:defRPr/>
              </a:pPr>
              <a:t>06/06/2017</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ECEA43B-E73E-4AF9-BADF-18FFB99EF87E}" type="slidenum">
              <a:rPr lang="en-GB"/>
              <a:pPr>
                <a:defRPr/>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C965EE6-2204-4C15-A9F4-FC4FFF6E2B8A}" type="datetimeFigureOut">
              <a:rPr lang="en-GB"/>
              <a:pPr>
                <a:defRPr/>
              </a:pPr>
              <a:t>06/06/2017</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177018C4-DBC5-41D5-B7D5-72520FD7848F}" type="slidenum">
              <a:rPr lang="en-GB"/>
              <a:pPr>
                <a:defRPr/>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9CE76B66-D989-4096-B54F-1CCC52BD670D}" type="datetimeFigureOut">
              <a:rPr lang="en-GB"/>
              <a:pPr>
                <a:defRPr/>
              </a:pPr>
              <a:t>06/06/2017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0420470-B575-4383-BFEF-630A1C10A266}" type="slidenum">
              <a:rPr lang="en-GB"/>
              <a:pPr>
                <a:defRPr/>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7739112-3116-4BB4-8E98-C95C68254425}" type="datetimeFigureOut">
              <a:rPr lang="en-GB"/>
              <a:pPr>
                <a:defRPr/>
              </a:pPr>
              <a:t>06/06/2017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FBB6549-B88B-4F7F-8A66-7C032F244B4C}"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94CD97B-62D5-4249-9EA2-FA6C5F913B2F}" type="datetimeFigureOut">
              <a:rPr lang="en-GB"/>
              <a:pPr>
                <a:defRPr/>
              </a:pPr>
              <a:t>06/06/2017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09464CD-DA63-4F53-9B38-3B43FBCC4741}"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385B1C53-935C-4CAF-A131-A5C9D16BD48D}" type="datetimeFigureOut">
              <a:rPr lang="en-GB"/>
              <a:pPr>
                <a:defRPr/>
              </a:pPr>
              <a:t>06/06/2017</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AA8DD94-C59A-467F-880F-E56B8A0B0B81}"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A0A2E18B-1937-40FB-B4FE-7C49B320B481}" type="datetimeFigureOut">
              <a:rPr lang="en-GB"/>
              <a:pPr>
                <a:defRPr/>
              </a:pPr>
              <a:t>06/06/2017</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5CCFC462-53B0-454E-885E-FC8B7CE696F4}"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7B0D6F1E-8C0B-46B0-8F66-727830A46798}" type="datetimeFigureOut">
              <a:rPr lang="en-GB"/>
              <a:pPr>
                <a:defRPr/>
              </a:pPr>
              <a:t>06/06/2017</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885004A4-8D52-4089-840E-23EFC9EFC649}"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DEC117-D450-4069-AD4C-38E077D1C1DE}" type="datetimeFigureOut">
              <a:rPr lang="en-GB"/>
              <a:pPr>
                <a:defRPr/>
              </a:pPr>
              <a:t>06/06/2017</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E4FE859A-4DEA-4F16-BE8B-9BE06AB20DAF}"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594C68F-603C-433F-9EDE-33E815CA9B28}" type="datetimeFigureOut">
              <a:rPr lang="en-GB"/>
              <a:pPr>
                <a:defRPr/>
              </a:pPr>
              <a:t>06/06/2017</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857F1DE-9159-416D-9354-24F2964BFB32}"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D478F5D-50D6-4136-B53B-D9855796A5D0}" type="datetimeFigureOut">
              <a:rPr lang="en-GB"/>
              <a:pPr>
                <a:defRPr/>
              </a:pPr>
              <a:t>06/06/2017</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598BFC29-F71C-4320-A1EB-1388DDF73231}"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4289B8A-49A4-4BFA-9342-169E5C264644}" type="datetimeFigureOut">
              <a:rPr lang="en-GB"/>
              <a:pPr>
                <a:defRPr/>
              </a:pPr>
              <a:t>06/06/2017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836D6C3-7EBC-4774-84BE-1809350F7DC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white">
                    <a:tint val="75000"/>
                  </a:prstClr>
                </a:solidFill>
                <a:latin typeface="+mn-lt"/>
                <a:cs typeface="+mn-cs"/>
              </a:defRPr>
            </a:lvl1pPr>
          </a:lstStyle>
          <a:p>
            <a:pPr>
              <a:defRPr/>
            </a:pPr>
            <a:fld id="{15563C1F-00D4-4EF0-8070-8B706CE66504}" type="datetimeFigureOut">
              <a:rPr lang="en-GB"/>
              <a:pPr>
                <a:defRPr/>
              </a:pPr>
              <a:t>06/06/2017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white">
                    <a:tint val="75000"/>
                  </a:prst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white">
                    <a:tint val="75000"/>
                  </a:prstClr>
                </a:solidFill>
                <a:latin typeface="+mn-lt"/>
                <a:cs typeface="+mn-cs"/>
              </a:defRPr>
            </a:lvl1pPr>
          </a:lstStyle>
          <a:p>
            <a:pPr>
              <a:defRPr/>
            </a:pPr>
            <a:fld id="{E1ADAEF6-AEEB-4891-9C5C-8924D7E56E97}" type="slidenum">
              <a:rPr lang="en-GB"/>
              <a:pPr>
                <a:defRPr/>
              </a:pPr>
              <a:t>‹#›</a:t>
            </a:fld>
            <a:endParaRPr lang="en-GB"/>
          </a:p>
        </p:txBody>
      </p:sp>
    </p:spTree>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nm.cz/Prirodovedecke-muzeum/Pripravujeme-PM/Jak-se-bude-jmenovat.html" TargetMode="Externa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hyperlink" Target="http://www.nrm.se/besokmuseet/pagang/kalenderhandelser/hjalpvaraforskare.9004493.html?date=2017-05-20" TargetMode="External"/><Relationship Id="rId4" Type="http://schemas.openxmlformats.org/officeDocument/2006/relationships/hyperlink" Target="http://www.nrm.se/forskningochsamlingar/medborgarforskning.9004490.html"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nhm.ac.uk/&#8230;/cit&#8230;/miniature-fossils-magnified.html" TargetMode="Externa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2" cstate="print"/>
          <a:srcRect/>
          <a:stretch>
            <a:fillRect/>
          </a:stretch>
        </p:blipFill>
        <p:spPr bwMode="auto">
          <a:xfrm>
            <a:off x="1547813" y="476250"/>
            <a:ext cx="6143625" cy="1247775"/>
          </a:xfrm>
          <a:prstGeom prst="rect">
            <a:avLst/>
          </a:prstGeom>
          <a:noFill/>
          <a:ln w="9525">
            <a:noFill/>
            <a:miter lim="800000"/>
            <a:headEnd/>
            <a:tailEnd/>
          </a:ln>
        </p:spPr>
      </p:pic>
      <p:sp>
        <p:nvSpPr>
          <p:cNvPr id="25602" name="TextBox 2"/>
          <p:cNvSpPr txBox="1">
            <a:spLocks noChangeArrowheads="1"/>
          </p:cNvSpPr>
          <p:nvPr/>
        </p:nvSpPr>
        <p:spPr bwMode="auto">
          <a:xfrm>
            <a:off x="611188" y="2205038"/>
            <a:ext cx="7848600" cy="2677656"/>
          </a:xfrm>
          <a:prstGeom prst="rect">
            <a:avLst/>
          </a:prstGeom>
          <a:noFill/>
          <a:ln w="9525">
            <a:noFill/>
            <a:miter lim="800000"/>
            <a:headEnd/>
            <a:tailEnd/>
          </a:ln>
        </p:spPr>
        <p:txBody>
          <a:bodyPr>
            <a:spAutoFit/>
          </a:bodyPr>
          <a:lstStyle/>
          <a:p>
            <a:pPr algn="ctr"/>
            <a:r>
              <a:rPr lang="en-GB" sz="3200" dirty="0" smtClean="0">
                <a:latin typeface="Calibri" pitchFamily="34" charset="0"/>
              </a:rPr>
              <a:t>NA3</a:t>
            </a:r>
            <a:r>
              <a:rPr lang="cs-CZ" sz="3200" dirty="0" smtClean="0">
                <a:latin typeface="Calibri" pitchFamily="34" charset="0"/>
              </a:rPr>
              <a:t> </a:t>
            </a:r>
          </a:p>
          <a:p>
            <a:pPr algn="ctr"/>
            <a:r>
              <a:rPr lang="cs-CZ" sz="3200" dirty="0" err="1" smtClean="0">
                <a:latin typeface="Calibri" pitchFamily="34" charset="0"/>
              </a:rPr>
              <a:t>Inovation</a:t>
            </a:r>
            <a:r>
              <a:rPr lang="cs-CZ" sz="3200" dirty="0" smtClean="0">
                <a:latin typeface="Calibri" pitchFamily="34" charset="0"/>
              </a:rPr>
              <a:t>, </a:t>
            </a:r>
            <a:r>
              <a:rPr lang="cs-CZ" sz="3200" dirty="0" err="1" smtClean="0">
                <a:latin typeface="Calibri" pitchFamily="34" charset="0"/>
              </a:rPr>
              <a:t>Impact</a:t>
            </a:r>
            <a:r>
              <a:rPr lang="cs-CZ" sz="3200" dirty="0" smtClean="0">
                <a:latin typeface="Calibri" pitchFamily="34" charset="0"/>
              </a:rPr>
              <a:t> &amp; </a:t>
            </a:r>
            <a:r>
              <a:rPr lang="cs-CZ" sz="3200" dirty="0" err="1" smtClean="0">
                <a:latin typeface="Calibri" pitchFamily="34" charset="0"/>
              </a:rPr>
              <a:t>Sustainibility</a:t>
            </a:r>
            <a:endParaRPr lang="cs-CZ" sz="3200" smtClean="0">
              <a:latin typeface="Calibri" pitchFamily="34" charset="0"/>
            </a:endParaRPr>
          </a:p>
          <a:p>
            <a:pPr algn="ctr"/>
            <a:r>
              <a:rPr lang="en-GB" sz="1400" i="1" smtClean="0">
                <a:latin typeface="Calibri" pitchFamily="34" charset="0"/>
              </a:rPr>
              <a:t> </a:t>
            </a:r>
            <a:r>
              <a:rPr lang="cs-CZ" sz="3200" dirty="0" err="1" smtClean="0">
                <a:latin typeface="Calibri" pitchFamily="34" charset="0"/>
              </a:rPr>
              <a:t>Review</a:t>
            </a:r>
            <a:endParaRPr lang="en-GB" sz="3200" dirty="0">
              <a:latin typeface="Calibri" pitchFamily="34" charset="0"/>
            </a:endParaRPr>
          </a:p>
          <a:p>
            <a:endParaRPr lang="en-GB" dirty="0">
              <a:latin typeface="Calibri" pitchFamily="34" charset="0"/>
            </a:endParaRPr>
          </a:p>
          <a:p>
            <a:endParaRPr lang="en-GB" dirty="0">
              <a:latin typeface="Calibri" pitchFamily="34" charset="0"/>
            </a:endParaRPr>
          </a:p>
          <a:p>
            <a:r>
              <a:rPr lang="en-GB" dirty="0">
                <a:latin typeface="Calibri" pitchFamily="34" charset="0"/>
              </a:rPr>
              <a:t>WP Leader: </a:t>
            </a:r>
            <a:r>
              <a:rPr lang="cs-CZ" dirty="0" smtClean="0">
                <a:latin typeface="Calibri" pitchFamily="34" charset="0"/>
              </a:rPr>
              <a:t>Jiří Kvaček</a:t>
            </a:r>
            <a:endParaRPr lang="en-GB" dirty="0">
              <a:latin typeface="Calibri" pitchFamily="34" charset="0"/>
            </a:endParaRPr>
          </a:p>
          <a:p>
            <a:r>
              <a:rPr lang="en-GB" dirty="0">
                <a:latin typeface="Calibri" pitchFamily="34" charset="0"/>
              </a:rPr>
              <a:t>WP Deputy: </a:t>
            </a:r>
            <a:r>
              <a:rPr lang="cs-CZ" dirty="0">
                <a:latin typeface="Calibri" pitchFamily="34" charset="0"/>
              </a:rPr>
              <a:t>Christiane </a:t>
            </a:r>
            <a:r>
              <a:rPr lang="cs-CZ" dirty="0" err="1">
                <a:latin typeface="Calibri" pitchFamily="34" charset="0"/>
              </a:rPr>
              <a:t>Quaisser</a:t>
            </a:r>
            <a:endParaRPr lang="en-GB" dirty="0">
              <a:latin typeface="Calibri" pitchFamily="34" charset="0"/>
            </a:endParaRPr>
          </a:p>
        </p:txBody>
      </p:sp>
      <p:sp>
        <p:nvSpPr>
          <p:cNvPr id="25603" name="TextBox 3"/>
          <p:cNvSpPr txBox="1">
            <a:spLocks noChangeArrowheads="1"/>
          </p:cNvSpPr>
          <p:nvPr/>
        </p:nvSpPr>
        <p:spPr bwMode="auto">
          <a:xfrm>
            <a:off x="107950" y="6456363"/>
            <a:ext cx="2735858" cy="276999"/>
          </a:xfrm>
          <a:prstGeom prst="rect">
            <a:avLst/>
          </a:prstGeom>
          <a:noFill/>
          <a:ln w="9525">
            <a:noFill/>
            <a:miter lim="800000"/>
            <a:headEnd/>
            <a:tailEnd/>
          </a:ln>
        </p:spPr>
        <p:txBody>
          <a:bodyPr wrap="square">
            <a:spAutoFit/>
          </a:bodyPr>
          <a:lstStyle/>
          <a:p>
            <a:r>
              <a:rPr lang="en-GB" sz="1200" dirty="0">
                <a:latin typeface="Calibri" pitchFamily="34" charset="0"/>
              </a:rPr>
              <a:t>SYNTHESYS3 </a:t>
            </a:r>
            <a:r>
              <a:rPr lang="cs-CZ" sz="1200" dirty="0" err="1" smtClean="0">
                <a:latin typeface="Calibri" pitchFamily="34" charset="0"/>
              </a:rPr>
              <a:t>Final</a:t>
            </a:r>
            <a:r>
              <a:rPr lang="cs-CZ" sz="1200" dirty="0" smtClean="0">
                <a:latin typeface="Calibri" pitchFamily="34" charset="0"/>
              </a:rPr>
              <a:t> Meeting</a:t>
            </a:r>
            <a:endParaRPr lang="en-GB" sz="1200" dirty="0">
              <a:latin typeface="Calibri" pitchFamily="34" charset="0"/>
            </a:endParaRPr>
          </a:p>
        </p:txBody>
      </p:sp>
      <p:sp>
        <p:nvSpPr>
          <p:cNvPr id="25604" name="TextBox 4"/>
          <p:cNvSpPr txBox="1">
            <a:spLocks noChangeArrowheads="1"/>
          </p:cNvSpPr>
          <p:nvPr/>
        </p:nvSpPr>
        <p:spPr bwMode="auto">
          <a:xfrm>
            <a:off x="6876256" y="6455550"/>
            <a:ext cx="2016893" cy="277812"/>
          </a:xfrm>
          <a:prstGeom prst="rect">
            <a:avLst/>
          </a:prstGeom>
          <a:noFill/>
          <a:ln w="9525">
            <a:noFill/>
            <a:miter lim="800000"/>
            <a:headEnd/>
            <a:tailEnd/>
          </a:ln>
        </p:spPr>
        <p:txBody>
          <a:bodyPr wrap="square">
            <a:spAutoFit/>
          </a:bodyPr>
          <a:lstStyle/>
          <a:p>
            <a:r>
              <a:rPr lang="cs-CZ" sz="1200" dirty="0" smtClean="0">
                <a:latin typeface="Calibri" pitchFamily="34" charset="0"/>
              </a:rPr>
              <a:t>NMH</a:t>
            </a:r>
            <a:r>
              <a:rPr lang="en-GB" sz="1200" dirty="0" smtClean="0">
                <a:latin typeface="Calibri" pitchFamily="34" charset="0"/>
              </a:rPr>
              <a:t>, </a:t>
            </a:r>
            <a:r>
              <a:rPr lang="cs-CZ" sz="1200" dirty="0" smtClean="0">
                <a:latin typeface="Calibri" pitchFamily="34" charset="0"/>
              </a:rPr>
              <a:t>London</a:t>
            </a:r>
            <a:r>
              <a:rPr lang="en-GB" sz="1200" dirty="0" smtClean="0">
                <a:latin typeface="Calibri" pitchFamily="34" charset="0"/>
              </a:rPr>
              <a:t>, </a:t>
            </a:r>
            <a:r>
              <a:rPr lang="cs-CZ" sz="1200" dirty="0" smtClean="0">
                <a:latin typeface="Calibri" pitchFamily="34" charset="0"/>
              </a:rPr>
              <a:t>6-7</a:t>
            </a:r>
            <a:r>
              <a:rPr lang="en-GB" sz="1200" dirty="0" smtClean="0">
                <a:latin typeface="Calibri" pitchFamily="34" charset="0"/>
              </a:rPr>
              <a:t> </a:t>
            </a:r>
            <a:r>
              <a:rPr lang="cs-CZ" sz="1200" dirty="0" smtClean="0">
                <a:latin typeface="Calibri" pitchFamily="34" charset="0"/>
              </a:rPr>
              <a:t>June </a:t>
            </a:r>
            <a:r>
              <a:rPr lang="en-GB" sz="1200" dirty="0" smtClean="0">
                <a:latin typeface="Calibri" pitchFamily="34" charset="0"/>
              </a:rPr>
              <a:t>201</a:t>
            </a:r>
            <a:r>
              <a:rPr lang="cs-CZ" sz="1200" dirty="0" smtClean="0">
                <a:latin typeface="Calibri" pitchFamily="34" charset="0"/>
              </a:rPr>
              <a:t>7</a:t>
            </a:r>
            <a:endParaRPr lang="en-GB" sz="1200" dirty="0">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09827" y="188640"/>
            <a:ext cx="4872790" cy="523220"/>
          </a:xfrm>
          <a:prstGeom prst="rect">
            <a:avLst/>
          </a:prstGeom>
          <a:noFill/>
        </p:spPr>
        <p:txBody>
          <a:bodyPr wrap="square" rtlCol="0">
            <a:spAutoFit/>
          </a:bodyPr>
          <a:lstStyle/>
          <a:p>
            <a:r>
              <a:rPr lang="cs-CZ" sz="2800" b="1" dirty="0" smtClean="0"/>
              <a:t>NMP </a:t>
            </a:r>
            <a:r>
              <a:rPr lang="de-AT" sz="2800" b="1" dirty="0" smtClean="0"/>
              <a:t>-</a:t>
            </a:r>
            <a:r>
              <a:rPr lang="cs-CZ" sz="2800" b="1" dirty="0" smtClean="0"/>
              <a:t> </a:t>
            </a:r>
            <a:r>
              <a:rPr lang="cs-CZ" sz="2800" b="1" dirty="0" err="1" smtClean="0"/>
              <a:t>Prague</a:t>
            </a:r>
            <a:endParaRPr lang="de-AT" sz="2800" b="1" dirty="0"/>
          </a:p>
        </p:txBody>
      </p:sp>
      <p:sp>
        <p:nvSpPr>
          <p:cNvPr id="13" name="Obdélník 12"/>
          <p:cNvSpPr/>
          <p:nvPr/>
        </p:nvSpPr>
        <p:spPr>
          <a:xfrm>
            <a:off x="323528" y="5157192"/>
            <a:ext cx="7344816" cy="1754326"/>
          </a:xfrm>
          <a:prstGeom prst="rect">
            <a:avLst/>
          </a:prstGeom>
        </p:spPr>
        <p:txBody>
          <a:bodyPr wrap="square">
            <a:spAutoFit/>
          </a:bodyPr>
          <a:lstStyle/>
          <a:p>
            <a:r>
              <a:rPr lang="en-US" dirty="0" smtClean="0"/>
              <a:t>For more information about the projects see:</a:t>
            </a:r>
          </a:p>
          <a:p>
            <a:r>
              <a:rPr lang="cs-CZ" dirty="0" smtClean="0">
                <a:hlinkClick r:id="rId2"/>
              </a:rPr>
              <a:t>http://www.</a:t>
            </a:r>
            <a:r>
              <a:rPr lang="cs-CZ" dirty="0" err="1" smtClean="0">
                <a:hlinkClick r:id="rId2"/>
              </a:rPr>
              <a:t>nm.cz</a:t>
            </a:r>
            <a:r>
              <a:rPr lang="cs-CZ" dirty="0" smtClean="0">
                <a:hlinkClick r:id="rId2"/>
              </a:rPr>
              <a:t>/</a:t>
            </a:r>
            <a:r>
              <a:rPr lang="cs-CZ" dirty="0" err="1" smtClean="0">
                <a:hlinkClick r:id="rId2"/>
              </a:rPr>
              <a:t>Prirodovedecke</a:t>
            </a:r>
            <a:r>
              <a:rPr lang="cs-CZ" dirty="0" smtClean="0">
                <a:hlinkClick r:id="rId2"/>
              </a:rPr>
              <a:t>-muzeum/</a:t>
            </a:r>
            <a:r>
              <a:rPr lang="cs-CZ" dirty="0" err="1" smtClean="0">
                <a:hlinkClick r:id="rId2"/>
              </a:rPr>
              <a:t>Pripravujeme</a:t>
            </a:r>
            <a:r>
              <a:rPr lang="cs-CZ" dirty="0" smtClean="0">
                <a:hlinkClick r:id="rId2"/>
              </a:rPr>
              <a:t>-PM/Jak-se-bude-jmenovat.</a:t>
            </a:r>
            <a:r>
              <a:rPr lang="cs-CZ" dirty="0" err="1" smtClean="0">
                <a:hlinkClick r:id="rId2"/>
              </a:rPr>
              <a:t>html</a:t>
            </a:r>
            <a:endParaRPr lang="cs-CZ" dirty="0" smtClean="0"/>
          </a:p>
          <a:p>
            <a:r>
              <a:rPr lang="cs-CZ" u="sng" dirty="0" smtClean="0">
                <a:solidFill>
                  <a:srgbClr val="0000FF"/>
                </a:solidFill>
              </a:rPr>
              <a:t>https://www.facebook.com/synthesysproject/?ref=aymt_homepage_panel</a:t>
            </a:r>
          </a:p>
          <a:p>
            <a:endParaRPr lang="cs-CZ" dirty="0" smtClean="0"/>
          </a:p>
        </p:txBody>
      </p:sp>
      <p:sp>
        <p:nvSpPr>
          <p:cNvPr id="14" name="TextovéPole 13"/>
          <p:cNvSpPr txBox="1"/>
          <p:nvPr/>
        </p:nvSpPr>
        <p:spPr>
          <a:xfrm>
            <a:off x="251520" y="3645024"/>
            <a:ext cx="5832648" cy="1754326"/>
          </a:xfrm>
          <a:prstGeom prst="rect">
            <a:avLst/>
          </a:prstGeom>
          <a:noFill/>
        </p:spPr>
        <p:txBody>
          <a:bodyPr wrap="square" rtlCol="0">
            <a:spAutoFit/>
          </a:bodyPr>
          <a:lstStyle/>
          <a:p>
            <a:r>
              <a:rPr lang="cs-CZ" dirty="0" smtClean="0"/>
              <a:t>Public </a:t>
            </a:r>
            <a:r>
              <a:rPr lang="cs-CZ" dirty="0" err="1" smtClean="0"/>
              <a:t>event</a:t>
            </a:r>
            <a:r>
              <a:rPr lang="cs-CZ" dirty="0" smtClean="0"/>
              <a:t> </a:t>
            </a:r>
          </a:p>
          <a:p>
            <a:r>
              <a:rPr lang="cs-CZ" dirty="0" err="1" smtClean="0"/>
              <a:t>How</a:t>
            </a:r>
            <a:r>
              <a:rPr lang="cs-CZ" dirty="0" smtClean="0"/>
              <a:t> </a:t>
            </a:r>
            <a:r>
              <a:rPr lang="cs-CZ" dirty="0" err="1" smtClean="0"/>
              <a:t>should</a:t>
            </a:r>
            <a:r>
              <a:rPr lang="cs-CZ" dirty="0" smtClean="0"/>
              <a:t> </a:t>
            </a:r>
            <a:r>
              <a:rPr lang="cs-CZ" dirty="0" err="1" smtClean="0"/>
              <a:t>we</a:t>
            </a:r>
            <a:r>
              <a:rPr lang="cs-CZ" dirty="0" smtClean="0"/>
              <a:t> </a:t>
            </a:r>
            <a:r>
              <a:rPr lang="cs-CZ" dirty="0" err="1" smtClean="0"/>
              <a:t>name</a:t>
            </a:r>
            <a:r>
              <a:rPr lang="cs-CZ" dirty="0" smtClean="0"/>
              <a:t> </a:t>
            </a:r>
            <a:r>
              <a:rPr lang="cs-CZ" dirty="0" err="1" smtClean="0"/>
              <a:t>it</a:t>
            </a:r>
            <a:r>
              <a:rPr lang="cs-CZ" dirty="0" smtClean="0"/>
              <a:t>? </a:t>
            </a:r>
            <a:r>
              <a:rPr lang="cs-CZ" dirty="0" err="1" smtClean="0"/>
              <a:t>July</a:t>
            </a:r>
            <a:r>
              <a:rPr lang="cs-CZ" dirty="0" smtClean="0"/>
              <a:t> 15</a:t>
            </a:r>
          </a:p>
          <a:p>
            <a:r>
              <a:rPr lang="cs-CZ" dirty="0" err="1" smtClean="0"/>
              <a:t>Tracking</a:t>
            </a:r>
            <a:r>
              <a:rPr lang="cs-CZ" dirty="0" smtClean="0"/>
              <a:t> a </a:t>
            </a:r>
            <a:r>
              <a:rPr lang="cs-CZ" dirty="0" err="1" smtClean="0"/>
              <a:t>dinosaur</a:t>
            </a:r>
            <a:r>
              <a:rPr lang="cs-CZ" dirty="0" smtClean="0"/>
              <a:t> (</a:t>
            </a:r>
            <a:r>
              <a:rPr lang="cs-CZ" dirty="0" err="1" smtClean="0"/>
              <a:t>April</a:t>
            </a:r>
            <a:r>
              <a:rPr lang="cs-CZ" dirty="0" smtClean="0"/>
              <a:t> 1)</a:t>
            </a:r>
          </a:p>
          <a:p>
            <a:r>
              <a:rPr lang="hu-HU" dirty="0" smtClean="0"/>
              <a:t>Promotion of Access: Facebook</a:t>
            </a:r>
            <a:endParaRPr lang="cs-CZ" dirty="0" smtClean="0"/>
          </a:p>
          <a:p>
            <a:r>
              <a:rPr lang="cs-CZ" dirty="0" smtClean="0"/>
              <a:t>      </a:t>
            </a:r>
          </a:p>
          <a:p>
            <a:endParaRPr lang="cs-CZ" dirty="0"/>
          </a:p>
        </p:txBody>
      </p:sp>
      <p:pic>
        <p:nvPicPr>
          <p:cNvPr id="17" name="Picture 2" descr="Inline images 2"/>
          <p:cNvPicPr>
            <a:picLocks noChangeAspect="1" noChangeArrowheads="1"/>
          </p:cNvPicPr>
          <p:nvPr/>
        </p:nvPicPr>
        <p:blipFill>
          <a:blip r:embed="rId3" cstate="print"/>
          <a:srcRect/>
          <a:stretch>
            <a:fillRect/>
          </a:stretch>
        </p:blipFill>
        <p:spPr bwMode="auto">
          <a:xfrm>
            <a:off x="6084888" y="115888"/>
            <a:ext cx="2938462" cy="593725"/>
          </a:xfrm>
          <a:prstGeom prst="rect">
            <a:avLst/>
          </a:prstGeom>
          <a:noFill/>
          <a:ln w="9525">
            <a:noFill/>
            <a:miter lim="800000"/>
            <a:headEnd/>
            <a:tailEnd/>
          </a:ln>
        </p:spPr>
      </p:pic>
      <p:pic>
        <p:nvPicPr>
          <p:cNvPr id="11" name="Obrázek 10" descr="stop.jpg"/>
          <p:cNvPicPr>
            <a:picLocks noChangeAspect="1"/>
          </p:cNvPicPr>
          <p:nvPr/>
        </p:nvPicPr>
        <p:blipFill>
          <a:blip r:embed="rId4" cstate="print"/>
          <a:stretch>
            <a:fillRect/>
          </a:stretch>
        </p:blipFill>
        <p:spPr>
          <a:xfrm>
            <a:off x="3923928" y="836712"/>
            <a:ext cx="5076056" cy="3807042"/>
          </a:xfrm>
          <a:prstGeom prst="rect">
            <a:avLst/>
          </a:prstGeom>
        </p:spPr>
      </p:pic>
      <p:pic>
        <p:nvPicPr>
          <p:cNvPr id="12" name="Obrázek 11" descr="jak se bude jmenovat.jpg"/>
          <p:cNvPicPr>
            <a:picLocks noChangeAspect="1"/>
          </p:cNvPicPr>
          <p:nvPr/>
        </p:nvPicPr>
        <p:blipFill>
          <a:blip r:embed="rId5" cstate="print"/>
          <a:stretch>
            <a:fillRect/>
          </a:stretch>
        </p:blipFill>
        <p:spPr>
          <a:xfrm>
            <a:off x="395536" y="833478"/>
            <a:ext cx="3456384" cy="2739538"/>
          </a:xfrm>
          <a:prstGeom prst="rect">
            <a:avLst/>
          </a:prstGeom>
        </p:spPr>
      </p:pic>
      <p:pic>
        <p:nvPicPr>
          <p:cNvPr id="15" name="Picture 2" descr="Inline images 2"/>
          <p:cNvPicPr>
            <a:picLocks noChangeAspect="1" noChangeArrowheads="1"/>
          </p:cNvPicPr>
          <p:nvPr/>
        </p:nvPicPr>
        <p:blipFill>
          <a:blip r:embed="rId3" cstate="print"/>
          <a:srcRect/>
          <a:stretch>
            <a:fillRect/>
          </a:stretch>
        </p:blipFill>
        <p:spPr bwMode="auto">
          <a:xfrm>
            <a:off x="2699792" y="3282767"/>
            <a:ext cx="1080120" cy="218241"/>
          </a:xfrm>
          <a:prstGeom prst="rect">
            <a:avLst/>
          </a:prstGeom>
          <a:noFill/>
          <a:ln w="9525">
            <a:noFill/>
            <a:miter lim="800000"/>
            <a:headEnd/>
            <a:tailEnd/>
          </a:ln>
        </p:spPr>
      </p:pic>
    </p:spTree>
    <p:extLst>
      <p:ext uri="{BB962C8B-B14F-4D97-AF65-F5344CB8AC3E}">
        <p14:creationId xmlns="" xmlns:p14="http://schemas.microsoft.com/office/powerpoint/2010/main" val="5289472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cstate="print">
            <a:extLst>
              <a:ext uri="{28A0092B-C50C-407E-A947-70E740481C1C}">
                <a14:useLocalDpi xmlns="" xmlns:a14="http://schemas.microsoft.com/office/drawing/2010/main" val="0"/>
              </a:ext>
            </a:extLst>
          </a:blip>
          <a:srcRect l="26230"/>
          <a:stretch/>
        </p:blipFill>
        <p:spPr>
          <a:xfrm>
            <a:off x="0" y="3621650"/>
            <a:ext cx="3181182" cy="3236351"/>
          </a:xfrm>
          <a:prstGeom prst="rect">
            <a:avLst/>
          </a:prstGeom>
        </p:spPr>
      </p:pic>
      <p:pic>
        <p:nvPicPr>
          <p:cNvPr id="6" name="Grafik 5"/>
          <p:cNvPicPr>
            <a:picLocks noChangeAspect="1"/>
          </p:cNvPicPr>
          <p:nvPr/>
        </p:nvPicPr>
        <p:blipFill rotWithShape="1">
          <a:blip r:embed="rId3" cstate="print"/>
          <a:srcRect l="33234" t="13474" r="33533" b="12662"/>
          <a:stretch/>
        </p:blipFill>
        <p:spPr>
          <a:xfrm>
            <a:off x="5571267" y="1"/>
            <a:ext cx="3572733" cy="6617368"/>
          </a:xfrm>
          <a:prstGeom prst="rect">
            <a:avLst/>
          </a:prstGeom>
          <a:ln>
            <a:solidFill>
              <a:schemeClr val="accent6">
                <a:lumMod val="75000"/>
              </a:schemeClr>
            </a:solidFill>
          </a:ln>
          <a:effectLst>
            <a:outerShdw blurRad="50800" dist="38100" dir="2700000" algn="tl" rotWithShape="0">
              <a:prstClr val="black">
                <a:alpha val="40000"/>
              </a:prstClr>
            </a:outerShdw>
          </a:effectLst>
        </p:spPr>
      </p:pic>
      <p:pic>
        <p:nvPicPr>
          <p:cNvPr id="4" name="Grafik 3"/>
          <p:cNvPicPr>
            <a:picLocks noChangeAspect="1"/>
          </p:cNvPicPr>
          <p:nvPr/>
        </p:nvPicPr>
        <p:blipFill rotWithShape="1">
          <a:blip r:embed="rId4" cstate="print"/>
          <a:srcRect l="8468" r="8938"/>
          <a:stretch/>
        </p:blipFill>
        <p:spPr>
          <a:xfrm>
            <a:off x="1" y="923327"/>
            <a:ext cx="3031958" cy="3059127"/>
          </a:xfrm>
          <a:prstGeom prst="rect">
            <a:avLst/>
          </a:prstGeom>
          <a:ln w="3175">
            <a:solidFill>
              <a:schemeClr val="accent2">
                <a:lumMod val="75000"/>
              </a:schemeClr>
            </a:solidFill>
          </a:ln>
          <a:effectLst>
            <a:outerShdw blurRad="50800" dist="38100" dir="2700000" algn="tl" rotWithShape="0">
              <a:prstClr val="black">
                <a:alpha val="40000"/>
              </a:prstClr>
            </a:outerShdw>
          </a:effectLst>
        </p:spPr>
      </p:pic>
      <p:pic>
        <p:nvPicPr>
          <p:cNvPr id="7" name="Grafik 6"/>
          <p:cNvPicPr>
            <a:picLocks noChangeAspect="1"/>
          </p:cNvPicPr>
          <p:nvPr/>
        </p:nvPicPr>
        <p:blipFill rotWithShape="1">
          <a:blip r:embed="rId5" cstate="print"/>
          <a:srcRect l="20777" t="12586" r="33659" b="3925"/>
          <a:stretch/>
        </p:blipFill>
        <p:spPr>
          <a:xfrm>
            <a:off x="3031959" y="1388378"/>
            <a:ext cx="2589011" cy="3953298"/>
          </a:xfrm>
          <a:prstGeom prst="rect">
            <a:avLst/>
          </a:prstGeom>
          <a:ln w="3175">
            <a:solidFill>
              <a:schemeClr val="accent6">
                <a:lumMod val="75000"/>
              </a:schemeClr>
            </a:solidFill>
          </a:ln>
          <a:effectLst>
            <a:outerShdw blurRad="50800" dist="38100" dir="2700000" algn="tl" rotWithShape="0">
              <a:prstClr val="black">
                <a:alpha val="40000"/>
              </a:prstClr>
            </a:outerShdw>
          </a:effectLst>
        </p:spPr>
      </p:pic>
      <p:sp>
        <p:nvSpPr>
          <p:cNvPr id="8" name="Textfeld 7"/>
          <p:cNvSpPr txBox="1"/>
          <p:nvPr/>
        </p:nvSpPr>
        <p:spPr>
          <a:xfrm>
            <a:off x="309827" y="188640"/>
            <a:ext cx="4872790" cy="523220"/>
          </a:xfrm>
          <a:prstGeom prst="rect">
            <a:avLst/>
          </a:prstGeom>
          <a:noFill/>
        </p:spPr>
        <p:txBody>
          <a:bodyPr wrap="square" rtlCol="0">
            <a:spAutoFit/>
          </a:bodyPr>
          <a:lstStyle/>
          <a:p>
            <a:r>
              <a:rPr lang="de-AT" sz="2800" b="1" dirty="0" smtClean="0"/>
              <a:t>NHM-Vienna</a:t>
            </a:r>
            <a:endParaRPr lang="de-AT" sz="2800" b="1" dirty="0"/>
          </a:p>
        </p:txBody>
      </p:sp>
      <p:sp>
        <p:nvSpPr>
          <p:cNvPr id="9" name="Textfeld 8"/>
          <p:cNvSpPr txBox="1"/>
          <p:nvPr/>
        </p:nvSpPr>
        <p:spPr>
          <a:xfrm>
            <a:off x="3277856" y="5618676"/>
            <a:ext cx="2442635" cy="461665"/>
          </a:xfrm>
          <a:prstGeom prst="rect">
            <a:avLst/>
          </a:prstGeom>
          <a:noFill/>
        </p:spPr>
        <p:txBody>
          <a:bodyPr wrap="square" rtlCol="0">
            <a:spAutoFit/>
          </a:bodyPr>
          <a:lstStyle/>
          <a:p>
            <a:r>
              <a:rPr lang="de-AT" sz="1200" dirty="0" smtClean="0"/>
              <a:t>http://www.nhm-wien.ac.at/forschung/mitmachen</a:t>
            </a:r>
            <a:endParaRPr lang="de-AT" sz="1200" dirty="0"/>
          </a:p>
        </p:txBody>
      </p:sp>
      <p:sp>
        <p:nvSpPr>
          <p:cNvPr id="10" name="Textfeld 9"/>
          <p:cNvSpPr txBox="1"/>
          <p:nvPr/>
        </p:nvSpPr>
        <p:spPr>
          <a:xfrm>
            <a:off x="3277856" y="6080341"/>
            <a:ext cx="2190872" cy="461665"/>
          </a:xfrm>
          <a:prstGeom prst="rect">
            <a:avLst/>
          </a:prstGeom>
          <a:noFill/>
        </p:spPr>
        <p:txBody>
          <a:bodyPr wrap="square" rtlCol="0">
            <a:spAutoFit/>
          </a:bodyPr>
          <a:lstStyle/>
          <a:p>
            <a:r>
              <a:rPr lang="de-AT" sz="1200" dirty="0" smtClean="0"/>
              <a:t>http://herbarium.univie.ac.at/index.htm</a:t>
            </a:r>
            <a:endParaRPr lang="de-AT" sz="1200" dirty="0"/>
          </a:p>
        </p:txBody>
      </p:sp>
    </p:spTree>
    <p:extLst>
      <p:ext uri="{BB962C8B-B14F-4D97-AF65-F5344CB8AC3E}">
        <p14:creationId xmlns="" xmlns:p14="http://schemas.microsoft.com/office/powerpoint/2010/main" val="5289472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09827" y="188640"/>
            <a:ext cx="4872790" cy="523220"/>
          </a:xfrm>
          <a:prstGeom prst="rect">
            <a:avLst/>
          </a:prstGeom>
          <a:noFill/>
        </p:spPr>
        <p:txBody>
          <a:bodyPr wrap="square" rtlCol="0">
            <a:spAutoFit/>
          </a:bodyPr>
          <a:lstStyle/>
          <a:p>
            <a:r>
              <a:rPr lang="de-AT" sz="2800" b="1" dirty="0" smtClean="0"/>
              <a:t>N</a:t>
            </a:r>
            <a:r>
              <a:rPr lang="cs-CZ" sz="2800" b="1" dirty="0" smtClean="0"/>
              <a:t>RM </a:t>
            </a:r>
            <a:r>
              <a:rPr lang="de-AT" sz="2800" b="1" dirty="0" smtClean="0"/>
              <a:t>-</a:t>
            </a:r>
            <a:r>
              <a:rPr lang="cs-CZ" sz="2800" b="1" dirty="0" smtClean="0"/>
              <a:t> Stockholm</a:t>
            </a:r>
            <a:endParaRPr lang="de-AT" sz="2800" b="1" dirty="0"/>
          </a:p>
        </p:txBody>
      </p:sp>
      <p:pic>
        <p:nvPicPr>
          <p:cNvPr id="11" name="Obrázek 10" descr="IMGP6548.jpg"/>
          <p:cNvPicPr>
            <a:picLocks noChangeAspect="1"/>
          </p:cNvPicPr>
          <p:nvPr/>
        </p:nvPicPr>
        <p:blipFill>
          <a:blip r:embed="rId2" cstate="print"/>
          <a:stretch>
            <a:fillRect/>
          </a:stretch>
        </p:blipFill>
        <p:spPr>
          <a:xfrm>
            <a:off x="6084168" y="887338"/>
            <a:ext cx="2555776" cy="1692787"/>
          </a:xfrm>
          <a:prstGeom prst="rect">
            <a:avLst/>
          </a:prstGeom>
        </p:spPr>
      </p:pic>
      <p:pic>
        <p:nvPicPr>
          <p:cNvPr id="12" name="Obrázek 11" descr="swedenNRS__CITISEN SCIENCE.jpg"/>
          <p:cNvPicPr>
            <a:picLocks noChangeAspect="1"/>
          </p:cNvPicPr>
          <p:nvPr/>
        </p:nvPicPr>
        <p:blipFill>
          <a:blip r:embed="rId3" cstate="print"/>
          <a:stretch>
            <a:fillRect/>
          </a:stretch>
        </p:blipFill>
        <p:spPr>
          <a:xfrm>
            <a:off x="611560" y="887338"/>
            <a:ext cx="5715000" cy="3333750"/>
          </a:xfrm>
          <a:prstGeom prst="rect">
            <a:avLst/>
          </a:prstGeom>
        </p:spPr>
      </p:pic>
      <p:sp>
        <p:nvSpPr>
          <p:cNvPr id="13" name="Obdélník 12"/>
          <p:cNvSpPr/>
          <p:nvPr/>
        </p:nvSpPr>
        <p:spPr>
          <a:xfrm>
            <a:off x="539552" y="5589240"/>
            <a:ext cx="7344816" cy="923330"/>
          </a:xfrm>
          <a:prstGeom prst="rect">
            <a:avLst/>
          </a:prstGeom>
        </p:spPr>
        <p:txBody>
          <a:bodyPr wrap="square">
            <a:spAutoFit/>
          </a:bodyPr>
          <a:lstStyle/>
          <a:p>
            <a:r>
              <a:rPr lang="en-US" dirty="0" smtClean="0"/>
              <a:t>For more information about the projects, see:</a:t>
            </a:r>
          </a:p>
          <a:p>
            <a:r>
              <a:rPr lang="en-US" dirty="0" smtClean="0">
                <a:hlinkClick r:id="rId4"/>
              </a:rPr>
              <a:t>http://www.nrm.se/forskning…/medborgarforskning.9004490.html</a:t>
            </a:r>
            <a:endParaRPr lang="en-US" dirty="0" smtClean="0"/>
          </a:p>
          <a:p>
            <a:r>
              <a:rPr lang="en-US" dirty="0" smtClean="0">
                <a:hlinkClick r:id="rId5"/>
              </a:rPr>
              <a:t>http://www.nrm.se/…/</a:t>
            </a:r>
            <a:r>
              <a:rPr lang="en-US" dirty="0" err="1" smtClean="0">
                <a:hlinkClick r:id="rId5"/>
              </a:rPr>
              <a:t>kalende</a:t>
            </a:r>
            <a:r>
              <a:rPr lang="en-US" dirty="0" smtClean="0">
                <a:hlinkClick r:id="rId5"/>
              </a:rPr>
              <a:t>…/hjalpvaraforskare.9004493.html</a:t>
            </a:r>
            <a:endParaRPr lang="en-US" dirty="0"/>
          </a:p>
        </p:txBody>
      </p:sp>
      <p:sp>
        <p:nvSpPr>
          <p:cNvPr id="14" name="TextovéPole 13"/>
          <p:cNvSpPr txBox="1"/>
          <p:nvPr/>
        </p:nvSpPr>
        <p:spPr>
          <a:xfrm>
            <a:off x="539552" y="4509120"/>
            <a:ext cx="5544616" cy="646331"/>
          </a:xfrm>
          <a:prstGeom prst="rect">
            <a:avLst/>
          </a:prstGeom>
          <a:noFill/>
        </p:spPr>
        <p:txBody>
          <a:bodyPr wrap="square" rtlCol="0">
            <a:spAutoFit/>
          </a:bodyPr>
          <a:lstStyle/>
          <a:p>
            <a:r>
              <a:rPr lang="en-US" dirty="0" smtClean="0"/>
              <a:t>CITIZEN SCIENCE DAY </a:t>
            </a:r>
            <a:r>
              <a:rPr lang="cs-CZ" dirty="0" smtClean="0"/>
              <a:t>on </a:t>
            </a:r>
            <a:r>
              <a:rPr lang="en-US" dirty="0" smtClean="0"/>
              <a:t>May 20</a:t>
            </a:r>
            <a:r>
              <a:rPr lang="en-US" baseline="30000" dirty="0" smtClean="0"/>
              <a:t>th</a:t>
            </a:r>
            <a:r>
              <a:rPr lang="cs-CZ" dirty="0" smtClean="0"/>
              <a:t> in </a:t>
            </a:r>
            <a:r>
              <a:rPr lang="en-US" dirty="0" smtClean="0"/>
              <a:t>the Swedish Museum of Natural History in Stockholm </a:t>
            </a:r>
            <a:endParaRPr lang="cs-CZ" dirty="0"/>
          </a:p>
        </p:txBody>
      </p:sp>
      <p:pic>
        <p:nvPicPr>
          <p:cNvPr id="15" name="Obrázek 14" descr="18447365_739530916226258_1745664873980448546_n.png"/>
          <p:cNvPicPr>
            <a:picLocks noChangeAspect="1"/>
          </p:cNvPicPr>
          <p:nvPr/>
        </p:nvPicPr>
        <p:blipFill>
          <a:blip r:embed="rId6" cstate="print"/>
          <a:stretch>
            <a:fillRect/>
          </a:stretch>
        </p:blipFill>
        <p:spPr>
          <a:xfrm>
            <a:off x="6240717" y="2687538"/>
            <a:ext cx="2363731" cy="1378843"/>
          </a:xfrm>
          <a:prstGeom prst="rect">
            <a:avLst/>
          </a:prstGeom>
        </p:spPr>
      </p:pic>
      <p:pic>
        <p:nvPicPr>
          <p:cNvPr id="16" name="Obrázek 15" descr="18555913_739530919559591_7636153707329685518_n.png"/>
          <p:cNvPicPr>
            <a:picLocks noChangeAspect="1"/>
          </p:cNvPicPr>
          <p:nvPr/>
        </p:nvPicPr>
        <p:blipFill>
          <a:blip r:embed="rId7" cstate="print"/>
          <a:stretch>
            <a:fillRect/>
          </a:stretch>
        </p:blipFill>
        <p:spPr>
          <a:xfrm>
            <a:off x="6228184" y="4149080"/>
            <a:ext cx="2376264" cy="1386154"/>
          </a:xfrm>
          <a:prstGeom prst="rect">
            <a:avLst/>
          </a:prstGeom>
        </p:spPr>
      </p:pic>
      <p:pic>
        <p:nvPicPr>
          <p:cNvPr id="17" name="Picture 2" descr="Inline images 2"/>
          <p:cNvPicPr>
            <a:picLocks noChangeAspect="1" noChangeArrowheads="1"/>
          </p:cNvPicPr>
          <p:nvPr/>
        </p:nvPicPr>
        <p:blipFill>
          <a:blip r:embed="rId8" cstate="print"/>
          <a:srcRect/>
          <a:stretch>
            <a:fillRect/>
          </a:stretch>
        </p:blipFill>
        <p:spPr bwMode="auto">
          <a:xfrm>
            <a:off x="6084888" y="115888"/>
            <a:ext cx="2938462" cy="593725"/>
          </a:xfrm>
          <a:prstGeom prst="rect">
            <a:avLst/>
          </a:prstGeom>
          <a:noFill/>
          <a:ln w="9525">
            <a:noFill/>
            <a:miter lim="800000"/>
            <a:headEnd/>
            <a:tailEnd/>
          </a:ln>
        </p:spPr>
      </p:pic>
    </p:spTree>
    <p:extLst>
      <p:ext uri="{BB962C8B-B14F-4D97-AF65-F5344CB8AC3E}">
        <p14:creationId xmlns="" xmlns:p14="http://schemas.microsoft.com/office/powerpoint/2010/main" val="5289472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p:cNvSpPr txBox="1">
            <a:spLocks noChangeArrowheads="1"/>
          </p:cNvSpPr>
          <p:nvPr/>
        </p:nvSpPr>
        <p:spPr bwMode="auto">
          <a:xfrm>
            <a:off x="304800" y="914400"/>
            <a:ext cx="8610600" cy="822325"/>
          </a:xfrm>
          <a:prstGeom prst="rect">
            <a:avLst/>
          </a:prstGeom>
          <a:noFill/>
          <a:ln w="9525">
            <a:noFill/>
            <a:miter lim="800000"/>
            <a:headEnd/>
            <a:tailEnd/>
          </a:ln>
          <a:effectLst/>
        </p:spPr>
        <p:txBody>
          <a:bodyPr>
            <a:spAutoFit/>
          </a:bodyPr>
          <a:lstStyle/>
          <a:p>
            <a:pPr algn="ctr"/>
            <a:r>
              <a:rPr lang="hu-HU" b="1" dirty="0"/>
              <a:t>Promotion of Access</a:t>
            </a:r>
            <a:r>
              <a:rPr lang="hu-HU" dirty="0"/>
              <a:t> - Researcher </a:t>
            </a:r>
            <a:r>
              <a:rPr lang="hu-HU" b="1" dirty="0"/>
              <a:t>profiles</a:t>
            </a:r>
            <a:r>
              <a:rPr lang="hu-HU" dirty="0"/>
              <a:t> and </a:t>
            </a:r>
            <a:r>
              <a:rPr lang="hu-HU" b="1" dirty="0"/>
              <a:t>interviews</a:t>
            </a:r>
            <a:r>
              <a:rPr lang="hu-HU" dirty="0"/>
              <a:t> in Hungarian and English on the museum’s website</a:t>
            </a:r>
          </a:p>
        </p:txBody>
      </p:sp>
      <p:sp>
        <p:nvSpPr>
          <p:cNvPr id="2052" name="Text Box 4"/>
          <p:cNvSpPr txBox="1">
            <a:spLocks noChangeArrowheads="1"/>
          </p:cNvSpPr>
          <p:nvPr/>
        </p:nvSpPr>
        <p:spPr bwMode="auto">
          <a:xfrm>
            <a:off x="2895600" y="1676400"/>
            <a:ext cx="3271838" cy="427038"/>
          </a:xfrm>
          <a:prstGeom prst="rect">
            <a:avLst/>
          </a:prstGeom>
          <a:noFill/>
          <a:ln w="9525">
            <a:noFill/>
            <a:miter lim="800000"/>
            <a:headEnd/>
            <a:tailEnd/>
          </a:ln>
          <a:effectLst/>
        </p:spPr>
        <p:txBody>
          <a:bodyPr wrap="none">
            <a:spAutoFit/>
          </a:bodyPr>
          <a:lstStyle/>
          <a:p>
            <a:r>
              <a:rPr lang="hu-HU" sz="2200" b="1"/>
              <a:t>8 profiles </a:t>
            </a:r>
            <a:r>
              <a:rPr lang="hu-HU" sz="2200"/>
              <a:t>and</a:t>
            </a:r>
            <a:r>
              <a:rPr lang="hu-HU" sz="2200" b="1"/>
              <a:t> 7 interviews</a:t>
            </a:r>
            <a:endParaRPr lang="hu-HU" sz="2200"/>
          </a:p>
        </p:txBody>
      </p:sp>
      <p:sp>
        <p:nvSpPr>
          <p:cNvPr id="2053" name="Text Box 5"/>
          <p:cNvSpPr txBox="1">
            <a:spLocks noChangeArrowheads="1"/>
          </p:cNvSpPr>
          <p:nvPr/>
        </p:nvSpPr>
        <p:spPr bwMode="auto">
          <a:xfrm>
            <a:off x="381000" y="2362200"/>
            <a:ext cx="8382000" cy="400110"/>
          </a:xfrm>
          <a:prstGeom prst="rect">
            <a:avLst/>
          </a:prstGeom>
          <a:noFill/>
          <a:ln w="9525">
            <a:noFill/>
            <a:miter lim="800000"/>
            <a:headEnd/>
            <a:tailEnd/>
          </a:ln>
          <a:effectLst/>
        </p:spPr>
        <p:txBody>
          <a:bodyPr>
            <a:spAutoFit/>
          </a:bodyPr>
          <a:lstStyle/>
          <a:p>
            <a:pPr algn="ctr"/>
            <a:r>
              <a:rPr lang="hu-HU" sz="2000" b="1" dirty="0"/>
              <a:t>Promotion of CSAT</a:t>
            </a:r>
            <a:r>
              <a:rPr lang="hu-HU" sz="2000" dirty="0"/>
              <a:t> among institutions in </a:t>
            </a:r>
            <a:r>
              <a:rPr lang="hu-HU" sz="2000" b="1" dirty="0" smtClean="0"/>
              <a:t>Balkan</a:t>
            </a:r>
            <a:endParaRPr lang="hu-HU" sz="2000" dirty="0"/>
          </a:p>
        </p:txBody>
      </p:sp>
      <p:sp>
        <p:nvSpPr>
          <p:cNvPr id="2054" name="Text Box 6"/>
          <p:cNvSpPr txBox="1">
            <a:spLocks noChangeArrowheads="1"/>
          </p:cNvSpPr>
          <p:nvPr/>
        </p:nvSpPr>
        <p:spPr bwMode="auto">
          <a:xfrm>
            <a:off x="533400" y="3068960"/>
            <a:ext cx="7772400" cy="1323439"/>
          </a:xfrm>
          <a:prstGeom prst="rect">
            <a:avLst/>
          </a:prstGeom>
          <a:noFill/>
          <a:ln w="9525">
            <a:noFill/>
            <a:miter lim="800000"/>
            <a:headEnd/>
            <a:tailEnd/>
          </a:ln>
          <a:effectLst/>
        </p:spPr>
        <p:txBody>
          <a:bodyPr>
            <a:spAutoFit/>
          </a:bodyPr>
          <a:lstStyle/>
          <a:p>
            <a:r>
              <a:rPr lang="en-GB" sz="2000" dirty="0"/>
              <a:t>Homepage where the CSAT forms are available in Hungarian (we uploaded the original English version, as well) - </a:t>
            </a:r>
            <a:r>
              <a:rPr lang="en-GB" sz="2000" b="1" dirty="0"/>
              <a:t>csat.nhmus.hu</a:t>
            </a:r>
          </a:p>
          <a:p>
            <a:r>
              <a:rPr lang="en-GB" sz="2000" dirty="0"/>
              <a:t>In addition,</a:t>
            </a:r>
            <a:r>
              <a:rPr lang="en-GB" sz="2000" b="1" dirty="0"/>
              <a:t> </a:t>
            </a:r>
            <a:r>
              <a:rPr lang="en-GB" sz="2000" i="1" dirty="0"/>
              <a:t>General questions</a:t>
            </a:r>
            <a:r>
              <a:rPr lang="en-GB" sz="2000" dirty="0"/>
              <a:t> form, which is based on the CETAF passport, to gain more information about the institutions</a:t>
            </a:r>
            <a:endParaRPr lang="hu-HU" sz="2000" dirty="0"/>
          </a:p>
        </p:txBody>
      </p:sp>
      <p:sp>
        <p:nvSpPr>
          <p:cNvPr id="2055" name="Text Box 7"/>
          <p:cNvSpPr txBox="1">
            <a:spLocks noChangeArrowheads="1"/>
          </p:cNvSpPr>
          <p:nvPr/>
        </p:nvSpPr>
        <p:spPr bwMode="auto">
          <a:xfrm>
            <a:off x="419841" y="4653136"/>
            <a:ext cx="8114914" cy="707886"/>
          </a:xfrm>
          <a:prstGeom prst="rect">
            <a:avLst/>
          </a:prstGeom>
          <a:noFill/>
          <a:ln w="9525">
            <a:noFill/>
            <a:miter lim="800000"/>
            <a:headEnd/>
            <a:tailEnd/>
          </a:ln>
          <a:effectLst/>
        </p:spPr>
        <p:txBody>
          <a:bodyPr wrap="none">
            <a:spAutoFit/>
          </a:bodyPr>
          <a:lstStyle/>
          <a:p>
            <a:pPr algn="ctr"/>
            <a:r>
              <a:rPr lang="hu-HU" sz="2000" dirty="0" smtClean="0"/>
              <a:t>Presented in </a:t>
            </a:r>
            <a:r>
              <a:rPr lang="hu-HU" sz="2000" b="1" dirty="0" smtClean="0"/>
              <a:t>4</a:t>
            </a:r>
            <a:r>
              <a:rPr lang="hu-HU" sz="2000" dirty="0" smtClean="0"/>
              <a:t> conferences in </a:t>
            </a:r>
            <a:r>
              <a:rPr lang="hu-HU" sz="2000" dirty="0"/>
              <a:t>Hungary, Croatia, Macedonia, Serbia</a:t>
            </a:r>
          </a:p>
          <a:p>
            <a:pPr algn="ctr"/>
            <a:r>
              <a:rPr lang="hu-HU" sz="2000" b="1" dirty="0"/>
              <a:t>1</a:t>
            </a:r>
            <a:r>
              <a:rPr lang="hu-HU" sz="2000" dirty="0"/>
              <a:t> workshop in Zagreb (Croatia)</a:t>
            </a:r>
          </a:p>
        </p:txBody>
      </p:sp>
      <p:sp>
        <p:nvSpPr>
          <p:cNvPr id="2056" name="Text Box 8"/>
          <p:cNvSpPr txBox="1">
            <a:spLocks noChangeArrowheads="1"/>
          </p:cNvSpPr>
          <p:nvPr/>
        </p:nvSpPr>
        <p:spPr bwMode="auto">
          <a:xfrm>
            <a:off x="381000" y="5486400"/>
            <a:ext cx="8458200" cy="1015663"/>
          </a:xfrm>
          <a:prstGeom prst="rect">
            <a:avLst/>
          </a:prstGeom>
          <a:noFill/>
          <a:ln w="9525">
            <a:noFill/>
            <a:miter lim="800000"/>
            <a:headEnd/>
            <a:tailEnd/>
          </a:ln>
          <a:effectLst/>
        </p:spPr>
        <p:txBody>
          <a:bodyPr>
            <a:spAutoFit/>
          </a:bodyPr>
          <a:lstStyle/>
          <a:p>
            <a:pPr algn="ctr"/>
            <a:r>
              <a:rPr lang="en-GB" sz="2000" dirty="0"/>
              <a:t>We have contacted  </a:t>
            </a:r>
            <a:r>
              <a:rPr lang="en-GB" sz="2000" b="1" dirty="0"/>
              <a:t>31 institutions/departments, 13 </a:t>
            </a:r>
            <a:r>
              <a:rPr lang="en-GB" sz="2000" dirty="0"/>
              <a:t>have already </a:t>
            </a:r>
            <a:r>
              <a:rPr lang="cs-CZ" sz="2000" dirty="0" err="1" smtClean="0"/>
              <a:t>used</a:t>
            </a:r>
            <a:r>
              <a:rPr lang="cs-CZ" sz="2000" dirty="0" smtClean="0"/>
              <a:t> </a:t>
            </a:r>
            <a:r>
              <a:rPr lang="cs-CZ" sz="2000" dirty="0" err="1" smtClean="0"/>
              <a:t>it</a:t>
            </a:r>
            <a:r>
              <a:rPr lang="cs-CZ" sz="2000" dirty="0" smtClean="0"/>
              <a:t> </a:t>
            </a:r>
            <a:r>
              <a:rPr lang="en-GB" sz="2000" dirty="0" smtClean="0"/>
              <a:t>(</a:t>
            </a:r>
            <a:r>
              <a:rPr lang="en-GB" sz="2000" dirty="0"/>
              <a:t>from Hungary, Slovakia, Croatia, Macedonia, Montenegro Serbia, Slovenia)</a:t>
            </a:r>
            <a:endParaRPr lang="hu-HU" sz="2000" dirty="0"/>
          </a:p>
        </p:txBody>
      </p:sp>
      <p:pic>
        <p:nvPicPr>
          <p:cNvPr id="9" name="Picture 2" descr="Inline images 2"/>
          <p:cNvPicPr>
            <a:picLocks noChangeAspect="1" noChangeArrowheads="1"/>
          </p:cNvPicPr>
          <p:nvPr/>
        </p:nvPicPr>
        <p:blipFill>
          <a:blip r:embed="rId2" cstate="print"/>
          <a:srcRect/>
          <a:stretch>
            <a:fillRect/>
          </a:stretch>
        </p:blipFill>
        <p:spPr bwMode="auto">
          <a:xfrm>
            <a:off x="5737994" y="260648"/>
            <a:ext cx="2938462" cy="593725"/>
          </a:xfrm>
          <a:prstGeom prst="rect">
            <a:avLst/>
          </a:prstGeom>
          <a:noFill/>
          <a:ln w="9525">
            <a:noFill/>
            <a:miter lim="800000"/>
            <a:headEnd/>
            <a:tailEnd/>
          </a:ln>
        </p:spPr>
      </p:pic>
      <p:sp>
        <p:nvSpPr>
          <p:cNvPr id="10" name="Textfeld 7"/>
          <p:cNvSpPr txBox="1"/>
          <p:nvPr/>
        </p:nvSpPr>
        <p:spPr>
          <a:xfrm>
            <a:off x="309827" y="188640"/>
            <a:ext cx="4872790" cy="523220"/>
          </a:xfrm>
          <a:prstGeom prst="rect">
            <a:avLst/>
          </a:prstGeom>
          <a:noFill/>
        </p:spPr>
        <p:txBody>
          <a:bodyPr wrap="square" rtlCol="0">
            <a:spAutoFit/>
          </a:bodyPr>
          <a:lstStyle/>
          <a:p>
            <a:r>
              <a:rPr lang="cs-CZ" sz="2800" b="1" dirty="0" smtClean="0"/>
              <a:t>HNHM </a:t>
            </a:r>
            <a:r>
              <a:rPr lang="de-AT" sz="2800" b="1" dirty="0" smtClean="0"/>
              <a:t>-</a:t>
            </a:r>
            <a:r>
              <a:rPr lang="cs-CZ" sz="2800" b="1" dirty="0" smtClean="0"/>
              <a:t> </a:t>
            </a:r>
            <a:r>
              <a:rPr lang="cs-CZ" sz="2800" b="1" dirty="0" err="1" smtClean="0"/>
              <a:t>Budapest</a:t>
            </a:r>
            <a:endParaRPr lang="de-AT" sz="28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2" descr="Inline images 2"/>
          <p:cNvPicPr>
            <a:picLocks noChangeAspect="1" noChangeArrowheads="1"/>
          </p:cNvPicPr>
          <p:nvPr/>
        </p:nvPicPr>
        <p:blipFill>
          <a:blip r:embed="rId2" cstate="print"/>
          <a:srcRect/>
          <a:stretch>
            <a:fillRect/>
          </a:stretch>
        </p:blipFill>
        <p:spPr bwMode="auto">
          <a:xfrm>
            <a:off x="6084888" y="115888"/>
            <a:ext cx="2938462" cy="593725"/>
          </a:xfrm>
          <a:prstGeom prst="rect">
            <a:avLst/>
          </a:prstGeom>
          <a:noFill/>
          <a:ln w="9525">
            <a:noFill/>
            <a:miter lim="800000"/>
            <a:headEnd/>
            <a:tailEnd/>
          </a:ln>
        </p:spPr>
      </p:pic>
      <p:sp>
        <p:nvSpPr>
          <p:cNvPr id="34820" name="TextBox 6"/>
          <p:cNvSpPr txBox="1">
            <a:spLocks noChangeArrowheads="1"/>
          </p:cNvSpPr>
          <p:nvPr/>
        </p:nvSpPr>
        <p:spPr bwMode="auto">
          <a:xfrm>
            <a:off x="658813" y="908050"/>
            <a:ext cx="7848600" cy="2246769"/>
          </a:xfrm>
          <a:prstGeom prst="rect">
            <a:avLst/>
          </a:prstGeom>
          <a:noFill/>
          <a:ln w="9525">
            <a:noFill/>
            <a:miter lim="800000"/>
            <a:headEnd/>
            <a:tailEnd/>
          </a:ln>
        </p:spPr>
        <p:txBody>
          <a:bodyPr>
            <a:spAutoFit/>
          </a:bodyPr>
          <a:lstStyle/>
          <a:p>
            <a:r>
              <a:rPr lang="en-GB" sz="1400" b="1" dirty="0" smtClean="0">
                <a:latin typeface="+mn-lt"/>
              </a:rPr>
              <a:t>Objective </a:t>
            </a:r>
            <a:r>
              <a:rPr lang="cs-CZ" sz="1400" b="1" dirty="0">
                <a:latin typeface="+mn-lt"/>
              </a:rPr>
              <a:t>2</a:t>
            </a:r>
            <a:r>
              <a:rPr lang="en-GB" sz="1400" b="1" dirty="0">
                <a:latin typeface="+mn-lt"/>
              </a:rPr>
              <a:t> </a:t>
            </a:r>
            <a:r>
              <a:rPr lang="cs-CZ" sz="1400" b="1" i="1" dirty="0" smtClean="0">
                <a:latin typeface="+mn-lt"/>
              </a:rPr>
              <a:t>IMPACT</a:t>
            </a:r>
          </a:p>
          <a:p>
            <a:endParaRPr lang="en-GB" sz="1400" b="1" i="1" dirty="0">
              <a:latin typeface="+mn-lt"/>
            </a:endParaRPr>
          </a:p>
          <a:p>
            <a:r>
              <a:rPr lang="en-GB" sz="1400" b="1" dirty="0">
                <a:latin typeface="+mn-lt"/>
              </a:rPr>
              <a:t>Task 2.2 </a:t>
            </a:r>
            <a:r>
              <a:rPr lang="en-GB" sz="1400" i="1" dirty="0">
                <a:latin typeface="+mn-lt"/>
              </a:rPr>
              <a:t>Improved access to collections and contribution to ERA</a:t>
            </a:r>
            <a:r>
              <a:rPr lang="en-GB" sz="1400" dirty="0">
                <a:latin typeface="+mn-lt"/>
              </a:rPr>
              <a:t>, task leader</a:t>
            </a:r>
            <a:r>
              <a:rPr lang="en-GB" sz="1400" b="1" dirty="0">
                <a:latin typeface="+mn-lt"/>
              </a:rPr>
              <a:t> Mario </a:t>
            </a:r>
            <a:r>
              <a:rPr lang="en-GB" sz="1400" b="1" dirty="0" err="1">
                <a:latin typeface="+mn-lt"/>
              </a:rPr>
              <a:t>García</a:t>
            </a:r>
            <a:r>
              <a:rPr lang="en-GB" sz="1400" b="1" dirty="0">
                <a:latin typeface="+mn-lt"/>
              </a:rPr>
              <a:t> </a:t>
            </a:r>
            <a:r>
              <a:rPr lang="en-GB" sz="1400" b="1" dirty="0" err="1">
                <a:latin typeface="+mn-lt"/>
              </a:rPr>
              <a:t>París</a:t>
            </a:r>
            <a:r>
              <a:rPr lang="en-GB" sz="1400" b="1" dirty="0">
                <a:latin typeface="+mn-lt"/>
              </a:rPr>
              <a:t> (CSIC)</a:t>
            </a:r>
            <a:endParaRPr lang="cs-CZ" sz="1400" dirty="0">
              <a:latin typeface="+mn-lt"/>
            </a:endParaRPr>
          </a:p>
          <a:p>
            <a:endParaRPr lang="cs-CZ" sz="1400" i="1" dirty="0" smtClean="0">
              <a:latin typeface="+mn-lt"/>
            </a:endParaRPr>
          </a:p>
          <a:p>
            <a:r>
              <a:rPr lang="en-US" sz="1400" i="1" dirty="0" smtClean="0">
                <a:latin typeface="+mn-lt"/>
              </a:rPr>
              <a:t>Improve </a:t>
            </a:r>
            <a:r>
              <a:rPr lang="en-US" sz="1400" i="1" dirty="0">
                <a:latin typeface="+mn-lt"/>
              </a:rPr>
              <a:t>access to virtual and new physical collections by making all data outputs freely available and open access.</a:t>
            </a:r>
            <a:endParaRPr lang="en-GB" sz="1400" i="1" dirty="0">
              <a:latin typeface="+mn-lt"/>
            </a:endParaRPr>
          </a:p>
          <a:p>
            <a:endParaRPr lang="cs-CZ" sz="1400" i="1" dirty="0">
              <a:latin typeface="+mn-lt"/>
            </a:endParaRPr>
          </a:p>
          <a:p>
            <a:r>
              <a:rPr lang="en-GB" sz="1400" dirty="0">
                <a:solidFill>
                  <a:srgbClr val="00CC00"/>
                </a:solidFill>
                <a:latin typeface="+mn-lt"/>
              </a:rPr>
              <a:t>Work done</a:t>
            </a:r>
            <a:r>
              <a:rPr lang="en-GB" sz="1400" dirty="0" smtClean="0">
                <a:solidFill>
                  <a:srgbClr val="00CC00"/>
                </a:solidFill>
                <a:latin typeface="+mn-lt"/>
              </a:rPr>
              <a:t>:</a:t>
            </a:r>
            <a:endParaRPr lang="cs-CZ" sz="1400" dirty="0" smtClean="0">
              <a:solidFill>
                <a:srgbClr val="00CC00"/>
              </a:solidFill>
              <a:latin typeface="+mn-lt"/>
            </a:endParaRPr>
          </a:p>
          <a:p>
            <a:endParaRPr lang="cs-CZ" sz="1400" dirty="0" smtClean="0">
              <a:solidFill>
                <a:srgbClr val="00CC00"/>
              </a:solidFill>
              <a:latin typeface="+mn-lt"/>
            </a:endParaRPr>
          </a:p>
          <a:p>
            <a:pPr marL="285750" indent="-285750">
              <a:buFont typeface="Wingdings" panose="05000000000000000000" pitchFamily="2" charset="2"/>
              <a:buChar char="ü"/>
            </a:pPr>
            <a:r>
              <a:rPr lang="en-GB" sz="1400" b="1" dirty="0">
                <a:latin typeface="+mn-lt"/>
              </a:rPr>
              <a:t>guidelines to sharing data via four major data aggregators</a:t>
            </a:r>
            <a:r>
              <a:rPr lang="en-GB" sz="1400" dirty="0">
                <a:latin typeface="+mn-lt"/>
              </a:rPr>
              <a:t> (</a:t>
            </a:r>
            <a:r>
              <a:rPr lang="en-GB" sz="1400" dirty="0" err="1">
                <a:latin typeface="+mn-lt"/>
              </a:rPr>
              <a:t>Europeana</a:t>
            </a:r>
            <a:r>
              <a:rPr lang="en-GB" sz="1400" dirty="0">
                <a:latin typeface="+mn-lt"/>
              </a:rPr>
              <a:t>, GBIF, EMBL-EBI and ISBER).</a:t>
            </a:r>
            <a:endParaRPr lang="en-GB" sz="1400" dirty="0">
              <a:solidFill>
                <a:srgbClr val="00CC00"/>
              </a:solidFill>
              <a:latin typeface="+mn-lt"/>
            </a:endParaRPr>
          </a:p>
        </p:txBody>
      </p:sp>
      <p:pic>
        <p:nvPicPr>
          <p:cNvPr id="1028" name="Obrázek 1"/>
          <p:cNvPicPr>
            <a:picLocks noChangeAspect="1" noChangeArrowheads="1"/>
          </p:cNvPicPr>
          <p:nvPr/>
        </p:nvPicPr>
        <p:blipFill>
          <a:blip r:embed="rId3" cstate="print">
            <a:extLst>
              <a:ext uri="{28A0092B-C50C-407E-A947-70E740481C1C}">
                <a14:useLocalDpi xmlns:a14="http://schemas.microsoft.com/office/drawing/2010/main" xmlns="" val="0"/>
              </a:ext>
            </a:extLst>
          </a:blip>
          <a:srcRect l="26167" t="11177" r="39801" b="3764"/>
          <a:stretch>
            <a:fillRect/>
          </a:stretch>
        </p:blipFill>
        <p:spPr bwMode="auto">
          <a:xfrm>
            <a:off x="2450735" y="3573016"/>
            <a:ext cx="1882822" cy="264127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29" name="Obrázek 1"/>
          <p:cNvPicPr>
            <a:picLocks noChangeAspect="1" noChangeArrowheads="1"/>
          </p:cNvPicPr>
          <p:nvPr/>
        </p:nvPicPr>
        <p:blipFill>
          <a:blip r:embed="rId4" cstate="print">
            <a:extLst>
              <a:ext uri="{28A0092B-C50C-407E-A947-70E740481C1C}">
                <a14:useLocalDpi xmlns:a14="http://schemas.microsoft.com/office/drawing/2010/main" xmlns="" val="0"/>
              </a:ext>
            </a:extLst>
          </a:blip>
          <a:srcRect l="26489" t="11177" r="39786" b="3726"/>
          <a:stretch>
            <a:fillRect/>
          </a:stretch>
        </p:blipFill>
        <p:spPr bwMode="auto">
          <a:xfrm>
            <a:off x="4610975" y="3573016"/>
            <a:ext cx="1905241" cy="2656789"/>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 name="TextBox 3"/>
          <p:cNvSpPr txBox="1">
            <a:spLocks noChangeArrowheads="1"/>
          </p:cNvSpPr>
          <p:nvPr/>
        </p:nvSpPr>
        <p:spPr bwMode="auto">
          <a:xfrm>
            <a:off x="107950" y="6456363"/>
            <a:ext cx="2735858" cy="276999"/>
          </a:xfrm>
          <a:prstGeom prst="rect">
            <a:avLst/>
          </a:prstGeom>
          <a:noFill/>
          <a:ln w="9525">
            <a:noFill/>
            <a:miter lim="800000"/>
            <a:headEnd/>
            <a:tailEnd/>
          </a:ln>
        </p:spPr>
        <p:txBody>
          <a:bodyPr wrap="square">
            <a:spAutoFit/>
          </a:bodyPr>
          <a:lstStyle/>
          <a:p>
            <a:r>
              <a:rPr lang="en-GB" sz="1200" dirty="0">
                <a:latin typeface="Calibri" pitchFamily="34" charset="0"/>
              </a:rPr>
              <a:t>SYNTHESYS3 </a:t>
            </a:r>
            <a:r>
              <a:rPr lang="cs-CZ" sz="1200" dirty="0" err="1" smtClean="0">
                <a:latin typeface="Calibri" pitchFamily="34" charset="0"/>
              </a:rPr>
              <a:t>Final</a:t>
            </a:r>
            <a:r>
              <a:rPr lang="cs-CZ" sz="1200" dirty="0" smtClean="0">
                <a:latin typeface="Calibri" pitchFamily="34" charset="0"/>
              </a:rPr>
              <a:t> Meeting</a:t>
            </a:r>
            <a:endParaRPr lang="en-GB" sz="1200" dirty="0">
              <a:latin typeface="Calibri" pitchFamily="34" charset="0"/>
            </a:endParaRPr>
          </a:p>
        </p:txBody>
      </p:sp>
      <p:sp>
        <p:nvSpPr>
          <p:cNvPr id="9" name="TextBox 4"/>
          <p:cNvSpPr txBox="1">
            <a:spLocks noChangeArrowheads="1"/>
          </p:cNvSpPr>
          <p:nvPr/>
        </p:nvSpPr>
        <p:spPr bwMode="auto">
          <a:xfrm>
            <a:off x="6876256" y="6455550"/>
            <a:ext cx="2016893" cy="277812"/>
          </a:xfrm>
          <a:prstGeom prst="rect">
            <a:avLst/>
          </a:prstGeom>
          <a:noFill/>
          <a:ln w="9525">
            <a:noFill/>
            <a:miter lim="800000"/>
            <a:headEnd/>
            <a:tailEnd/>
          </a:ln>
        </p:spPr>
        <p:txBody>
          <a:bodyPr wrap="square">
            <a:spAutoFit/>
          </a:bodyPr>
          <a:lstStyle/>
          <a:p>
            <a:r>
              <a:rPr lang="cs-CZ" sz="1200" dirty="0" smtClean="0">
                <a:latin typeface="Calibri" pitchFamily="34" charset="0"/>
              </a:rPr>
              <a:t>NMH</a:t>
            </a:r>
            <a:r>
              <a:rPr lang="en-GB" sz="1200" dirty="0" smtClean="0">
                <a:latin typeface="Calibri" pitchFamily="34" charset="0"/>
              </a:rPr>
              <a:t>, </a:t>
            </a:r>
            <a:r>
              <a:rPr lang="cs-CZ" sz="1200" dirty="0" smtClean="0">
                <a:latin typeface="Calibri" pitchFamily="34" charset="0"/>
              </a:rPr>
              <a:t>London</a:t>
            </a:r>
            <a:r>
              <a:rPr lang="en-GB" sz="1200" dirty="0" smtClean="0">
                <a:latin typeface="Calibri" pitchFamily="34" charset="0"/>
              </a:rPr>
              <a:t>, </a:t>
            </a:r>
            <a:r>
              <a:rPr lang="cs-CZ" sz="1200" dirty="0" smtClean="0">
                <a:latin typeface="Calibri" pitchFamily="34" charset="0"/>
              </a:rPr>
              <a:t>6-7</a:t>
            </a:r>
            <a:r>
              <a:rPr lang="en-GB" sz="1200" dirty="0" smtClean="0">
                <a:latin typeface="Calibri" pitchFamily="34" charset="0"/>
              </a:rPr>
              <a:t> </a:t>
            </a:r>
            <a:r>
              <a:rPr lang="cs-CZ" sz="1200" dirty="0" smtClean="0">
                <a:latin typeface="Calibri" pitchFamily="34" charset="0"/>
              </a:rPr>
              <a:t>June </a:t>
            </a:r>
            <a:r>
              <a:rPr lang="en-GB" sz="1200" dirty="0" smtClean="0">
                <a:latin typeface="Calibri" pitchFamily="34" charset="0"/>
              </a:rPr>
              <a:t>201</a:t>
            </a:r>
            <a:r>
              <a:rPr lang="cs-CZ" sz="1200" dirty="0" smtClean="0">
                <a:latin typeface="Calibri" pitchFamily="34" charset="0"/>
              </a:rPr>
              <a:t>7</a:t>
            </a:r>
            <a:endParaRPr lang="en-GB" sz="1200" dirty="0">
              <a:latin typeface="Calibri"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descr="Inline images 2"/>
          <p:cNvPicPr>
            <a:picLocks noChangeAspect="1" noChangeArrowheads="1"/>
          </p:cNvPicPr>
          <p:nvPr/>
        </p:nvPicPr>
        <p:blipFill>
          <a:blip r:embed="rId2" cstate="print"/>
          <a:srcRect/>
          <a:stretch>
            <a:fillRect/>
          </a:stretch>
        </p:blipFill>
        <p:spPr bwMode="auto">
          <a:xfrm>
            <a:off x="6084888" y="115888"/>
            <a:ext cx="2938462" cy="593725"/>
          </a:xfrm>
          <a:prstGeom prst="rect">
            <a:avLst/>
          </a:prstGeom>
          <a:noFill/>
          <a:ln w="9525">
            <a:noFill/>
            <a:miter lim="800000"/>
            <a:headEnd/>
            <a:tailEnd/>
          </a:ln>
        </p:spPr>
      </p:pic>
      <p:sp>
        <p:nvSpPr>
          <p:cNvPr id="35844" name="TextBox 6"/>
          <p:cNvSpPr txBox="1">
            <a:spLocks noChangeArrowheads="1"/>
          </p:cNvSpPr>
          <p:nvPr/>
        </p:nvSpPr>
        <p:spPr bwMode="auto">
          <a:xfrm>
            <a:off x="658813" y="908050"/>
            <a:ext cx="7848600" cy="5262979"/>
          </a:xfrm>
          <a:prstGeom prst="rect">
            <a:avLst/>
          </a:prstGeom>
          <a:noFill/>
          <a:ln w="9525">
            <a:noFill/>
            <a:miter lim="800000"/>
            <a:headEnd/>
            <a:tailEnd/>
          </a:ln>
        </p:spPr>
        <p:txBody>
          <a:bodyPr>
            <a:spAutoFit/>
          </a:bodyPr>
          <a:lstStyle/>
          <a:p>
            <a:r>
              <a:rPr lang="en-GB" sz="1400" b="1" dirty="0" smtClean="0">
                <a:latin typeface="Calibri" pitchFamily="34" charset="0"/>
              </a:rPr>
              <a:t>Objective </a:t>
            </a:r>
            <a:r>
              <a:rPr lang="en-GB" sz="1400" b="1" dirty="0">
                <a:latin typeface="Calibri" pitchFamily="34" charset="0"/>
              </a:rPr>
              <a:t>3 </a:t>
            </a:r>
            <a:r>
              <a:rPr lang="en-GB" sz="1400" b="1" i="1" dirty="0" smtClean="0">
                <a:latin typeface="Calibri" pitchFamily="34" charset="0"/>
              </a:rPr>
              <a:t>SUSTAINABILITY</a:t>
            </a:r>
            <a:endParaRPr lang="cs-CZ" sz="1400" b="1" i="1" dirty="0" smtClean="0">
              <a:latin typeface="Calibri" pitchFamily="34" charset="0"/>
            </a:endParaRPr>
          </a:p>
          <a:p>
            <a:endParaRPr lang="en-GB" sz="1400" b="1" i="1" dirty="0">
              <a:latin typeface="Calibri" pitchFamily="34" charset="0"/>
            </a:endParaRPr>
          </a:p>
          <a:p>
            <a:r>
              <a:rPr lang="en-GB" sz="1400" b="1" dirty="0">
                <a:latin typeface="Calibri" pitchFamily="34" charset="0"/>
              </a:rPr>
              <a:t>Task 3.1</a:t>
            </a:r>
            <a:r>
              <a:rPr lang="en-GB" sz="1400" dirty="0">
                <a:latin typeface="Calibri" pitchFamily="34" charset="0"/>
              </a:rPr>
              <a:t> </a:t>
            </a:r>
            <a:r>
              <a:rPr lang="en-GB" sz="1400" i="1" dirty="0">
                <a:latin typeface="Calibri" pitchFamily="34" charset="0"/>
              </a:rPr>
              <a:t>Meeting the future needs of Users of Natural History institutions</a:t>
            </a:r>
            <a:r>
              <a:rPr lang="en-GB" sz="1400" dirty="0">
                <a:latin typeface="Calibri" pitchFamily="34" charset="0"/>
              </a:rPr>
              <a:t>, task leader </a:t>
            </a:r>
            <a:r>
              <a:rPr lang="en-GB" sz="1400" b="1" dirty="0">
                <a:latin typeface="Calibri" pitchFamily="34" charset="0"/>
              </a:rPr>
              <a:t>Christiane </a:t>
            </a:r>
            <a:r>
              <a:rPr lang="en-GB" sz="1400" b="1" dirty="0" err="1">
                <a:latin typeface="Calibri" pitchFamily="34" charset="0"/>
              </a:rPr>
              <a:t>Quaisser</a:t>
            </a:r>
            <a:r>
              <a:rPr lang="en-GB" sz="1400" b="1" dirty="0">
                <a:latin typeface="Calibri" pitchFamily="34" charset="0"/>
              </a:rPr>
              <a:t> (</a:t>
            </a:r>
            <a:r>
              <a:rPr lang="en-GB" sz="1400" b="1" dirty="0" err="1">
                <a:latin typeface="Calibri" pitchFamily="34" charset="0"/>
              </a:rPr>
              <a:t>MfN</a:t>
            </a:r>
            <a:r>
              <a:rPr lang="en-GB" sz="1400" b="1" dirty="0" smtClean="0">
                <a:latin typeface="Calibri" pitchFamily="34" charset="0"/>
              </a:rPr>
              <a:t>)</a:t>
            </a:r>
            <a:endParaRPr lang="cs-CZ" sz="1400" b="1" dirty="0" smtClean="0">
              <a:latin typeface="Calibri" pitchFamily="34" charset="0"/>
            </a:endParaRPr>
          </a:p>
          <a:p>
            <a:endParaRPr lang="en-GB" sz="1400" dirty="0">
              <a:latin typeface="Calibri" pitchFamily="34" charset="0"/>
            </a:endParaRPr>
          </a:p>
          <a:p>
            <a:r>
              <a:rPr lang="en-US" sz="1400" i="1" dirty="0" smtClean="0">
                <a:latin typeface="Calibri" pitchFamily="34" charset="0"/>
              </a:rPr>
              <a:t>In </a:t>
            </a:r>
            <a:r>
              <a:rPr lang="en-US" sz="1400" i="1" dirty="0">
                <a:latin typeface="Calibri" pitchFamily="34" charset="0"/>
              </a:rPr>
              <a:t>2008, the EU-funded EDIT project held a symposium on the future trends in taxonomy. This will be used as a baseline document for our work; workshop will be held on sustainability of NH collections. This will result in a roadmap for European NH institutions to progress in a unified manner to meet the changing demands of research. The roadmap will be passed to CETAF for continued implementation</a:t>
            </a:r>
            <a:r>
              <a:rPr lang="en-US" sz="1400" i="1" dirty="0" smtClean="0">
                <a:latin typeface="Calibri" pitchFamily="34" charset="0"/>
              </a:rPr>
              <a:t>.</a:t>
            </a:r>
            <a:endParaRPr lang="cs-CZ" sz="1400" i="1" dirty="0" smtClean="0">
              <a:latin typeface="Calibri" pitchFamily="34" charset="0"/>
            </a:endParaRPr>
          </a:p>
          <a:p>
            <a:endParaRPr lang="en-GB" sz="1400" i="1" dirty="0">
              <a:latin typeface="Calibri" pitchFamily="34" charset="0"/>
            </a:endParaRPr>
          </a:p>
          <a:p>
            <a:r>
              <a:rPr lang="en-GB" sz="1400" b="1" dirty="0">
                <a:solidFill>
                  <a:srgbClr val="00CC00"/>
                </a:solidFill>
                <a:latin typeface="Calibri" pitchFamily="34" charset="0"/>
              </a:rPr>
              <a:t>Work done</a:t>
            </a:r>
            <a:r>
              <a:rPr lang="en-GB" sz="1400" b="1" dirty="0" smtClean="0">
                <a:solidFill>
                  <a:srgbClr val="00CC00"/>
                </a:solidFill>
                <a:latin typeface="Calibri" pitchFamily="34" charset="0"/>
              </a:rPr>
              <a:t>:</a:t>
            </a:r>
            <a:endParaRPr lang="cs-CZ" sz="1400" b="1" dirty="0" smtClean="0">
              <a:solidFill>
                <a:srgbClr val="00CC00"/>
              </a:solidFill>
              <a:latin typeface="Calibri" pitchFamily="34" charset="0"/>
            </a:endParaRPr>
          </a:p>
          <a:p>
            <a:endParaRPr lang="cs-CZ" sz="1400" b="1" dirty="0" smtClean="0">
              <a:solidFill>
                <a:srgbClr val="00CC00"/>
              </a:solidFill>
              <a:latin typeface="Calibri" pitchFamily="34" charset="0"/>
            </a:endParaRPr>
          </a:p>
          <a:p>
            <a:pPr marL="285750" indent="-285750">
              <a:buFont typeface="Wingdings" panose="05000000000000000000" pitchFamily="2" charset="2"/>
              <a:buChar char="ü"/>
            </a:pPr>
            <a:r>
              <a:rPr lang="cs-CZ" sz="1400" b="1" dirty="0" err="1" smtClean="0">
                <a:latin typeface="Calibri" pitchFamily="34" charset="0"/>
              </a:rPr>
              <a:t>Sustainability</a:t>
            </a:r>
            <a:r>
              <a:rPr lang="cs-CZ" sz="1400" b="1" dirty="0" smtClean="0">
                <a:latin typeface="Calibri" pitchFamily="34" charset="0"/>
              </a:rPr>
              <a:t> workshop </a:t>
            </a:r>
            <a:r>
              <a:rPr lang="cs-CZ" sz="1400" b="1" dirty="0" err="1" smtClean="0">
                <a:latin typeface="Calibri" pitchFamily="34" charset="0"/>
              </a:rPr>
              <a:t>October</a:t>
            </a:r>
            <a:r>
              <a:rPr lang="cs-CZ" sz="1400" b="1" dirty="0" smtClean="0">
                <a:latin typeface="Calibri" pitchFamily="34" charset="0"/>
              </a:rPr>
              <a:t> 2015 (</a:t>
            </a:r>
            <a:r>
              <a:rPr lang="cs-CZ" sz="1400" b="1" dirty="0" err="1" smtClean="0">
                <a:latin typeface="Calibri" pitchFamily="34" charset="0"/>
              </a:rPr>
              <a:t>Deliverable</a:t>
            </a:r>
            <a:r>
              <a:rPr lang="cs-CZ" sz="1400" b="1" dirty="0" smtClean="0">
                <a:latin typeface="Calibri" pitchFamily="34" charset="0"/>
              </a:rPr>
              <a:t> D3.5) </a:t>
            </a:r>
          </a:p>
          <a:p>
            <a:pPr marL="285750" indent="-285750">
              <a:buFont typeface="Wingdings" panose="05000000000000000000" pitchFamily="2" charset="2"/>
              <a:buChar char="ü"/>
            </a:pPr>
            <a:endParaRPr lang="cs-CZ" sz="1400" b="1" dirty="0" smtClean="0">
              <a:latin typeface="Calibri" pitchFamily="34" charset="0"/>
            </a:endParaRPr>
          </a:p>
          <a:p>
            <a:pPr marL="285750" indent="-285750">
              <a:buFont typeface="Wingdings" panose="05000000000000000000" pitchFamily="2" charset="2"/>
              <a:buChar char="ü"/>
            </a:pPr>
            <a:r>
              <a:rPr lang="cs-CZ" sz="1400" b="1" dirty="0" err="1" smtClean="0">
                <a:latin typeface="Calibri" pitchFamily="34" charset="0"/>
              </a:rPr>
              <a:t>identification</a:t>
            </a:r>
            <a:r>
              <a:rPr lang="cs-CZ" sz="1400" b="1" dirty="0" smtClean="0">
                <a:latin typeface="Calibri" pitchFamily="34" charset="0"/>
              </a:rPr>
              <a:t> </a:t>
            </a:r>
            <a:r>
              <a:rPr lang="cs-CZ" sz="1400" b="1" dirty="0" err="1" smtClean="0">
                <a:latin typeface="Calibri" pitchFamily="34" charset="0"/>
              </a:rPr>
              <a:t>of</a:t>
            </a:r>
            <a:r>
              <a:rPr lang="cs-CZ" sz="1400" b="1" dirty="0" smtClean="0">
                <a:latin typeface="Calibri" pitchFamily="34" charset="0"/>
              </a:rPr>
              <a:t> </a:t>
            </a:r>
            <a:r>
              <a:rPr lang="en-US" sz="1400" b="1" dirty="0" smtClean="0">
                <a:latin typeface="Calibri" pitchFamily="34" charset="0"/>
              </a:rPr>
              <a:t>traditional </a:t>
            </a:r>
            <a:r>
              <a:rPr lang="en-US" sz="1400" b="1" dirty="0">
                <a:latin typeface="Calibri" pitchFamily="34" charset="0"/>
              </a:rPr>
              <a:t>and current uses of natural history </a:t>
            </a:r>
            <a:r>
              <a:rPr lang="en-US" sz="1400" b="1" dirty="0" smtClean="0">
                <a:latin typeface="Calibri" pitchFamily="34" charset="0"/>
              </a:rPr>
              <a:t>collections</a:t>
            </a:r>
            <a:endParaRPr lang="cs-CZ" sz="1400" b="1" dirty="0" smtClean="0">
              <a:latin typeface="Calibri" pitchFamily="34" charset="0"/>
            </a:endParaRPr>
          </a:p>
          <a:p>
            <a:r>
              <a:rPr lang="cs-CZ" sz="1400" b="1" dirty="0">
                <a:latin typeface="Calibri" pitchFamily="34" charset="0"/>
              </a:rPr>
              <a:t> </a:t>
            </a:r>
            <a:r>
              <a:rPr lang="cs-CZ" sz="1400" b="1" dirty="0" smtClean="0">
                <a:latin typeface="Calibri" pitchFamily="34" charset="0"/>
              </a:rPr>
              <a:t>    </a:t>
            </a:r>
            <a:r>
              <a:rPr lang="en-US" sz="1400" b="1" dirty="0" smtClean="0">
                <a:latin typeface="Calibri" pitchFamily="34" charset="0"/>
              </a:rPr>
              <a:t> </a:t>
            </a:r>
            <a:r>
              <a:rPr lang="cs-CZ" sz="1400" b="1" dirty="0" smtClean="0">
                <a:latin typeface="Calibri" pitchFamily="34" charset="0"/>
              </a:rPr>
              <a:t> </a:t>
            </a:r>
            <a:r>
              <a:rPr lang="en-US" sz="1400" b="1" dirty="0" smtClean="0">
                <a:latin typeface="Calibri" pitchFamily="34" charset="0"/>
              </a:rPr>
              <a:t>as </a:t>
            </a:r>
            <a:r>
              <a:rPr lang="en-US" sz="1400" b="1" dirty="0">
                <a:latin typeface="Calibri" pitchFamily="34" charset="0"/>
              </a:rPr>
              <a:t>well as </a:t>
            </a:r>
            <a:r>
              <a:rPr lang="en-US" sz="1400" b="1" dirty="0" smtClean="0">
                <a:latin typeface="Calibri" pitchFamily="34" charset="0"/>
              </a:rPr>
              <a:t>non-conventional </a:t>
            </a:r>
            <a:r>
              <a:rPr lang="en-US" sz="1400" b="1" dirty="0">
                <a:latin typeface="Calibri" pitchFamily="34" charset="0"/>
              </a:rPr>
              <a:t>potential future uses and user </a:t>
            </a:r>
            <a:r>
              <a:rPr lang="en-US" sz="1400" b="1" dirty="0" smtClean="0">
                <a:latin typeface="Calibri" pitchFamily="34" charset="0"/>
              </a:rPr>
              <a:t>groups</a:t>
            </a:r>
            <a:endParaRPr lang="cs-CZ" sz="1400" b="1" dirty="0" smtClean="0">
              <a:latin typeface="Calibri" pitchFamily="34" charset="0"/>
            </a:endParaRPr>
          </a:p>
          <a:p>
            <a:pPr marL="285750" indent="-285750">
              <a:buFont typeface="Wingdings" panose="05000000000000000000" pitchFamily="2" charset="2"/>
              <a:buChar char="ü"/>
            </a:pPr>
            <a:endParaRPr lang="cs-CZ" sz="1400" b="1" dirty="0" smtClean="0">
              <a:latin typeface="Calibri" pitchFamily="34" charset="0"/>
            </a:endParaRPr>
          </a:p>
          <a:p>
            <a:pPr marL="285750" indent="-285750">
              <a:buFont typeface="Wingdings" panose="05000000000000000000" pitchFamily="2" charset="2"/>
              <a:buChar char="ü"/>
            </a:pPr>
            <a:r>
              <a:rPr lang="cs-CZ" sz="1400" b="1" dirty="0" err="1" smtClean="0">
                <a:latin typeface="Calibri" pitchFamily="34" charset="0"/>
              </a:rPr>
              <a:t>gathering</a:t>
            </a:r>
            <a:r>
              <a:rPr lang="cs-CZ" sz="1400" b="1" dirty="0" smtClean="0">
                <a:latin typeface="Calibri" pitchFamily="34" charset="0"/>
              </a:rPr>
              <a:t> </a:t>
            </a:r>
            <a:r>
              <a:rPr lang="cs-CZ" sz="1400" b="1" dirty="0" err="1">
                <a:latin typeface="Calibri" pitchFamily="34" charset="0"/>
              </a:rPr>
              <a:t>d</a:t>
            </a:r>
            <a:r>
              <a:rPr lang="cs-CZ" sz="1400" b="1" dirty="0" err="1" smtClean="0">
                <a:latin typeface="Calibri" pitchFamily="34" charset="0"/>
              </a:rPr>
              <a:t>ocumentary</a:t>
            </a:r>
            <a:r>
              <a:rPr lang="cs-CZ" sz="1400" b="1" dirty="0" smtClean="0">
                <a:latin typeface="Calibri" pitchFamily="34" charset="0"/>
              </a:rPr>
              <a:t> evidence </a:t>
            </a:r>
            <a:r>
              <a:rPr lang="cs-CZ" sz="1400" b="1" dirty="0" err="1" smtClean="0">
                <a:latin typeface="Calibri" pitchFamily="34" charset="0"/>
              </a:rPr>
              <a:t>of</a:t>
            </a:r>
            <a:r>
              <a:rPr lang="cs-CZ" sz="1400" b="1" dirty="0" smtClean="0">
                <a:latin typeface="Calibri" pitchFamily="34" charset="0"/>
              </a:rPr>
              <a:t> NHC </a:t>
            </a:r>
            <a:r>
              <a:rPr lang="cs-CZ" sz="1400" b="1" dirty="0" err="1" smtClean="0">
                <a:latin typeface="Calibri" pitchFamily="34" charset="0"/>
              </a:rPr>
              <a:t>uses</a:t>
            </a:r>
            <a:endParaRPr lang="cs-CZ" sz="1400" b="1" dirty="0" smtClean="0">
              <a:latin typeface="Calibri" pitchFamily="34" charset="0"/>
            </a:endParaRPr>
          </a:p>
          <a:p>
            <a:pPr marL="285750" indent="-285750">
              <a:buFont typeface="Wingdings" panose="05000000000000000000" pitchFamily="2" charset="2"/>
              <a:buChar char="ü"/>
            </a:pPr>
            <a:endParaRPr lang="cs-CZ" sz="1400" b="1" dirty="0" smtClean="0">
              <a:latin typeface="Calibri" pitchFamily="34" charset="0"/>
            </a:endParaRPr>
          </a:p>
          <a:p>
            <a:pPr marL="285750" indent="-285750">
              <a:buFont typeface="Wingdings" panose="05000000000000000000" pitchFamily="2" charset="2"/>
              <a:buChar char="ü"/>
            </a:pPr>
            <a:r>
              <a:rPr lang="cs-CZ" sz="1400" b="1" dirty="0" err="1" smtClean="0">
                <a:latin typeface="Calibri" pitchFamily="34" charset="0"/>
              </a:rPr>
              <a:t>Deliverable</a:t>
            </a:r>
            <a:r>
              <a:rPr lang="cs-CZ" sz="1400" b="1" dirty="0" smtClean="0">
                <a:latin typeface="Calibri" pitchFamily="34" charset="0"/>
              </a:rPr>
              <a:t> D3.6 </a:t>
            </a:r>
            <a:r>
              <a:rPr lang="cs-CZ" sz="1400" b="1" dirty="0" err="1" smtClean="0">
                <a:latin typeface="Calibri" pitchFamily="34" charset="0"/>
              </a:rPr>
              <a:t>European</a:t>
            </a:r>
            <a:r>
              <a:rPr lang="cs-CZ" sz="1400" b="1" dirty="0" smtClean="0">
                <a:latin typeface="Calibri" pitchFamily="34" charset="0"/>
              </a:rPr>
              <a:t> </a:t>
            </a:r>
            <a:r>
              <a:rPr lang="cs-CZ" sz="1400" b="1" dirty="0" err="1" smtClean="0">
                <a:latin typeface="Calibri" pitchFamily="34" charset="0"/>
              </a:rPr>
              <a:t>Roadmap</a:t>
            </a:r>
            <a:r>
              <a:rPr lang="cs-CZ" sz="1400" b="1" dirty="0" smtClean="0">
                <a:latin typeface="Calibri" pitchFamily="34" charset="0"/>
              </a:rPr>
              <a:t> </a:t>
            </a:r>
            <a:endParaRPr lang="cs-CZ" sz="1400" b="1" dirty="0" smtClean="0">
              <a:solidFill>
                <a:srgbClr val="FF0000"/>
              </a:solidFill>
              <a:latin typeface="Calibri" pitchFamily="34" charset="0"/>
            </a:endParaRPr>
          </a:p>
          <a:p>
            <a:pPr marL="285750" indent="-285750">
              <a:buFont typeface="Wingdings" panose="05000000000000000000" pitchFamily="2" charset="2"/>
              <a:buChar char="q"/>
            </a:pPr>
            <a:endParaRPr lang="en-GB" sz="1400" b="1" dirty="0">
              <a:latin typeface="Calibri" pitchFamily="34" charset="0"/>
            </a:endParaRPr>
          </a:p>
          <a:p>
            <a:endParaRPr lang="en-GB" sz="1400" dirty="0">
              <a:latin typeface="Calibri" pitchFamily="34" charset="0"/>
            </a:endParaRPr>
          </a:p>
          <a:p>
            <a:endParaRPr lang="en-GB" sz="1400" dirty="0">
              <a:latin typeface="Calibri" pitchFamily="34" charset="0"/>
            </a:endParaRPr>
          </a:p>
          <a:p>
            <a:endParaRPr lang="en-GB" sz="1400" i="1" dirty="0">
              <a:latin typeface="Calibri" pitchFamily="34" charset="0"/>
            </a:endParaRPr>
          </a:p>
        </p:txBody>
      </p:sp>
      <p:sp>
        <p:nvSpPr>
          <p:cNvPr id="2" name="Rectangle 2"/>
          <p:cNvSpPr>
            <a:spLocks noChangeArrowheads="1"/>
          </p:cNvSpPr>
          <p:nvPr/>
        </p:nvSpPr>
        <p:spPr bwMode="auto">
          <a:xfrm>
            <a:off x="5940152" y="2996952"/>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pic>
        <p:nvPicPr>
          <p:cNvPr id="2049" name="Obrázek 1"/>
          <p:cNvPicPr>
            <a:picLocks noChangeAspect="1" noChangeArrowheads="1"/>
          </p:cNvPicPr>
          <p:nvPr/>
        </p:nvPicPr>
        <p:blipFill>
          <a:blip r:embed="rId3" cstate="print">
            <a:extLst>
              <a:ext uri="{28A0092B-C50C-407E-A947-70E740481C1C}">
                <a14:useLocalDpi xmlns:a14="http://schemas.microsoft.com/office/drawing/2010/main" xmlns="" val="0"/>
              </a:ext>
            </a:extLst>
          </a:blip>
          <a:srcRect l="19020" t="16997" r="12157" b="29692"/>
          <a:stretch>
            <a:fillRect/>
          </a:stretch>
        </p:blipFill>
        <p:spPr bwMode="auto">
          <a:xfrm>
            <a:off x="6659563" y="3105129"/>
            <a:ext cx="2228850" cy="307975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8" name="TextBox 3"/>
          <p:cNvSpPr txBox="1">
            <a:spLocks noChangeArrowheads="1"/>
          </p:cNvSpPr>
          <p:nvPr/>
        </p:nvSpPr>
        <p:spPr bwMode="auto">
          <a:xfrm>
            <a:off x="107950" y="6456363"/>
            <a:ext cx="2735858" cy="276999"/>
          </a:xfrm>
          <a:prstGeom prst="rect">
            <a:avLst/>
          </a:prstGeom>
          <a:noFill/>
          <a:ln w="9525">
            <a:noFill/>
            <a:miter lim="800000"/>
            <a:headEnd/>
            <a:tailEnd/>
          </a:ln>
        </p:spPr>
        <p:txBody>
          <a:bodyPr wrap="square">
            <a:spAutoFit/>
          </a:bodyPr>
          <a:lstStyle/>
          <a:p>
            <a:r>
              <a:rPr lang="en-GB" sz="1200" dirty="0">
                <a:latin typeface="Calibri" pitchFamily="34" charset="0"/>
              </a:rPr>
              <a:t>SYNTHESYS3 </a:t>
            </a:r>
            <a:r>
              <a:rPr lang="cs-CZ" sz="1200" dirty="0" err="1" smtClean="0">
                <a:latin typeface="Calibri" pitchFamily="34" charset="0"/>
              </a:rPr>
              <a:t>Final</a:t>
            </a:r>
            <a:r>
              <a:rPr lang="cs-CZ" sz="1200" dirty="0" smtClean="0">
                <a:latin typeface="Calibri" pitchFamily="34" charset="0"/>
              </a:rPr>
              <a:t> Meeting</a:t>
            </a:r>
            <a:endParaRPr lang="en-GB" sz="1200" dirty="0">
              <a:latin typeface="Calibri" pitchFamily="34" charset="0"/>
            </a:endParaRPr>
          </a:p>
        </p:txBody>
      </p:sp>
      <p:sp>
        <p:nvSpPr>
          <p:cNvPr id="9" name="TextBox 4"/>
          <p:cNvSpPr txBox="1">
            <a:spLocks noChangeArrowheads="1"/>
          </p:cNvSpPr>
          <p:nvPr/>
        </p:nvSpPr>
        <p:spPr bwMode="auto">
          <a:xfrm>
            <a:off x="6876256" y="6455550"/>
            <a:ext cx="2016893" cy="277812"/>
          </a:xfrm>
          <a:prstGeom prst="rect">
            <a:avLst/>
          </a:prstGeom>
          <a:noFill/>
          <a:ln w="9525">
            <a:noFill/>
            <a:miter lim="800000"/>
            <a:headEnd/>
            <a:tailEnd/>
          </a:ln>
        </p:spPr>
        <p:txBody>
          <a:bodyPr wrap="square">
            <a:spAutoFit/>
          </a:bodyPr>
          <a:lstStyle/>
          <a:p>
            <a:r>
              <a:rPr lang="cs-CZ" sz="1200" dirty="0" smtClean="0">
                <a:latin typeface="Calibri" pitchFamily="34" charset="0"/>
              </a:rPr>
              <a:t>NMH</a:t>
            </a:r>
            <a:r>
              <a:rPr lang="en-GB" sz="1200" dirty="0" smtClean="0">
                <a:latin typeface="Calibri" pitchFamily="34" charset="0"/>
              </a:rPr>
              <a:t>, </a:t>
            </a:r>
            <a:r>
              <a:rPr lang="cs-CZ" sz="1200" dirty="0" smtClean="0">
                <a:latin typeface="Calibri" pitchFamily="34" charset="0"/>
              </a:rPr>
              <a:t>London</a:t>
            </a:r>
            <a:r>
              <a:rPr lang="en-GB" sz="1200" dirty="0" smtClean="0">
                <a:latin typeface="Calibri" pitchFamily="34" charset="0"/>
              </a:rPr>
              <a:t>, </a:t>
            </a:r>
            <a:r>
              <a:rPr lang="cs-CZ" sz="1200" dirty="0" smtClean="0">
                <a:latin typeface="Calibri" pitchFamily="34" charset="0"/>
              </a:rPr>
              <a:t>6-7</a:t>
            </a:r>
            <a:r>
              <a:rPr lang="en-GB" sz="1200" dirty="0" smtClean="0">
                <a:latin typeface="Calibri" pitchFamily="34" charset="0"/>
              </a:rPr>
              <a:t> </a:t>
            </a:r>
            <a:r>
              <a:rPr lang="cs-CZ" sz="1200" dirty="0" smtClean="0">
                <a:latin typeface="Calibri" pitchFamily="34" charset="0"/>
              </a:rPr>
              <a:t>June </a:t>
            </a:r>
            <a:r>
              <a:rPr lang="en-GB" sz="1200" dirty="0" smtClean="0">
                <a:latin typeface="Calibri" pitchFamily="34" charset="0"/>
              </a:rPr>
              <a:t>201</a:t>
            </a:r>
            <a:r>
              <a:rPr lang="cs-CZ" sz="1200" dirty="0" smtClean="0">
                <a:latin typeface="Calibri" pitchFamily="34" charset="0"/>
              </a:rPr>
              <a:t>7</a:t>
            </a:r>
            <a:endParaRPr lang="en-GB" sz="1200" dirty="0">
              <a:latin typeface="Calibri"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cstate="print"/>
          <a:srcRect l="20977" t="11747" r="34533" b="18226"/>
          <a:stretch/>
        </p:blipFill>
        <p:spPr>
          <a:xfrm>
            <a:off x="0" y="188640"/>
            <a:ext cx="4791860" cy="5656740"/>
          </a:xfrm>
          <a:prstGeom prst="rect">
            <a:avLst/>
          </a:prstGeom>
        </p:spPr>
      </p:pic>
      <p:pic>
        <p:nvPicPr>
          <p:cNvPr id="5" name="Obrázek 4"/>
          <p:cNvPicPr>
            <a:picLocks noChangeAspect="1"/>
          </p:cNvPicPr>
          <p:nvPr/>
        </p:nvPicPr>
        <p:blipFill rotWithShape="1">
          <a:blip r:embed="rId3" cstate="print"/>
          <a:srcRect l="25521" t="16790" r="38988" b="3472"/>
          <a:stretch/>
        </p:blipFill>
        <p:spPr>
          <a:xfrm>
            <a:off x="4750469" y="0"/>
            <a:ext cx="4070003" cy="6858000"/>
          </a:xfrm>
          <a:prstGeom prst="rect">
            <a:avLst/>
          </a:prstGeom>
        </p:spPr>
      </p:pic>
    </p:spTree>
    <p:extLst>
      <p:ext uri="{BB962C8B-B14F-4D97-AF65-F5344CB8AC3E}">
        <p14:creationId xmlns:p14="http://schemas.microsoft.com/office/powerpoint/2010/main" xmlns="" val="3651347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descr="Inline images 2"/>
          <p:cNvPicPr>
            <a:picLocks noChangeAspect="1" noChangeArrowheads="1"/>
          </p:cNvPicPr>
          <p:nvPr/>
        </p:nvPicPr>
        <p:blipFill>
          <a:blip r:embed="rId2" cstate="print"/>
          <a:srcRect/>
          <a:stretch>
            <a:fillRect/>
          </a:stretch>
        </p:blipFill>
        <p:spPr bwMode="auto">
          <a:xfrm>
            <a:off x="6084888" y="115888"/>
            <a:ext cx="2938462" cy="593725"/>
          </a:xfrm>
          <a:prstGeom prst="rect">
            <a:avLst/>
          </a:prstGeom>
          <a:noFill/>
          <a:ln w="9525">
            <a:noFill/>
            <a:miter lim="800000"/>
            <a:headEnd/>
            <a:tailEnd/>
          </a:ln>
        </p:spPr>
      </p:pic>
      <p:sp>
        <p:nvSpPr>
          <p:cNvPr id="35844" name="TextBox 6"/>
          <p:cNvSpPr txBox="1">
            <a:spLocks noChangeArrowheads="1"/>
          </p:cNvSpPr>
          <p:nvPr/>
        </p:nvSpPr>
        <p:spPr bwMode="auto">
          <a:xfrm>
            <a:off x="658813" y="908050"/>
            <a:ext cx="7848600" cy="3539430"/>
          </a:xfrm>
          <a:prstGeom prst="rect">
            <a:avLst/>
          </a:prstGeom>
          <a:noFill/>
          <a:ln w="9525">
            <a:noFill/>
            <a:miter lim="800000"/>
            <a:headEnd/>
            <a:tailEnd/>
          </a:ln>
        </p:spPr>
        <p:txBody>
          <a:bodyPr>
            <a:spAutoFit/>
          </a:bodyPr>
          <a:lstStyle/>
          <a:p>
            <a:r>
              <a:rPr lang="en-GB" sz="1400" b="1" dirty="0" smtClean="0">
                <a:latin typeface="Calibri" pitchFamily="34" charset="0"/>
              </a:rPr>
              <a:t>Objective </a:t>
            </a:r>
            <a:r>
              <a:rPr lang="en-GB" sz="1400" b="1" dirty="0">
                <a:latin typeface="Calibri" pitchFamily="34" charset="0"/>
              </a:rPr>
              <a:t>3 </a:t>
            </a:r>
            <a:r>
              <a:rPr lang="en-GB" sz="1400" b="1" i="1" dirty="0">
                <a:latin typeface="Calibri" pitchFamily="34" charset="0"/>
              </a:rPr>
              <a:t>SUSTAINABILITY</a:t>
            </a:r>
          </a:p>
          <a:p>
            <a:endParaRPr lang="en-GB" sz="1400" dirty="0">
              <a:latin typeface="Calibri" pitchFamily="34" charset="0"/>
            </a:endParaRPr>
          </a:p>
          <a:p>
            <a:r>
              <a:rPr lang="en-GB" sz="1400" b="1" dirty="0">
                <a:latin typeface="Calibri" pitchFamily="34" charset="0"/>
              </a:rPr>
              <a:t>Task 3.2</a:t>
            </a:r>
            <a:r>
              <a:rPr lang="en-GB" sz="1400" dirty="0">
                <a:latin typeface="Calibri" pitchFamily="34" charset="0"/>
              </a:rPr>
              <a:t> </a:t>
            </a:r>
            <a:r>
              <a:rPr lang="en-GB" sz="1400" i="1" dirty="0">
                <a:latin typeface="Calibri" pitchFamily="34" charset="0"/>
              </a:rPr>
              <a:t>Facilitating Access beyond SYNTHESYS3</a:t>
            </a:r>
            <a:r>
              <a:rPr lang="en-GB" sz="1400" dirty="0">
                <a:latin typeface="Calibri" pitchFamily="34" charset="0"/>
              </a:rPr>
              <a:t>, task leader </a:t>
            </a:r>
            <a:r>
              <a:rPr lang="cs-CZ" sz="1400" b="1" dirty="0" smtClean="0">
                <a:latin typeface="Calibri" pitchFamily="34" charset="0"/>
              </a:rPr>
              <a:t>Jiří Kvaček </a:t>
            </a:r>
            <a:r>
              <a:rPr lang="en-GB" sz="1400" b="1" dirty="0" smtClean="0">
                <a:latin typeface="Calibri" pitchFamily="34" charset="0"/>
              </a:rPr>
              <a:t>(NMP</a:t>
            </a:r>
            <a:r>
              <a:rPr lang="en-GB" sz="1400" b="1" dirty="0">
                <a:latin typeface="Calibri" pitchFamily="34" charset="0"/>
              </a:rPr>
              <a:t>)</a:t>
            </a:r>
          </a:p>
          <a:p>
            <a:endParaRPr lang="en-GB" sz="1400" dirty="0">
              <a:latin typeface="Calibri" pitchFamily="34" charset="0"/>
            </a:endParaRPr>
          </a:p>
          <a:p>
            <a:r>
              <a:rPr lang="en-GB" sz="1400" i="1" dirty="0">
                <a:latin typeface="Calibri" pitchFamily="34" charset="0"/>
              </a:rPr>
              <a:t>The improvements to NH virtual collections as a result of improved digitisation methods will, over time, change the face of Access and reduce the need for lengthy physical visits. NH institutions will increasingly be able to send digital surrogates that are of excellent research quality. This new form of access will be of benefit not only to the European research community but also to researchers in Third Countries who wish to undertake collaborative research with European scientists using collections based in Europe.</a:t>
            </a:r>
            <a:endParaRPr lang="cs-CZ" sz="1400" i="1" dirty="0">
              <a:latin typeface="Calibri" pitchFamily="34" charset="0"/>
            </a:endParaRPr>
          </a:p>
          <a:p>
            <a:endParaRPr lang="en-GB" sz="1400" dirty="0">
              <a:latin typeface="Calibri" pitchFamily="34" charset="0"/>
            </a:endParaRPr>
          </a:p>
          <a:p>
            <a:r>
              <a:rPr lang="en-GB" sz="1400" b="1" dirty="0">
                <a:solidFill>
                  <a:srgbClr val="00CC00"/>
                </a:solidFill>
                <a:latin typeface="Calibri" pitchFamily="34" charset="0"/>
              </a:rPr>
              <a:t>Work done:</a:t>
            </a:r>
            <a:endParaRPr lang="cs-CZ" sz="1400" b="1" dirty="0">
              <a:solidFill>
                <a:srgbClr val="00CC00"/>
              </a:solidFill>
              <a:latin typeface="Calibri" pitchFamily="34" charset="0"/>
            </a:endParaRPr>
          </a:p>
          <a:p>
            <a:r>
              <a:rPr lang="cs-CZ" sz="1400" i="1" dirty="0" smtClean="0">
                <a:latin typeface="Calibri" pitchFamily="34" charset="0"/>
              </a:rPr>
              <a:t> </a:t>
            </a:r>
          </a:p>
          <a:p>
            <a:pPr marL="285750" indent="-285750">
              <a:buFont typeface="Wingdings" panose="05000000000000000000" pitchFamily="2" charset="2"/>
              <a:buChar char="ü"/>
            </a:pPr>
            <a:r>
              <a:rPr lang="en-GB" sz="1400" b="1" i="1" dirty="0" smtClean="0">
                <a:latin typeface="Calibri" pitchFamily="34" charset="0"/>
              </a:rPr>
              <a:t>survey to investigate how digitisation affects physical access (</a:t>
            </a:r>
            <a:r>
              <a:rPr lang="cs-CZ" sz="1400" b="1" i="1" dirty="0" err="1" smtClean="0">
                <a:latin typeface="Calibri" pitchFamily="34" charset="0"/>
              </a:rPr>
              <a:t>two</a:t>
            </a:r>
            <a:r>
              <a:rPr lang="cs-CZ" sz="1400" b="1" i="1" dirty="0" smtClean="0">
                <a:latin typeface="Calibri" pitchFamily="34" charset="0"/>
              </a:rPr>
              <a:t> </a:t>
            </a:r>
            <a:r>
              <a:rPr lang="en-GB" sz="1400" b="1" i="1" dirty="0" smtClean="0">
                <a:latin typeface="Calibri" pitchFamily="34" charset="0"/>
              </a:rPr>
              <a:t>on-line questionnaires by UCPH)</a:t>
            </a:r>
          </a:p>
          <a:p>
            <a:pPr marL="285750" indent="-285750">
              <a:buFont typeface="Wingdings" panose="05000000000000000000" pitchFamily="2" charset="2"/>
              <a:buChar char="ü"/>
            </a:pPr>
            <a:endParaRPr lang="en-GB" sz="1400" b="1" i="1" dirty="0" smtClean="0">
              <a:latin typeface="Calibri" pitchFamily="34" charset="0"/>
            </a:endParaRPr>
          </a:p>
          <a:p>
            <a:pPr marL="285750" indent="-285750">
              <a:buFont typeface="Wingdings" panose="05000000000000000000" pitchFamily="2" charset="2"/>
              <a:buChar char="ü"/>
            </a:pPr>
            <a:r>
              <a:rPr lang="en-GB" sz="1400" b="1" i="1" dirty="0" smtClean="0">
                <a:latin typeface="Calibri" pitchFamily="34" charset="0"/>
              </a:rPr>
              <a:t>77 responses from custodians and 120 from users (by September 27)</a:t>
            </a:r>
          </a:p>
          <a:p>
            <a:endParaRPr lang="en-GB" sz="1400" i="1" dirty="0">
              <a:latin typeface="Calibri" pitchFamily="34" charset="0"/>
            </a:endParaRPr>
          </a:p>
        </p:txBody>
      </p:sp>
      <p:sp>
        <p:nvSpPr>
          <p:cNvPr id="8" name="TextBox 3"/>
          <p:cNvSpPr txBox="1">
            <a:spLocks noChangeArrowheads="1"/>
          </p:cNvSpPr>
          <p:nvPr/>
        </p:nvSpPr>
        <p:spPr bwMode="auto">
          <a:xfrm>
            <a:off x="107950" y="6456363"/>
            <a:ext cx="2735858" cy="276999"/>
          </a:xfrm>
          <a:prstGeom prst="rect">
            <a:avLst/>
          </a:prstGeom>
          <a:noFill/>
          <a:ln w="9525">
            <a:noFill/>
            <a:miter lim="800000"/>
            <a:headEnd/>
            <a:tailEnd/>
          </a:ln>
        </p:spPr>
        <p:txBody>
          <a:bodyPr wrap="square">
            <a:spAutoFit/>
          </a:bodyPr>
          <a:lstStyle/>
          <a:p>
            <a:r>
              <a:rPr lang="en-GB" sz="1200" dirty="0">
                <a:latin typeface="Calibri" pitchFamily="34" charset="0"/>
              </a:rPr>
              <a:t>SYNTHESYS3 </a:t>
            </a:r>
            <a:r>
              <a:rPr lang="cs-CZ" sz="1200" dirty="0" err="1" smtClean="0">
                <a:latin typeface="Calibri" pitchFamily="34" charset="0"/>
              </a:rPr>
              <a:t>Final</a:t>
            </a:r>
            <a:r>
              <a:rPr lang="cs-CZ" sz="1200" dirty="0" smtClean="0">
                <a:latin typeface="Calibri" pitchFamily="34" charset="0"/>
              </a:rPr>
              <a:t> Meeting</a:t>
            </a:r>
            <a:endParaRPr lang="en-GB" sz="1200" dirty="0">
              <a:latin typeface="Calibri" pitchFamily="34" charset="0"/>
            </a:endParaRPr>
          </a:p>
        </p:txBody>
      </p:sp>
      <p:sp>
        <p:nvSpPr>
          <p:cNvPr id="9" name="TextBox 4"/>
          <p:cNvSpPr txBox="1">
            <a:spLocks noChangeArrowheads="1"/>
          </p:cNvSpPr>
          <p:nvPr/>
        </p:nvSpPr>
        <p:spPr bwMode="auto">
          <a:xfrm>
            <a:off x="6876256" y="6455550"/>
            <a:ext cx="2016893" cy="277812"/>
          </a:xfrm>
          <a:prstGeom prst="rect">
            <a:avLst/>
          </a:prstGeom>
          <a:noFill/>
          <a:ln w="9525">
            <a:noFill/>
            <a:miter lim="800000"/>
            <a:headEnd/>
            <a:tailEnd/>
          </a:ln>
        </p:spPr>
        <p:txBody>
          <a:bodyPr wrap="square">
            <a:spAutoFit/>
          </a:bodyPr>
          <a:lstStyle/>
          <a:p>
            <a:r>
              <a:rPr lang="cs-CZ" sz="1200" dirty="0" smtClean="0">
                <a:latin typeface="Calibri" pitchFamily="34" charset="0"/>
              </a:rPr>
              <a:t>NMH</a:t>
            </a:r>
            <a:r>
              <a:rPr lang="en-GB" sz="1200" dirty="0" smtClean="0">
                <a:latin typeface="Calibri" pitchFamily="34" charset="0"/>
              </a:rPr>
              <a:t>, </a:t>
            </a:r>
            <a:r>
              <a:rPr lang="cs-CZ" sz="1200" dirty="0" smtClean="0">
                <a:latin typeface="Calibri" pitchFamily="34" charset="0"/>
              </a:rPr>
              <a:t>London</a:t>
            </a:r>
            <a:r>
              <a:rPr lang="en-GB" sz="1200" dirty="0" smtClean="0">
                <a:latin typeface="Calibri" pitchFamily="34" charset="0"/>
              </a:rPr>
              <a:t>, </a:t>
            </a:r>
            <a:r>
              <a:rPr lang="cs-CZ" sz="1200" dirty="0" smtClean="0">
                <a:latin typeface="Calibri" pitchFamily="34" charset="0"/>
              </a:rPr>
              <a:t>6-7</a:t>
            </a:r>
            <a:r>
              <a:rPr lang="en-GB" sz="1200" dirty="0" smtClean="0">
                <a:latin typeface="Calibri" pitchFamily="34" charset="0"/>
              </a:rPr>
              <a:t> </a:t>
            </a:r>
            <a:r>
              <a:rPr lang="cs-CZ" sz="1200" dirty="0" smtClean="0">
                <a:latin typeface="Calibri" pitchFamily="34" charset="0"/>
              </a:rPr>
              <a:t>June </a:t>
            </a:r>
            <a:r>
              <a:rPr lang="en-GB" sz="1200" dirty="0" smtClean="0">
                <a:latin typeface="Calibri" pitchFamily="34" charset="0"/>
              </a:rPr>
              <a:t>201</a:t>
            </a:r>
            <a:r>
              <a:rPr lang="cs-CZ" sz="1200" dirty="0" smtClean="0">
                <a:latin typeface="Calibri" pitchFamily="34" charset="0"/>
              </a:rPr>
              <a:t>7</a:t>
            </a:r>
            <a:endParaRPr lang="en-GB" sz="1200" dirty="0">
              <a:latin typeface="Calibri" pitchFamily="34" charset="0"/>
            </a:endParaRPr>
          </a:p>
        </p:txBody>
      </p:sp>
      <p:pic>
        <p:nvPicPr>
          <p:cNvPr id="6" name="Picture 14"/>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tretch>
            <a:fillRect/>
          </a:stretch>
        </p:blipFill>
        <p:spPr>
          <a:xfrm>
            <a:off x="1187624" y="4365104"/>
            <a:ext cx="2520280" cy="1966912"/>
          </a:xfrm>
          <a:prstGeom prst="rect">
            <a:avLst/>
          </a:prstGeom>
        </p:spPr>
      </p:pic>
      <p:pic>
        <p:nvPicPr>
          <p:cNvPr id="7" name="Picture 15" descr="F:\Abs_alt\SYNTHESYS3\SNM in SYNTH3 JRA and NA\Task 3_2 subtask 3_2_1\Replies to qu_aire\Replies custodians\loans from Kew.jpg"/>
          <p:cNvPicPr/>
          <p:nvPr/>
        </p:nvPicPr>
        <p:blipFill rotWithShape="1">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6694" t="9797" r="7596" b="11487"/>
          <a:stretch/>
        </p:blipFill>
        <p:spPr bwMode="auto">
          <a:xfrm>
            <a:off x="4427984" y="4365104"/>
            <a:ext cx="3198562" cy="1632433"/>
          </a:xfrm>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Tree>
    <p:extLst>
      <p:ext uri="{BB962C8B-B14F-4D97-AF65-F5344CB8AC3E}">
        <p14:creationId xmlns:p14="http://schemas.microsoft.com/office/powerpoint/2010/main" xmlns="" val="24852192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descr="Inline images 2"/>
          <p:cNvPicPr>
            <a:picLocks noChangeAspect="1" noChangeArrowheads="1"/>
          </p:cNvPicPr>
          <p:nvPr/>
        </p:nvPicPr>
        <p:blipFill>
          <a:blip r:embed="rId2" cstate="print"/>
          <a:srcRect/>
          <a:stretch>
            <a:fillRect/>
          </a:stretch>
        </p:blipFill>
        <p:spPr bwMode="auto">
          <a:xfrm>
            <a:off x="6084888" y="115888"/>
            <a:ext cx="2938462" cy="593725"/>
          </a:xfrm>
          <a:prstGeom prst="rect">
            <a:avLst/>
          </a:prstGeom>
          <a:noFill/>
          <a:ln w="9525">
            <a:noFill/>
            <a:miter lim="800000"/>
            <a:headEnd/>
            <a:tailEnd/>
          </a:ln>
        </p:spPr>
      </p:pic>
      <p:sp>
        <p:nvSpPr>
          <p:cNvPr id="35844" name="TextBox 6"/>
          <p:cNvSpPr txBox="1">
            <a:spLocks noChangeArrowheads="1"/>
          </p:cNvSpPr>
          <p:nvPr/>
        </p:nvSpPr>
        <p:spPr bwMode="auto">
          <a:xfrm>
            <a:off x="658813" y="908050"/>
            <a:ext cx="7848600" cy="3970318"/>
          </a:xfrm>
          <a:prstGeom prst="rect">
            <a:avLst/>
          </a:prstGeom>
          <a:noFill/>
          <a:ln w="9525">
            <a:noFill/>
            <a:miter lim="800000"/>
            <a:headEnd/>
            <a:tailEnd/>
          </a:ln>
        </p:spPr>
        <p:txBody>
          <a:bodyPr>
            <a:spAutoFit/>
          </a:bodyPr>
          <a:lstStyle/>
          <a:p>
            <a:r>
              <a:rPr lang="en-GB" sz="1400" b="1" dirty="0" smtClean="0">
                <a:latin typeface="Calibri" pitchFamily="34" charset="0"/>
              </a:rPr>
              <a:t>Objective </a:t>
            </a:r>
            <a:r>
              <a:rPr lang="en-GB" sz="1400" b="1" dirty="0">
                <a:latin typeface="Calibri" pitchFamily="34" charset="0"/>
              </a:rPr>
              <a:t>3 </a:t>
            </a:r>
            <a:r>
              <a:rPr lang="en-GB" sz="1400" b="1" i="1" dirty="0">
                <a:latin typeface="Calibri" pitchFamily="34" charset="0"/>
              </a:rPr>
              <a:t>SUSTAINABILITY</a:t>
            </a:r>
          </a:p>
          <a:p>
            <a:r>
              <a:rPr lang="en-GB" sz="1400" b="1" dirty="0">
                <a:latin typeface="Calibri" pitchFamily="34" charset="0"/>
              </a:rPr>
              <a:t>Task </a:t>
            </a:r>
            <a:r>
              <a:rPr lang="en-GB" sz="1400" b="1" dirty="0" smtClean="0">
                <a:latin typeface="Calibri" pitchFamily="34" charset="0"/>
              </a:rPr>
              <a:t>3.</a:t>
            </a:r>
            <a:r>
              <a:rPr lang="cs-CZ" sz="1400" b="1" dirty="0" smtClean="0">
                <a:latin typeface="Calibri" pitchFamily="34" charset="0"/>
              </a:rPr>
              <a:t>3</a:t>
            </a:r>
            <a:r>
              <a:rPr lang="en-GB" sz="1400" dirty="0" smtClean="0">
                <a:latin typeface="Calibri" pitchFamily="34" charset="0"/>
              </a:rPr>
              <a:t> </a:t>
            </a:r>
            <a:r>
              <a:rPr lang="en-US" sz="1400" i="1" dirty="0">
                <a:latin typeface="Calibri" pitchFamily="34" charset="0"/>
              </a:rPr>
              <a:t>Collaboration with </a:t>
            </a:r>
            <a:r>
              <a:rPr lang="en-US" sz="1400" i="1" dirty="0" err="1">
                <a:latin typeface="Calibri" pitchFamily="34" charset="0"/>
              </a:rPr>
              <a:t>iDigBio</a:t>
            </a:r>
            <a:r>
              <a:rPr lang="en-US" sz="1400" i="1" dirty="0">
                <a:latin typeface="Calibri" pitchFamily="34" charset="0"/>
              </a:rPr>
              <a:t> on training for the future</a:t>
            </a:r>
            <a:r>
              <a:rPr lang="en-US" sz="1400" dirty="0">
                <a:latin typeface="Calibri" pitchFamily="34" charset="0"/>
              </a:rPr>
              <a:t>, task leader </a:t>
            </a:r>
            <a:r>
              <a:rPr lang="en-US" sz="1400" b="1" dirty="0">
                <a:latin typeface="Calibri" pitchFamily="34" charset="0"/>
              </a:rPr>
              <a:t>Elspeth </a:t>
            </a:r>
            <a:r>
              <a:rPr lang="en-US" sz="1400" b="1" dirty="0" err="1">
                <a:latin typeface="Calibri" pitchFamily="34" charset="0"/>
              </a:rPr>
              <a:t>Haston</a:t>
            </a:r>
            <a:r>
              <a:rPr lang="en-US" sz="1400" b="1" dirty="0">
                <a:latin typeface="Calibri" pitchFamily="34" charset="0"/>
              </a:rPr>
              <a:t> (RGBE)</a:t>
            </a:r>
            <a:endParaRPr lang="cs-CZ" sz="1400" b="1" dirty="0">
              <a:latin typeface="Calibri" pitchFamily="34" charset="0"/>
            </a:endParaRPr>
          </a:p>
          <a:p>
            <a:endParaRPr lang="cs-CZ" sz="1400" i="1" dirty="0" smtClean="0">
              <a:latin typeface="Calibri" pitchFamily="34" charset="0"/>
            </a:endParaRPr>
          </a:p>
          <a:p>
            <a:r>
              <a:rPr lang="en-US" sz="1400" i="1" dirty="0" smtClean="0">
                <a:latin typeface="Calibri" pitchFamily="34" charset="0"/>
              </a:rPr>
              <a:t>It </a:t>
            </a:r>
            <a:r>
              <a:rPr lang="en-US" sz="1400" i="1" dirty="0">
                <a:latin typeface="Calibri" pitchFamily="34" charset="0"/>
              </a:rPr>
              <a:t>is </a:t>
            </a:r>
            <a:r>
              <a:rPr lang="en-US" sz="1400" i="1" dirty="0" err="1">
                <a:latin typeface="Calibri" pitchFamily="34" charset="0"/>
              </a:rPr>
              <a:t>recognised</a:t>
            </a:r>
            <a:r>
              <a:rPr lang="en-US" sz="1400" i="1" dirty="0">
                <a:latin typeface="Calibri" pitchFamily="34" charset="0"/>
              </a:rPr>
              <a:t> that in order to build a sustainable future for </a:t>
            </a:r>
            <a:r>
              <a:rPr lang="en-US" sz="1400" i="1" dirty="0" err="1">
                <a:latin typeface="Calibri" pitchFamily="34" charset="0"/>
              </a:rPr>
              <a:t>digitisation</a:t>
            </a:r>
            <a:r>
              <a:rPr lang="en-US" sz="1400" i="1" dirty="0">
                <a:latin typeface="Calibri" pitchFamily="34" charset="0"/>
              </a:rPr>
              <a:t> of NH collections it is critical to collaborate with other large-scale </a:t>
            </a:r>
            <a:r>
              <a:rPr lang="en-US" sz="1400" i="1" dirty="0" err="1">
                <a:latin typeface="Calibri" pitchFamily="34" charset="0"/>
              </a:rPr>
              <a:t>digitisation</a:t>
            </a:r>
            <a:r>
              <a:rPr lang="en-US" sz="1400" i="1" dirty="0">
                <a:latin typeface="Calibri" pitchFamily="34" charset="0"/>
              </a:rPr>
              <a:t> </a:t>
            </a:r>
            <a:r>
              <a:rPr lang="en-US" sz="1400" i="1" dirty="0" err="1">
                <a:latin typeface="Calibri" pitchFamily="34" charset="0"/>
              </a:rPr>
              <a:t>programmes</a:t>
            </a:r>
            <a:r>
              <a:rPr lang="en-US" sz="1400" i="1" dirty="0">
                <a:latin typeface="Calibri" pitchFamily="34" charset="0"/>
              </a:rPr>
              <a:t> on training people in new technological advances </a:t>
            </a:r>
            <a:r>
              <a:rPr lang="en-US" sz="1400" i="1" dirty="0" smtClean="0">
                <a:latin typeface="Calibri" pitchFamily="34" charset="0"/>
              </a:rPr>
              <a:t>in</a:t>
            </a:r>
            <a:r>
              <a:rPr lang="cs-CZ" sz="1400" i="1" dirty="0" smtClean="0">
                <a:latin typeface="Calibri" pitchFamily="34" charset="0"/>
              </a:rPr>
              <a:t> </a:t>
            </a:r>
            <a:r>
              <a:rPr lang="en-US" sz="1400" i="1" dirty="0" err="1" smtClean="0">
                <a:latin typeface="Calibri" pitchFamily="34" charset="0"/>
              </a:rPr>
              <a:t>digitisation</a:t>
            </a:r>
            <a:r>
              <a:rPr lang="en-US" sz="1400" i="1" dirty="0">
                <a:latin typeface="Calibri" pitchFamily="34" charset="0"/>
              </a:rPr>
              <a:t>. This task aims to link with the </a:t>
            </a:r>
            <a:r>
              <a:rPr lang="en-US" sz="1400" i="1" dirty="0" err="1">
                <a:latin typeface="Calibri" pitchFamily="34" charset="0"/>
              </a:rPr>
              <a:t>iDigBio</a:t>
            </a:r>
            <a:r>
              <a:rPr lang="en-US" sz="1400" i="1" dirty="0">
                <a:latin typeface="Calibri" pitchFamily="34" charset="0"/>
              </a:rPr>
              <a:t> </a:t>
            </a:r>
            <a:r>
              <a:rPr lang="en-US" sz="1400" i="1" dirty="0" err="1">
                <a:latin typeface="Calibri" pitchFamily="34" charset="0"/>
              </a:rPr>
              <a:t>programme</a:t>
            </a:r>
            <a:r>
              <a:rPr lang="en-US" sz="1400" i="1" dirty="0">
                <a:latin typeface="Calibri" pitchFamily="34" charset="0"/>
              </a:rPr>
              <a:t> funded by the National Science Foundation in the USA to </a:t>
            </a:r>
            <a:r>
              <a:rPr lang="en-US" sz="1400" i="1" dirty="0" err="1">
                <a:latin typeface="Calibri" pitchFamily="34" charset="0"/>
              </a:rPr>
              <a:t>prioritise</a:t>
            </a:r>
            <a:r>
              <a:rPr lang="en-US" sz="1400" i="1" dirty="0">
                <a:latin typeface="Calibri" pitchFamily="34" charset="0"/>
              </a:rPr>
              <a:t> and provide training in these new technologies. A joint workshop with </a:t>
            </a:r>
            <a:r>
              <a:rPr lang="en-US" sz="1400" i="1" dirty="0" err="1">
                <a:latin typeface="Calibri" pitchFamily="34" charset="0"/>
              </a:rPr>
              <a:t>iDigBio</a:t>
            </a:r>
            <a:r>
              <a:rPr lang="en-US" sz="1400" i="1" dirty="0">
                <a:latin typeface="Calibri" pitchFamily="34" charset="0"/>
              </a:rPr>
              <a:t> will be </a:t>
            </a:r>
            <a:r>
              <a:rPr lang="en-US" sz="1400" i="1" dirty="0" err="1">
                <a:latin typeface="Calibri" pitchFamily="34" charset="0"/>
              </a:rPr>
              <a:t>organised</a:t>
            </a:r>
            <a:r>
              <a:rPr lang="en-US" sz="1400" i="1" dirty="0">
                <a:latin typeface="Calibri" pitchFamily="34" charset="0"/>
              </a:rPr>
              <a:t> to provide training for </a:t>
            </a:r>
            <a:r>
              <a:rPr lang="en-US" sz="1400" i="1" dirty="0" err="1">
                <a:latin typeface="Calibri" pitchFamily="34" charset="0"/>
              </a:rPr>
              <a:t>digitisation</a:t>
            </a:r>
            <a:r>
              <a:rPr lang="en-US" sz="1400" i="1" dirty="0">
                <a:latin typeface="Calibri" pitchFamily="34" charset="0"/>
              </a:rPr>
              <a:t> software including that developed in the JRA Task 1.1.</a:t>
            </a:r>
            <a:endParaRPr lang="en-GB" sz="1400" i="1" dirty="0">
              <a:latin typeface="Calibri" pitchFamily="34" charset="0"/>
            </a:endParaRPr>
          </a:p>
          <a:p>
            <a:endParaRPr lang="en-GB" sz="1400" i="1" dirty="0">
              <a:latin typeface="Calibri" pitchFamily="34" charset="0"/>
            </a:endParaRPr>
          </a:p>
          <a:p>
            <a:r>
              <a:rPr lang="en-GB" sz="1400" b="1" dirty="0">
                <a:solidFill>
                  <a:srgbClr val="00CC00"/>
                </a:solidFill>
                <a:latin typeface="Calibri" pitchFamily="34" charset="0"/>
              </a:rPr>
              <a:t>Work done</a:t>
            </a:r>
            <a:r>
              <a:rPr lang="en-GB" sz="1400" b="1" dirty="0" smtClean="0">
                <a:solidFill>
                  <a:srgbClr val="00CC00"/>
                </a:solidFill>
                <a:latin typeface="Calibri" pitchFamily="34" charset="0"/>
              </a:rPr>
              <a:t>:</a:t>
            </a:r>
            <a:endParaRPr lang="cs-CZ" sz="1400" b="1" dirty="0" smtClean="0">
              <a:solidFill>
                <a:srgbClr val="00CC00"/>
              </a:solidFill>
              <a:latin typeface="Calibri" pitchFamily="34" charset="0"/>
            </a:endParaRPr>
          </a:p>
          <a:p>
            <a:pPr marL="285750" indent="-285750">
              <a:buFont typeface="Wingdings" panose="05000000000000000000" pitchFamily="2" charset="2"/>
              <a:buChar char="ü"/>
            </a:pPr>
            <a:r>
              <a:rPr lang="cs-CZ" sz="1400" b="1" dirty="0" smtClean="0">
                <a:latin typeface="Calibri" pitchFamily="34" charset="0"/>
              </a:rPr>
              <a:t>t</a:t>
            </a:r>
            <a:r>
              <a:rPr lang="en-US" sz="1400" b="1" dirty="0" smtClean="0">
                <a:latin typeface="Calibri" pitchFamily="34" charset="0"/>
              </a:rPr>
              <a:t>raining workshop at SPNHC (June 2016)</a:t>
            </a:r>
            <a:r>
              <a:rPr lang="cs-CZ" sz="1400" b="1" dirty="0" smtClean="0">
                <a:latin typeface="Calibri" pitchFamily="34" charset="0"/>
              </a:rPr>
              <a:t> </a:t>
            </a:r>
          </a:p>
          <a:p>
            <a:pPr marL="285750" indent="-285750">
              <a:buFont typeface="Wingdings" panose="05000000000000000000" pitchFamily="2" charset="2"/>
              <a:buChar char="ü"/>
            </a:pPr>
            <a:r>
              <a:rPr lang="cs-CZ" sz="1400" b="1" dirty="0" err="1" smtClean="0">
                <a:latin typeface="Calibri" pitchFamily="34" charset="0"/>
              </a:rPr>
              <a:t>Inselect</a:t>
            </a:r>
            <a:r>
              <a:rPr lang="cs-CZ" sz="1400" b="1" dirty="0" smtClean="0">
                <a:latin typeface="Calibri" pitchFamily="34" charset="0"/>
              </a:rPr>
              <a:t> , ABBY </a:t>
            </a:r>
            <a:r>
              <a:rPr lang="cs-CZ" sz="1400" b="1" dirty="0" err="1" smtClean="0">
                <a:latin typeface="Calibri" pitchFamily="34" charset="0"/>
              </a:rPr>
              <a:t>FineReader</a:t>
            </a:r>
            <a:r>
              <a:rPr lang="cs-CZ" sz="1400" b="1" dirty="0" smtClean="0">
                <a:latin typeface="Calibri" pitchFamily="34" charset="0"/>
              </a:rPr>
              <a:t>, </a:t>
            </a:r>
            <a:r>
              <a:rPr lang="cs-CZ" sz="1400" b="1" dirty="0" err="1" smtClean="0">
                <a:latin typeface="Calibri" pitchFamily="34" charset="0"/>
              </a:rPr>
              <a:t>Symbiota</a:t>
            </a:r>
            <a:r>
              <a:rPr lang="cs-CZ" sz="1400" b="1" dirty="0" smtClean="0">
                <a:latin typeface="Calibri" pitchFamily="34" charset="0"/>
              </a:rPr>
              <a:t> - </a:t>
            </a:r>
            <a:r>
              <a:rPr lang="en-US" sz="1200" dirty="0" smtClean="0"/>
              <a:t>automating the digitization</a:t>
            </a:r>
            <a:endParaRPr lang="cs-CZ" sz="1200" dirty="0" smtClean="0"/>
          </a:p>
          <a:p>
            <a:pPr marL="285750" indent="-285750">
              <a:buFont typeface="Wingdings" panose="05000000000000000000" pitchFamily="2" charset="2"/>
              <a:buChar char="ü"/>
            </a:pPr>
            <a:r>
              <a:rPr lang="cs-CZ" sz="1200" dirty="0" err="1" smtClean="0"/>
              <a:t>of</a:t>
            </a:r>
            <a:r>
              <a:rPr lang="cs-CZ" sz="1200" dirty="0" smtClean="0"/>
              <a:t> </a:t>
            </a:r>
            <a:r>
              <a:rPr lang="cs-CZ" sz="1200" dirty="0" err="1" smtClean="0"/>
              <a:t>natural</a:t>
            </a:r>
            <a:r>
              <a:rPr lang="en-US" sz="1200" dirty="0" smtClean="0"/>
              <a:t> history collections.</a:t>
            </a:r>
            <a:endParaRPr lang="cs-CZ" sz="1200" b="1" dirty="0" smtClean="0">
              <a:latin typeface="Calibri" pitchFamily="34" charset="0"/>
            </a:endParaRPr>
          </a:p>
          <a:p>
            <a:pPr marL="285750" indent="-285750">
              <a:buFont typeface="Wingdings" panose="05000000000000000000" pitchFamily="2" charset="2"/>
              <a:buChar char="ü"/>
            </a:pPr>
            <a:r>
              <a:rPr lang="cs-CZ" sz="1400" b="1" dirty="0" err="1" smtClean="0">
                <a:latin typeface="Calibri" pitchFamily="34" charset="0"/>
              </a:rPr>
              <a:t>Dissemination</a:t>
            </a:r>
            <a:r>
              <a:rPr lang="cs-CZ" sz="1400" b="1" dirty="0" smtClean="0">
                <a:latin typeface="Calibri" pitchFamily="34" charset="0"/>
              </a:rPr>
              <a:t> </a:t>
            </a:r>
            <a:r>
              <a:rPr lang="cs-CZ" sz="1400" b="1" dirty="0" err="1" smtClean="0">
                <a:latin typeface="Calibri" pitchFamily="34" charset="0"/>
              </a:rPr>
              <a:t>of</a:t>
            </a:r>
            <a:r>
              <a:rPr lang="cs-CZ" sz="1400" b="1" dirty="0" smtClean="0">
                <a:latin typeface="Calibri" pitchFamily="34" charset="0"/>
              </a:rPr>
              <a:t> JRA </a:t>
            </a:r>
            <a:r>
              <a:rPr lang="cs-CZ" sz="1400" b="1" dirty="0" err="1" smtClean="0">
                <a:latin typeface="Calibri" pitchFamily="34" charset="0"/>
              </a:rPr>
              <a:t>outputs</a:t>
            </a:r>
            <a:endParaRPr lang="cs-CZ" sz="1400" b="1" dirty="0" smtClean="0">
              <a:latin typeface="Calibri" pitchFamily="34" charset="0"/>
            </a:endParaRPr>
          </a:p>
          <a:p>
            <a:pPr marL="285750" indent="-285750">
              <a:buFont typeface="Wingdings" panose="05000000000000000000" pitchFamily="2" charset="2"/>
              <a:buChar char="ü"/>
            </a:pPr>
            <a:endParaRPr lang="en-US" sz="1400" b="1" dirty="0" smtClean="0">
              <a:latin typeface="Calibri" pitchFamily="34" charset="0"/>
            </a:endParaRPr>
          </a:p>
          <a:p>
            <a:endParaRPr lang="en-GB" sz="1400" dirty="0">
              <a:latin typeface="Calibri" pitchFamily="34" charset="0"/>
            </a:endParaRPr>
          </a:p>
          <a:p>
            <a:endParaRPr lang="en-GB" sz="1400" i="1" dirty="0">
              <a:latin typeface="Calibri" pitchFamily="34" charset="0"/>
            </a:endParaRPr>
          </a:p>
        </p:txBody>
      </p:sp>
      <p:pic>
        <p:nvPicPr>
          <p:cNvPr id="3" name="Obrázek 2"/>
          <p:cNvPicPr>
            <a:picLocks noChangeAspect="1"/>
          </p:cNvPicPr>
          <p:nvPr/>
        </p:nvPicPr>
        <p:blipFill>
          <a:blip r:embed="rId3" cstate="print"/>
          <a:stretch>
            <a:fillRect/>
          </a:stretch>
        </p:blipFill>
        <p:spPr>
          <a:xfrm>
            <a:off x="6228184" y="3429000"/>
            <a:ext cx="2149470" cy="2865960"/>
          </a:xfrm>
          <a:prstGeom prst="rect">
            <a:avLst/>
          </a:prstGeom>
        </p:spPr>
      </p:pic>
      <p:sp>
        <p:nvSpPr>
          <p:cNvPr id="8" name="TextBox 3"/>
          <p:cNvSpPr txBox="1">
            <a:spLocks noChangeArrowheads="1"/>
          </p:cNvSpPr>
          <p:nvPr/>
        </p:nvSpPr>
        <p:spPr bwMode="auto">
          <a:xfrm>
            <a:off x="107950" y="6456363"/>
            <a:ext cx="2735858" cy="276999"/>
          </a:xfrm>
          <a:prstGeom prst="rect">
            <a:avLst/>
          </a:prstGeom>
          <a:noFill/>
          <a:ln w="9525">
            <a:noFill/>
            <a:miter lim="800000"/>
            <a:headEnd/>
            <a:tailEnd/>
          </a:ln>
        </p:spPr>
        <p:txBody>
          <a:bodyPr wrap="square">
            <a:spAutoFit/>
          </a:bodyPr>
          <a:lstStyle/>
          <a:p>
            <a:r>
              <a:rPr lang="en-GB" sz="1200" dirty="0">
                <a:latin typeface="Calibri" pitchFamily="34" charset="0"/>
              </a:rPr>
              <a:t>SYNTHESYS3 </a:t>
            </a:r>
            <a:r>
              <a:rPr lang="cs-CZ" sz="1200" dirty="0" err="1" smtClean="0">
                <a:latin typeface="Calibri" pitchFamily="34" charset="0"/>
              </a:rPr>
              <a:t>Final</a:t>
            </a:r>
            <a:r>
              <a:rPr lang="cs-CZ" sz="1200" dirty="0" smtClean="0">
                <a:latin typeface="Calibri" pitchFamily="34" charset="0"/>
              </a:rPr>
              <a:t> Meeting</a:t>
            </a:r>
            <a:endParaRPr lang="en-GB" sz="1200" dirty="0">
              <a:latin typeface="Calibri" pitchFamily="34" charset="0"/>
            </a:endParaRPr>
          </a:p>
        </p:txBody>
      </p:sp>
      <p:sp>
        <p:nvSpPr>
          <p:cNvPr id="9" name="TextBox 4"/>
          <p:cNvSpPr txBox="1">
            <a:spLocks noChangeArrowheads="1"/>
          </p:cNvSpPr>
          <p:nvPr/>
        </p:nvSpPr>
        <p:spPr bwMode="auto">
          <a:xfrm>
            <a:off x="6876256" y="6455550"/>
            <a:ext cx="2016893" cy="277812"/>
          </a:xfrm>
          <a:prstGeom prst="rect">
            <a:avLst/>
          </a:prstGeom>
          <a:noFill/>
          <a:ln w="9525">
            <a:noFill/>
            <a:miter lim="800000"/>
            <a:headEnd/>
            <a:tailEnd/>
          </a:ln>
        </p:spPr>
        <p:txBody>
          <a:bodyPr wrap="square">
            <a:spAutoFit/>
          </a:bodyPr>
          <a:lstStyle/>
          <a:p>
            <a:r>
              <a:rPr lang="cs-CZ" sz="1200" dirty="0" smtClean="0">
                <a:latin typeface="Calibri" pitchFamily="34" charset="0"/>
              </a:rPr>
              <a:t>NMH</a:t>
            </a:r>
            <a:r>
              <a:rPr lang="en-GB" sz="1200" dirty="0" smtClean="0">
                <a:latin typeface="Calibri" pitchFamily="34" charset="0"/>
              </a:rPr>
              <a:t>, </a:t>
            </a:r>
            <a:r>
              <a:rPr lang="cs-CZ" sz="1200" dirty="0" smtClean="0">
                <a:latin typeface="Calibri" pitchFamily="34" charset="0"/>
              </a:rPr>
              <a:t>London</a:t>
            </a:r>
            <a:r>
              <a:rPr lang="en-GB" sz="1200" dirty="0" smtClean="0">
                <a:latin typeface="Calibri" pitchFamily="34" charset="0"/>
              </a:rPr>
              <a:t>, </a:t>
            </a:r>
            <a:r>
              <a:rPr lang="cs-CZ" sz="1200" dirty="0" smtClean="0">
                <a:latin typeface="Calibri" pitchFamily="34" charset="0"/>
              </a:rPr>
              <a:t>6-7</a:t>
            </a:r>
            <a:r>
              <a:rPr lang="en-GB" sz="1200" dirty="0" smtClean="0">
                <a:latin typeface="Calibri" pitchFamily="34" charset="0"/>
              </a:rPr>
              <a:t> </a:t>
            </a:r>
            <a:r>
              <a:rPr lang="cs-CZ" sz="1200" dirty="0" smtClean="0">
                <a:latin typeface="Calibri" pitchFamily="34" charset="0"/>
              </a:rPr>
              <a:t>June </a:t>
            </a:r>
            <a:r>
              <a:rPr lang="en-GB" sz="1200" dirty="0" smtClean="0">
                <a:latin typeface="Calibri" pitchFamily="34" charset="0"/>
              </a:rPr>
              <a:t>201</a:t>
            </a:r>
            <a:r>
              <a:rPr lang="cs-CZ" sz="1200" dirty="0" smtClean="0">
                <a:latin typeface="Calibri" pitchFamily="34" charset="0"/>
              </a:rPr>
              <a:t>7</a:t>
            </a:r>
            <a:endParaRPr lang="en-GB" sz="1200" dirty="0">
              <a:latin typeface="Calibri" pitchFamily="34" charset="0"/>
            </a:endParaRPr>
          </a:p>
        </p:txBody>
      </p:sp>
      <p:pic>
        <p:nvPicPr>
          <p:cNvPr id="11" name="Obrázek 10" descr="inselect.jpg"/>
          <p:cNvPicPr>
            <a:picLocks noChangeAspect="1"/>
          </p:cNvPicPr>
          <p:nvPr/>
        </p:nvPicPr>
        <p:blipFill>
          <a:blip r:embed="rId4" cstate="print"/>
          <a:stretch>
            <a:fillRect/>
          </a:stretch>
        </p:blipFill>
        <p:spPr>
          <a:xfrm>
            <a:off x="251520" y="4271373"/>
            <a:ext cx="3672408" cy="2037948"/>
          </a:xfrm>
          <a:prstGeom prst="rect">
            <a:avLst/>
          </a:prstGeom>
        </p:spPr>
      </p:pic>
      <p:pic>
        <p:nvPicPr>
          <p:cNvPr id="10" name="obrázek 2" descr="P106013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681883" y="4482051"/>
            <a:ext cx="2376264" cy="1781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664394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descr="Inline images 2"/>
          <p:cNvPicPr>
            <a:picLocks noChangeAspect="1" noChangeArrowheads="1"/>
          </p:cNvPicPr>
          <p:nvPr/>
        </p:nvPicPr>
        <p:blipFill>
          <a:blip r:embed="rId2" cstate="print"/>
          <a:srcRect/>
          <a:stretch>
            <a:fillRect/>
          </a:stretch>
        </p:blipFill>
        <p:spPr bwMode="auto">
          <a:xfrm>
            <a:off x="6084888" y="115888"/>
            <a:ext cx="2938462" cy="593725"/>
          </a:xfrm>
          <a:prstGeom prst="rect">
            <a:avLst/>
          </a:prstGeom>
          <a:noFill/>
          <a:ln w="9525">
            <a:noFill/>
            <a:miter lim="800000"/>
            <a:headEnd/>
            <a:tailEnd/>
          </a:ln>
        </p:spPr>
      </p:pic>
      <p:sp>
        <p:nvSpPr>
          <p:cNvPr id="35844" name="TextBox 6"/>
          <p:cNvSpPr txBox="1">
            <a:spLocks noChangeArrowheads="1"/>
          </p:cNvSpPr>
          <p:nvPr/>
        </p:nvSpPr>
        <p:spPr bwMode="auto">
          <a:xfrm>
            <a:off x="658813" y="908050"/>
            <a:ext cx="7848600" cy="3108543"/>
          </a:xfrm>
          <a:prstGeom prst="rect">
            <a:avLst/>
          </a:prstGeom>
          <a:noFill/>
          <a:ln w="9525">
            <a:noFill/>
            <a:miter lim="800000"/>
            <a:headEnd/>
            <a:tailEnd/>
          </a:ln>
        </p:spPr>
        <p:txBody>
          <a:bodyPr>
            <a:spAutoFit/>
          </a:bodyPr>
          <a:lstStyle/>
          <a:p>
            <a:r>
              <a:rPr lang="en-GB" sz="1400" b="1" dirty="0" smtClean="0">
                <a:latin typeface="Calibri" pitchFamily="34" charset="0"/>
              </a:rPr>
              <a:t>Objective </a:t>
            </a:r>
            <a:r>
              <a:rPr lang="en-GB" sz="1400" b="1" dirty="0">
                <a:latin typeface="Calibri" pitchFamily="34" charset="0"/>
              </a:rPr>
              <a:t>3 </a:t>
            </a:r>
            <a:r>
              <a:rPr lang="en-GB" sz="1400" b="1" i="1" dirty="0">
                <a:latin typeface="Calibri" pitchFamily="34" charset="0"/>
              </a:rPr>
              <a:t>SUSTAINABILITY</a:t>
            </a:r>
          </a:p>
          <a:p>
            <a:endParaRPr lang="en-GB" sz="1400" dirty="0">
              <a:latin typeface="Calibri" pitchFamily="34" charset="0"/>
            </a:endParaRPr>
          </a:p>
          <a:p>
            <a:r>
              <a:rPr lang="en-GB" sz="1400" b="1" dirty="0">
                <a:latin typeface="Calibri" pitchFamily="34" charset="0"/>
              </a:rPr>
              <a:t>Task </a:t>
            </a:r>
            <a:r>
              <a:rPr lang="en-GB" sz="1400" b="1" dirty="0" smtClean="0">
                <a:latin typeface="Calibri" pitchFamily="34" charset="0"/>
              </a:rPr>
              <a:t>3.</a:t>
            </a:r>
            <a:r>
              <a:rPr lang="cs-CZ" sz="1400" b="1" dirty="0" smtClean="0">
                <a:latin typeface="Calibri" pitchFamily="34" charset="0"/>
              </a:rPr>
              <a:t>4</a:t>
            </a:r>
            <a:r>
              <a:rPr lang="en-GB" sz="1400" dirty="0" smtClean="0">
                <a:latin typeface="Calibri" pitchFamily="34" charset="0"/>
              </a:rPr>
              <a:t> </a:t>
            </a:r>
            <a:r>
              <a:rPr lang="en-US" sz="1400" i="1" dirty="0" smtClean="0">
                <a:latin typeface="Calibri" pitchFamily="34" charset="0"/>
              </a:rPr>
              <a:t>Sustainable </a:t>
            </a:r>
            <a:r>
              <a:rPr lang="en-US" sz="1400" i="1" dirty="0">
                <a:latin typeface="Calibri" pitchFamily="34" charset="0"/>
              </a:rPr>
              <a:t>use of SYNTHESYS3 outputs</a:t>
            </a:r>
            <a:r>
              <a:rPr lang="en-US" sz="1400" dirty="0">
                <a:latin typeface="Calibri" pitchFamily="34" charset="0"/>
              </a:rPr>
              <a:t>, task leader</a:t>
            </a:r>
            <a:r>
              <a:rPr lang="cs-CZ" sz="1400" dirty="0">
                <a:latin typeface="Calibri" pitchFamily="34" charset="0"/>
              </a:rPr>
              <a:t> </a:t>
            </a:r>
            <a:r>
              <a:rPr lang="en-US" sz="1400" b="1" dirty="0">
                <a:latin typeface="Calibri" pitchFamily="34" charset="0"/>
              </a:rPr>
              <a:t>David Harris (RGBE</a:t>
            </a:r>
            <a:r>
              <a:rPr lang="en-US" sz="1400" b="1" dirty="0" smtClean="0">
                <a:latin typeface="Calibri" pitchFamily="34" charset="0"/>
              </a:rPr>
              <a:t>)</a:t>
            </a:r>
            <a:endParaRPr lang="cs-CZ" sz="1400" b="1" dirty="0" smtClean="0">
              <a:latin typeface="Calibri" pitchFamily="34" charset="0"/>
            </a:endParaRPr>
          </a:p>
          <a:p>
            <a:endParaRPr lang="en-GB" sz="1400" dirty="0">
              <a:latin typeface="Calibri" pitchFamily="34" charset="0"/>
            </a:endParaRPr>
          </a:p>
          <a:p>
            <a:r>
              <a:rPr lang="en-GB" sz="1400" b="1" dirty="0">
                <a:solidFill>
                  <a:srgbClr val="00CC00"/>
                </a:solidFill>
                <a:latin typeface="Calibri" pitchFamily="34" charset="0"/>
              </a:rPr>
              <a:t>Work done:</a:t>
            </a:r>
          </a:p>
          <a:p>
            <a:endParaRPr lang="en-GB" sz="1400" dirty="0">
              <a:latin typeface="Calibri" pitchFamily="34" charset="0"/>
            </a:endParaRPr>
          </a:p>
          <a:p>
            <a:pPr marL="285750" indent="-285750">
              <a:buFont typeface="Wingdings" panose="05000000000000000000" pitchFamily="2" charset="2"/>
              <a:buChar char="ü"/>
            </a:pPr>
            <a:r>
              <a:rPr lang="cs-CZ" sz="1400" b="1" i="1" dirty="0" smtClean="0">
                <a:latin typeface="Calibri" pitchFamily="34" charset="0"/>
              </a:rPr>
              <a:t>T</a:t>
            </a:r>
            <a:r>
              <a:rPr lang="en-US" sz="1400" b="1" i="1" dirty="0" err="1" smtClean="0">
                <a:latin typeface="Calibri" pitchFamily="34" charset="0"/>
              </a:rPr>
              <a:t>hree</a:t>
            </a:r>
            <a:r>
              <a:rPr lang="en-US" sz="1400" b="1" i="1" dirty="0" smtClean="0">
                <a:latin typeface="Calibri" pitchFamily="34" charset="0"/>
              </a:rPr>
              <a:t> </a:t>
            </a:r>
            <a:r>
              <a:rPr lang="cs-CZ" sz="1400" b="1" i="1" dirty="0" err="1" smtClean="0">
                <a:latin typeface="Calibri" pitchFamily="34" charset="0"/>
              </a:rPr>
              <a:t>videos</a:t>
            </a:r>
            <a:r>
              <a:rPr lang="cs-CZ" sz="1400" b="1" i="1" dirty="0" smtClean="0">
                <a:latin typeface="Calibri" pitchFamily="34" charset="0"/>
              </a:rPr>
              <a:t> </a:t>
            </a:r>
            <a:r>
              <a:rPr lang="en-US" sz="1400" b="1" i="1" dirty="0" smtClean="0">
                <a:latin typeface="Calibri" pitchFamily="34" charset="0"/>
              </a:rPr>
              <a:t>to </a:t>
            </a:r>
            <a:r>
              <a:rPr lang="en-US" sz="1400" b="1" i="1" dirty="0">
                <a:latin typeface="Calibri" pitchFamily="34" charset="0"/>
              </a:rPr>
              <a:t>help disseminate new techniques developed over the period of the </a:t>
            </a:r>
            <a:r>
              <a:rPr lang="en-US" sz="1400" b="1" i="1" dirty="0" smtClean="0">
                <a:latin typeface="Calibri" pitchFamily="34" charset="0"/>
              </a:rPr>
              <a:t>SYNTHESYS</a:t>
            </a:r>
            <a:r>
              <a:rPr lang="cs-CZ" sz="1400" i="1" dirty="0" smtClean="0">
                <a:latin typeface="Calibri" pitchFamily="34" charset="0"/>
              </a:rPr>
              <a:t>:</a:t>
            </a:r>
          </a:p>
          <a:p>
            <a:endParaRPr lang="en-US" sz="1400" i="1" dirty="0">
              <a:latin typeface="Calibri" pitchFamily="34" charset="0"/>
            </a:endParaRPr>
          </a:p>
          <a:p>
            <a:r>
              <a:rPr lang="en-US" sz="1400" i="1" dirty="0" smtClean="0">
                <a:latin typeface="Calibri" pitchFamily="34" charset="0"/>
              </a:rPr>
              <a:t>1</a:t>
            </a:r>
            <a:r>
              <a:rPr lang="en-US" sz="1400" i="1" dirty="0">
                <a:latin typeface="Calibri" pitchFamily="34" charset="0"/>
              </a:rPr>
              <a:t>. Permanent actionable identifiers</a:t>
            </a:r>
          </a:p>
          <a:p>
            <a:r>
              <a:rPr lang="en-US" sz="1400" i="1" dirty="0" smtClean="0">
                <a:latin typeface="Calibri" pitchFamily="34" charset="0"/>
              </a:rPr>
              <a:t>2. New method of collecting leaf material for DNA extraction</a:t>
            </a:r>
            <a:r>
              <a:rPr lang="cs-CZ" sz="1400" i="1" dirty="0" smtClean="0">
                <a:latin typeface="Calibri" pitchFamily="34" charset="0"/>
              </a:rPr>
              <a:t> </a:t>
            </a:r>
            <a:r>
              <a:rPr lang="cs-CZ" sz="1400" b="1" i="1" dirty="0" err="1" smtClean="0">
                <a:latin typeface="Calibri" pitchFamily="34" charset="0"/>
              </a:rPr>
              <a:t>Teabag</a:t>
            </a:r>
            <a:r>
              <a:rPr lang="cs-CZ" sz="1400" b="1" i="1" dirty="0" smtClean="0">
                <a:latin typeface="Calibri" pitchFamily="34" charset="0"/>
              </a:rPr>
              <a:t> </a:t>
            </a:r>
            <a:r>
              <a:rPr lang="cs-CZ" sz="1400" b="1" i="1" dirty="0" err="1" smtClean="0">
                <a:latin typeface="Calibri" pitchFamily="34" charset="0"/>
              </a:rPr>
              <a:t>method</a:t>
            </a:r>
            <a:r>
              <a:rPr lang="cs-CZ" sz="1400" b="1" i="1" dirty="0" smtClean="0">
                <a:latin typeface="Calibri" pitchFamily="34" charset="0"/>
              </a:rPr>
              <a:t>, </a:t>
            </a:r>
            <a:r>
              <a:rPr lang="cs-CZ" sz="1400" b="1" i="1" dirty="0" err="1" smtClean="0">
                <a:latin typeface="Calibri" pitchFamily="34" charset="0"/>
              </a:rPr>
              <a:t>field</a:t>
            </a:r>
            <a:r>
              <a:rPr lang="cs-CZ" sz="1400" b="1" i="1" dirty="0" smtClean="0">
                <a:latin typeface="Calibri" pitchFamily="34" charset="0"/>
              </a:rPr>
              <a:t> </a:t>
            </a:r>
            <a:r>
              <a:rPr lang="cs-CZ" sz="1400" b="1" i="1" dirty="0" err="1" smtClean="0">
                <a:latin typeface="Calibri" pitchFamily="34" charset="0"/>
              </a:rPr>
              <a:t>demonstration</a:t>
            </a:r>
            <a:endParaRPr lang="cs-CZ" sz="1400" b="1" i="1" dirty="0" smtClean="0">
              <a:latin typeface="Calibri" pitchFamily="34" charset="0"/>
            </a:endParaRPr>
          </a:p>
          <a:p>
            <a:r>
              <a:rPr lang="en-US" sz="1400" i="1" dirty="0" smtClean="0">
                <a:latin typeface="Calibri" pitchFamily="34" charset="0"/>
              </a:rPr>
              <a:t>3</a:t>
            </a:r>
            <a:r>
              <a:rPr lang="en-US" sz="1400" i="1" dirty="0">
                <a:latin typeface="Calibri" pitchFamily="34" charset="0"/>
              </a:rPr>
              <a:t>. </a:t>
            </a:r>
            <a:r>
              <a:rPr lang="en-US" sz="1400" i="1" dirty="0" err="1">
                <a:latin typeface="Calibri" pitchFamily="34" charset="0"/>
              </a:rPr>
              <a:t>Inselect</a:t>
            </a:r>
            <a:r>
              <a:rPr lang="en-US" sz="1400" i="1" dirty="0">
                <a:latin typeface="Calibri" pitchFamily="34" charset="0"/>
              </a:rPr>
              <a:t> </a:t>
            </a:r>
            <a:r>
              <a:rPr lang="en-US" sz="1400" i="1" dirty="0" smtClean="0">
                <a:latin typeface="Calibri" pitchFamily="34" charset="0"/>
              </a:rPr>
              <a:t>software</a:t>
            </a:r>
            <a:endParaRPr lang="cs-CZ" sz="1400" i="1" dirty="0" smtClean="0">
              <a:latin typeface="Calibri" pitchFamily="34" charset="0"/>
            </a:endParaRPr>
          </a:p>
          <a:p>
            <a:endParaRPr lang="cs-CZ" sz="1400" i="1" dirty="0" smtClean="0">
              <a:latin typeface="Calibri" pitchFamily="34" charset="0"/>
            </a:endParaRPr>
          </a:p>
          <a:p>
            <a:r>
              <a:rPr lang="cs-CZ" sz="1400" i="1" dirty="0" err="1" smtClean="0">
                <a:latin typeface="Calibri" pitchFamily="34" charset="0"/>
              </a:rPr>
              <a:t>videos</a:t>
            </a:r>
            <a:r>
              <a:rPr lang="cs-CZ" sz="1400" i="1" dirty="0" smtClean="0">
                <a:latin typeface="Calibri" pitchFamily="34" charset="0"/>
              </a:rPr>
              <a:t> </a:t>
            </a:r>
            <a:r>
              <a:rPr lang="cs-CZ" sz="1400" i="1" dirty="0" err="1" smtClean="0">
                <a:latin typeface="Calibri" pitchFamily="34" charset="0"/>
              </a:rPr>
              <a:t>already</a:t>
            </a:r>
            <a:r>
              <a:rPr lang="cs-CZ" sz="1400" i="1" dirty="0" smtClean="0">
                <a:latin typeface="Calibri" pitchFamily="34" charset="0"/>
              </a:rPr>
              <a:t> on-line: </a:t>
            </a:r>
            <a:r>
              <a:rPr lang="cs-CZ" sz="1400" i="1" u="sng" dirty="0" smtClean="0">
                <a:solidFill>
                  <a:schemeClr val="accent1"/>
                </a:solidFill>
                <a:latin typeface="Calibri" pitchFamily="34" charset="0"/>
              </a:rPr>
              <a:t>https://vimeo.com/195812974</a:t>
            </a:r>
            <a:endParaRPr lang="en-US" sz="1400" i="1" u="sng" dirty="0">
              <a:solidFill>
                <a:schemeClr val="accent1"/>
              </a:solidFill>
              <a:latin typeface="Calibri" pitchFamily="34" charset="0"/>
            </a:endParaRPr>
          </a:p>
          <a:p>
            <a:endParaRPr lang="en-GB" sz="1400" i="1" dirty="0">
              <a:latin typeface="Calibri" pitchFamily="34" charset="0"/>
            </a:endParaRPr>
          </a:p>
        </p:txBody>
      </p:sp>
      <p:sp>
        <p:nvSpPr>
          <p:cNvPr id="8" name="TextBox 3"/>
          <p:cNvSpPr txBox="1">
            <a:spLocks noChangeArrowheads="1"/>
          </p:cNvSpPr>
          <p:nvPr/>
        </p:nvSpPr>
        <p:spPr bwMode="auto">
          <a:xfrm>
            <a:off x="107950" y="6456363"/>
            <a:ext cx="2735858" cy="276999"/>
          </a:xfrm>
          <a:prstGeom prst="rect">
            <a:avLst/>
          </a:prstGeom>
          <a:noFill/>
          <a:ln w="9525">
            <a:noFill/>
            <a:miter lim="800000"/>
            <a:headEnd/>
            <a:tailEnd/>
          </a:ln>
        </p:spPr>
        <p:txBody>
          <a:bodyPr wrap="square">
            <a:spAutoFit/>
          </a:bodyPr>
          <a:lstStyle/>
          <a:p>
            <a:r>
              <a:rPr lang="en-GB" sz="1200" dirty="0">
                <a:latin typeface="Calibri" pitchFamily="34" charset="0"/>
              </a:rPr>
              <a:t>SYNTHESYS3 </a:t>
            </a:r>
            <a:r>
              <a:rPr lang="cs-CZ" sz="1200" dirty="0" err="1" smtClean="0">
                <a:latin typeface="Calibri" pitchFamily="34" charset="0"/>
              </a:rPr>
              <a:t>Final</a:t>
            </a:r>
            <a:r>
              <a:rPr lang="cs-CZ" sz="1200" dirty="0" smtClean="0">
                <a:latin typeface="Calibri" pitchFamily="34" charset="0"/>
              </a:rPr>
              <a:t> Meeting</a:t>
            </a:r>
            <a:endParaRPr lang="en-GB" sz="1200" dirty="0">
              <a:latin typeface="Calibri" pitchFamily="34" charset="0"/>
            </a:endParaRPr>
          </a:p>
        </p:txBody>
      </p:sp>
      <p:sp>
        <p:nvSpPr>
          <p:cNvPr id="9" name="TextBox 4"/>
          <p:cNvSpPr txBox="1">
            <a:spLocks noChangeArrowheads="1"/>
          </p:cNvSpPr>
          <p:nvPr/>
        </p:nvSpPr>
        <p:spPr bwMode="auto">
          <a:xfrm>
            <a:off x="6876256" y="6455550"/>
            <a:ext cx="2016893" cy="277812"/>
          </a:xfrm>
          <a:prstGeom prst="rect">
            <a:avLst/>
          </a:prstGeom>
          <a:noFill/>
          <a:ln w="9525">
            <a:noFill/>
            <a:miter lim="800000"/>
            <a:headEnd/>
            <a:tailEnd/>
          </a:ln>
        </p:spPr>
        <p:txBody>
          <a:bodyPr wrap="square">
            <a:spAutoFit/>
          </a:bodyPr>
          <a:lstStyle/>
          <a:p>
            <a:r>
              <a:rPr lang="cs-CZ" sz="1200" dirty="0" smtClean="0">
                <a:latin typeface="Calibri" pitchFamily="34" charset="0"/>
              </a:rPr>
              <a:t>NMH</a:t>
            </a:r>
            <a:r>
              <a:rPr lang="en-GB" sz="1200" dirty="0" smtClean="0">
                <a:latin typeface="Calibri" pitchFamily="34" charset="0"/>
              </a:rPr>
              <a:t>, </a:t>
            </a:r>
            <a:r>
              <a:rPr lang="cs-CZ" sz="1200" dirty="0" smtClean="0">
                <a:latin typeface="Calibri" pitchFamily="34" charset="0"/>
              </a:rPr>
              <a:t>London</a:t>
            </a:r>
            <a:r>
              <a:rPr lang="en-GB" sz="1200" dirty="0" smtClean="0">
                <a:latin typeface="Calibri" pitchFamily="34" charset="0"/>
              </a:rPr>
              <a:t>, </a:t>
            </a:r>
            <a:r>
              <a:rPr lang="cs-CZ" sz="1200" dirty="0" smtClean="0">
                <a:latin typeface="Calibri" pitchFamily="34" charset="0"/>
              </a:rPr>
              <a:t>6-7</a:t>
            </a:r>
            <a:r>
              <a:rPr lang="en-GB" sz="1200" dirty="0" smtClean="0">
                <a:latin typeface="Calibri" pitchFamily="34" charset="0"/>
              </a:rPr>
              <a:t> </a:t>
            </a:r>
            <a:r>
              <a:rPr lang="cs-CZ" sz="1200" dirty="0" smtClean="0">
                <a:latin typeface="Calibri" pitchFamily="34" charset="0"/>
              </a:rPr>
              <a:t>June </a:t>
            </a:r>
            <a:r>
              <a:rPr lang="en-GB" sz="1200" dirty="0" smtClean="0">
                <a:latin typeface="Calibri" pitchFamily="34" charset="0"/>
              </a:rPr>
              <a:t>201</a:t>
            </a:r>
            <a:r>
              <a:rPr lang="cs-CZ" sz="1200" dirty="0" smtClean="0">
                <a:latin typeface="Calibri" pitchFamily="34" charset="0"/>
              </a:rPr>
              <a:t>7</a:t>
            </a:r>
            <a:endParaRPr lang="en-GB" sz="1200" dirty="0">
              <a:latin typeface="Calibri" pitchFamily="34" charset="0"/>
            </a:endParaRPr>
          </a:p>
        </p:txBody>
      </p:sp>
      <p:pic>
        <p:nvPicPr>
          <p:cNvPr id="6" name="Obrázek 5" descr="Synthesys-RBGE-SilicaGel-2016b (4).jpg"/>
          <p:cNvPicPr>
            <a:picLocks noChangeAspect="1"/>
          </p:cNvPicPr>
          <p:nvPr/>
        </p:nvPicPr>
        <p:blipFill>
          <a:blip r:embed="rId3" cstate="print"/>
          <a:stretch>
            <a:fillRect/>
          </a:stretch>
        </p:blipFill>
        <p:spPr>
          <a:xfrm>
            <a:off x="1512167" y="4293096"/>
            <a:ext cx="2959379" cy="1656184"/>
          </a:xfrm>
          <a:prstGeom prst="rect">
            <a:avLst/>
          </a:prstGeom>
        </p:spPr>
      </p:pic>
      <p:pic>
        <p:nvPicPr>
          <p:cNvPr id="7" name="Obrázek 6" descr="Synthesys-RBGE-URI-still01.jpg"/>
          <p:cNvPicPr>
            <a:picLocks noChangeAspect="1"/>
          </p:cNvPicPr>
          <p:nvPr/>
        </p:nvPicPr>
        <p:blipFill>
          <a:blip r:embed="rId4" cstate="print"/>
          <a:stretch>
            <a:fillRect/>
          </a:stretch>
        </p:blipFill>
        <p:spPr>
          <a:xfrm>
            <a:off x="4752528" y="4293096"/>
            <a:ext cx="2915816" cy="1640147"/>
          </a:xfrm>
          <a:prstGeom prst="rect">
            <a:avLst/>
          </a:prstGeom>
        </p:spPr>
      </p:pic>
    </p:spTree>
    <p:extLst>
      <p:ext uri="{BB962C8B-B14F-4D97-AF65-F5344CB8AC3E}">
        <p14:creationId xmlns:p14="http://schemas.microsoft.com/office/powerpoint/2010/main" xmlns="" val="37885457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Inline images 2"/>
          <p:cNvPicPr>
            <a:picLocks noChangeAspect="1" noChangeArrowheads="1"/>
          </p:cNvPicPr>
          <p:nvPr/>
        </p:nvPicPr>
        <p:blipFill>
          <a:blip r:embed="rId2" cstate="print"/>
          <a:srcRect/>
          <a:stretch>
            <a:fillRect/>
          </a:stretch>
        </p:blipFill>
        <p:spPr bwMode="auto">
          <a:xfrm>
            <a:off x="6084888" y="115888"/>
            <a:ext cx="2938462" cy="593725"/>
          </a:xfrm>
          <a:prstGeom prst="rect">
            <a:avLst/>
          </a:prstGeom>
          <a:noFill/>
          <a:ln w="9525">
            <a:noFill/>
            <a:miter lim="800000"/>
            <a:headEnd/>
            <a:tailEnd/>
          </a:ln>
        </p:spPr>
      </p:pic>
      <p:sp>
        <p:nvSpPr>
          <p:cNvPr id="26626" name="TextBox 1"/>
          <p:cNvSpPr txBox="1">
            <a:spLocks noChangeArrowheads="1"/>
          </p:cNvSpPr>
          <p:nvPr/>
        </p:nvSpPr>
        <p:spPr bwMode="auto">
          <a:xfrm>
            <a:off x="658813" y="908050"/>
            <a:ext cx="7848600" cy="400050"/>
          </a:xfrm>
          <a:prstGeom prst="rect">
            <a:avLst/>
          </a:prstGeom>
          <a:noFill/>
          <a:ln w="9525">
            <a:noFill/>
            <a:miter lim="800000"/>
            <a:headEnd/>
            <a:tailEnd/>
          </a:ln>
        </p:spPr>
        <p:txBody>
          <a:bodyPr>
            <a:spAutoFit/>
          </a:bodyPr>
          <a:lstStyle/>
          <a:p>
            <a:r>
              <a:rPr lang="en-GB" sz="2000" u="sng">
                <a:latin typeface="Calibri" pitchFamily="34" charset="0"/>
              </a:rPr>
              <a:t>Summary of WP objectives and tasks</a:t>
            </a:r>
          </a:p>
        </p:txBody>
      </p:sp>
      <p:sp>
        <p:nvSpPr>
          <p:cNvPr id="26629" name="Text Box 6"/>
          <p:cNvSpPr txBox="1">
            <a:spLocks noChangeArrowheads="1"/>
          </p:cNvSpPr>
          <p:nvPr/>
        </p:nvSpPr>
        <p:spPr bwMode="auto">
          <a:xfrm>
            <a:off x="179388" y="1866900"/>
            <a:ext cx="6155018" cy="3539430"/>
          </a:xfrm>
          <a:prstGeom prst="rect">
            <a:avLst/>
          </a:prstGeom>
          <a:noFill/>
          <a:ln w="9525">
            <a:noFill/>
            <a:miter lim="800000"/>
            <a:headEnd/>
            <a:tailEnd/>
          </a:ln>
        </p:spPr>
        <p:txBody>
          <a:bodyPr wrap="none">
            <a:spAutoFit/>
          </a:bodyPr>
          <a:lstStyle/>
          <a:p>
            <a:r>
              <a:rPr lang="en-GB" sz="1400" b="1" dirty="0">
                <a:latin typeface="Calibri" pitchFamily="34" charset="0"/>
              </a:rPr>
              <a:t>Objective 1 </a:t>
            </a:r>
            <a:r>
              <a:rPr lang="cs-CZ" sz="1400" b="1" i="1" dirty="0">
                <a:latin typeface="Calibri" pitchFamily="34" charset="0"/>
              </a:rPr>
              <a:t>INNOVATION</a:t>
            </a:r>
            <a:endParaRPr lang="en-GB" sz="1400" b="1" dirty="0">
              <a:latin typeface="Calibri" pitchFamily="34" charset="0"/>
            </a:endParaRPr>
          </a:p>
          <a:p>
            <a:r>
              <a:rPr lang="en-GB" sz="1400" b="1" dirty="0">
                <a:latin typeface="Calibri" pitchFamily="34" charset="0"/>
              </a:rPr>
              <a:t>Task 1.1</a:t>
            </a:r>
            <a:r>
              <a:rPr lang="en-GB" sz="1400" i="1" dirty="0">
                <a:latin typeface="Calibri" pitchFamily="34" charset="0"/>
              </a:rPr>
              <a:t> Engagement of Scientific Advisory </a:t>
            </a:r>
            <a:r>
              <a:rPr lang="en-GB" sz="1400" i="1" dirty="0" smtClean="0">
                <a:latin typeface="Calibri" pitchFamily="34" charset="0"/>
              </a:rPr>
              <a:t>Board</a:t>
            </a:r>
            <a:endParaRPr lang="cs-CZ" sz="1400" b="1" dirty="0">
              <a:latin typeface="Calibri" pitchFamily="34" charset="0"/>
            </a:endParaRPr>
          </a:p>
          <a:p>
            <a:r>
              <a:rPr lang="en-GB" sz="1400" b="1" dirty="0">
                <a:latin typeface="Calibri" pitchFamily="34" charset="0"/>
              </a:rPr>
              <a:t>Task 1.</a:t>
            </a:r>
            <a:r>
              <a:rPr lang="cs-CZ" sz="1400" b="1" dirty="0">
                <a:latin typeface="Calibri" pitchFamily="34" charset="0"/>
              </a:rPr>
              <a:t>2</a:t>
            </a:r>
            <a:r>
              <a:rPr lang="en-GB" sz="1400" dirty="0">
                <a:latin typeface="Calibri" pitchFamily="34" charset="0"/>
              </a:rPr>
              <a:t> </a:t>
            </a:r>
            <a:r>
              <a:rPr lang="en-GB" sz="1400" i="1" dirty="0">
                <a:latin typeface="Calibri" pitchFamily="34" charset="0"/>
              </a:rPr>
              <a:t>Foster relationships with industry and support technological </a:t>
            </a:r>
            <a:r>
              <a:rPr lang="en-GB" sz="1400" i="1" dirty="0" smtClean="0">
                <a:latin typeface="Calibri" pitchFamily="34" charset="0"/>
              </a:rPr>
              <a:t>development</a:t>
            </a:r>
            <a:endParaRPr lang="cs-CZ" sz="1400" b="1" dirty="0">
              <a:latin typeface="Calibri" pitchFamily="34" charset="0"/>
            </a:endParaRPr>
          </a:p>
          <a:p>
            <a:r>
              <a:rPr lang="en-GB" sz="1400" b="1" dirty="0">
                <a:latin typeface="Calibri" pitchFamily="34" charset="0"/>
              </a:rPr>
              <a:t>Task 1.3 </a:t>
            </a:r>
            <a:r>
              <a:rPr lang="en-GB" sz="1400" i="1" dirty="0">
                <a:latin typeface="Calibri" pitchFamily="34" charset="0"/>
              </a:rPr>
              <a:t>Pilot study into optimal digitisation technologies and </a:t>
            </a:r>
            <a:r>
              <a:rPr lang="en-GB" sz="1400" i="1" dirty="0" smtClean="0">
                <a:latin typeface="Calibri" pitchFamily="34" charset="0"/>
              </a:rPr>
              <a:t>equipment</a:t>
            </a:r>
            <a:endParaRPr lang="cs-CZ" sz="1400" b="1" dirty="0">
              <a:latin typeface="Calibri" pitchFamily="34" charset="0"/>
            </a:endParaRPr>
          </a:p>
          <a:p>
            <a:r>
              <a:rPr lang="en-GB" sz="1400" b="1" dirty="0">
                <a:latin typeface="Calibri" pitchFamily="34" charset="0"/>
              </a:rPr>
              <a:t>Task 1.4 </a:t>
            </a:r>
            <a:r>
              <a:rPr lang="en-GB" sz="1400" i="1" dirty="0">
                <a:latin typeface="Calibri" pitchFamily="34" charset="0"/>
              </a:rPr>
              <a:t>Pilot study into optimal crowdsourcing processes for NH </a:t>
            </a:r>
            <a:r>
              <a:rPr lang="en-GB" sz="1400" i="1" dirty="0" smtClean="0">
                <a:latin typeface="Calibri" pitchFamily="34" charset="0"/>
              </a:rPr>
              <a:t>institutions</a:t>
            </a:r>
            <a:endParaRPr lang="cs-CZ" sz="1400" b="1" dirty="0">
              <a:latin typeface="Calibri" pitchFamily="34" charset="0"/>
            </a:endParaRPr>
          </a:p>
          <a:p>
            <a:endParaRPr lang="cs-CZ" sz="1400" b="1" dirty="0">
              <a:latin typeface="Calibri" pitchFamily="34" charset="0"/>
            </a:endParaRPr>
          </a:p>
          <a:p>
            <a:r>
              <a:rPr lang="en-GB" sz="1400" b="1" dirty="0">
                <a:latin typeface="Calibri" pitchFamily="34" charset="0"/>
              </a:rPr>
              <a:t>Objective 2 </a:t>
            </a:r>
            <a:r>
              <a:rPr lang="en-GB" sz="1400" b="1" i="1" dirty="0">
                <a:latin typeface="Calibri" pitchFamily="34" charset="0"/>
              </a:rPr>
              <a:t>I</a:t>
            </a:r>
            <a:r>
              <a:rPr lang="cs-CZ" sz="1400" b="1" i="1" dirty="0">
                <a:latin typeface="Calibri" pitchFamily="34" charset="0"/>
              </a:rPr>
              <a:t>MPACT</a:t>
            </a:r>
            <a:endParaRPr lang="en-GB" sz="1400" b="1" dirty="0">
              <a:latin typeface="Calibri" pitchFamily="34" charset="0"/>
            </a:endParaRPr>
          </a:p>
          <a:p>
            <a:r>
              <a:rPr lang="en-GB" sz="1400" b="1" dirty="0">
                <a:latin typeface="Calibri" pitchFamily="34" charset="0"/>
              </a:rPr>
              <a:t>Task 2.1 </a:t>
            </a:r>
            <a:r>
              <a:rPr lang="en-GB" sz="1400" i="1" dirty="0">
                <a:latin typeface="Calibri" pitchFamily="34" charset="0"/>
              </a:rPr>
              <a:t>Promotion and </a:t>
            </a:r>
            <a:r>
              <a:rPr lang="en-GB" sz="1400" i="1" dirty="0" smtClean="0">
                <a:latin typeface="Calibri" pitchFamily="34" charset="0"/>
              </a:rPr>
              <a:t>dissemination</a:t>
            </a:r>
            <a:endParaRPr lang="cs-CZ" sz="1400" b="1" dirty="0">
              <a:latin typeface="Calibri" pitchFamily="34" charset="0"/>
            </a:endParaRPr>
          </a:p>
          <a:p>
            <a:r>
              <a:rPr lang="en-GB" sz="1400" b="1" dirty="0">
                <a:latin typeface="Calibri" pitchFamily="34" charset="0"/>
              </a:rPr>
              <a:t>Task 2.2 </a:t>
            </a:r>
            <a:r>
              <a:rPr lang="en-GB" sz="1400" i="1" dirty="0">
                <a:latin typeface="Calibri" pitchFamily="34" charset="0"/>
              </a:rPr>
              <a:t>Improved access to collections and contribution to </a:t>
            </a:r>
            <a:r>
              <a:rPr lang="en-GB" sz="1400" i="1" dirty="0" smtClean="0">
                <a:latin typeface="Calibri" pitchFamily="34" charset="0"/>
              </a:rPr>
              <a:t>ERA</a:t>
            </a:r>
            <a:endParaRPr lang="cs-CZ" sz="1400" dirty="0">
              <a:latin typeface="Calibri" pitchFamily="34" charset="0"/>
            </a:endParaRPr>
          </a:p>
          <a:p>
            <a:endParaRPr lang="cs-CZ" sz="1400" b="1" dirty="0" smtClean="0">
              <a:latin typeface="Calibri" pitchFamily="34" charset="0"/>
            </a:endParaRPr>
          </a:p>
          <a:p>
            <a:r>
              <a:rPr lang="en-GB" sz="1400" b="1" dirty="0" smtClean="0">
                <a:latin typeface="Calibri" pitchFamily="34" charset="0"/>
              </a:rPr>
              <a:t>Objective </a:t>
            </a:r>
            <a:r>
              <a:rPr lang="en-GB" sz="1400" b="1" dirty="0">
                <a:latin typeface="Calibri" pitchFamily="34" charset="0"/>
              </a:rPr>
              <a:t>3 </a:t>
            </a:r>
            <a:r>
              <a:rPr lang="en-GB" sz="1400" b="1" i="1" dirty="0">
                <a:latin typeface="Calibri" pitchFamily="34" charset="0"/>
              </a:rPr>
              <a:t>S</a:t>
            </a:r>
            <a:r>
              <a:rPr lang="cs-CZ" sz="1400" b="1" i="1" dirty="0">
                <a:latin typeface="Calibri" pitchFamily="34" charset="0"/>
              </a:rPr>
              <a:t>USTAINABILITY</a:t>
            </a:r>
            <a:endParaRPr lang="en-GB" sz="1400" b="1" dirty="0">
              <a:latin typeface="Calibri" pitchFamily="34" charset="0"/>
            </a:endParaRPr>
          </a:p>
          <a:p>
            <a:r>
              <a:rPr lang="en-GB" sz="1400" b="1" dirty="0">
                <a:latin typeface="Calibri" pitchFamily="34" charset="0"/>
              </a:rPr>
              <a:t>Task 3.1</a:t>
            </a:r>
            <a:r>
              <a:rPr lang="en-GB" sz="1400" dirty="0">
                <a:latin typeface="Calibri" pitchFamily="34" charset="0"/>
              </a:rPr>
              <a:t> </a:t>
            </a:r>
            <a:r>
              <a:rPr lang="en-GB" sz="1400" i="1" dirty="0">
                <a:latin typeface="Calibri" pitchFamily="34" charset="0"/>
              </a:rPr>
              <a:t>Meeting the future needs of Users of Natural History </a:t>
            </a:r>
            <a:r>
              <a:rPr lang="en-GB" sz="1400" i="1" dirty="0" smtClean="0">
                <a:latin typeface="Calibri" pitchFamily="34" charset="0"/>
              </a:rPr>
              <a:t>institutions</a:t>
            </a:r>
            <a:endParaRPr lang="cs-CZ" sz="1400" dirty="0">
              <a:latin typeface="Calibri" pitchFamily="34" charset="0"/>
            </a:endParaRPr>
          </a:p>
          <a:p>
            <a:r>
              <a:rPr lang="en-GB" sz="1400" b="1" dirty="0">
                <a:latin typeface="Calibri" pitchFamily="34" charset="0"/>
              </a:rPr>
              <a:t>Task 3.2</a:t>
            </a:r>
            <a:r>
              <a:rPr lang="en-GB" sz="1400" dirty="0">
                <a:latin typeface="Calibri" pitchFamily="34" charset="0"/>
              </a:rPr>
              <a:t> </a:t>
            </a:r>
            <a:r>
              <a:rPr lang="en-GB" sz="1400" i="1" dirty="0">
                <a:latin typeface="Calibri" pitchFamily="34" charset="0"/>
              </a:rPr>
              <a:t>Facilitating Access beyond </a:t>
            </a:r>
            <a:r>
              <a:rPr lang="en-GB" sz="1400" i="1" dirty="0" smtClean="0">
                <a:latin typeface="Calibri" pitchFamily="34" charset="0"/>
              </a:rPr>
              <a:t>SYNTHESYS3</a:t>
            </a:r>
            <a:endParaRPr lang="cs-CZ" sz="1400" i="1" dirty="0" smtClean="0">
              <a:latin typeface="Calibri" pitchFamily="34" charset="0"/>
            </a:endParaRPr>
          </a:p>
          <a:p>
            <a:r>
              <a:rPr lang="en-US" sz="1400" b="1" dirty="0" smtClean="0">
                <a:solidFill>
                  <a:schemeClr val="accent6"/>
                </a:solidFill>
                <a:latin typeface="Calibri" pitchFamily="34" charset="0"/>
              </a:rPr>
              <a:t>Task 3.3 </a:t>
            </a:r>
            <a:r>
              <a:rPr lang="en-US" sz="1400" i="1" dirty="0" smtClean="0">
                <a:latin typeface="Calibri" pitchFamily="34" charset="0"/>
              </a:rPr>
              <a:t>Collaboration with </a:t>
            </a:r>
            <a:r>
              <a:rPr lang="en-US" sz="1400" i="1" dirty="0" err="1" smtClean="0">
                <a:latin typeface="Calibri" pitchFamily="34" charset="0"/>
              </a:rPr>
              <a:t>iDigBio</a:t>
            </a:r>
            <a:r>
              <a:rPr lang="en-US" sz="1400" i="1" dirty="0" smtClean="0">
                <a:latin typeface="Calibri" pitchFamily="34" charset="0"/>
              </a:rPr>
              <a:t> on training for the future</a:t>
            </a:r>
            <a:endParaRPr lang="cs-CZ" sz="1400" b="1" dirty="0" smtClean="0">
              <a:latin typeface="Calibri" pitchFamily="34" charset="0"/>
            </a:endParaRPr>
          </a:p>
          <a:p>
            <a:r>
              <a:rPr lang="en-US" sz="1400" b="1" dirty="0" smtClean="0">
                <a:solidFill>
                  <a:schemeClr val="accent6"/>
                </a:solidFill>
                <a:latin typeface="Calibri" pitchFamily="34" charset="0"/>
              </a:rPr>
              <a:t>Task 3.4 </a:t>
            </a:r>
            <a:r>
              <a:rPr lang="en-US" sz="1400" i="1" dirty="0" smtClean="0">
                <a:latin typeface="Calibri" pitchFamily="34" charset="0"/>
              </a:rPr>
              <a:t>Sustainable use of SYNTHESYS3 outputs</a:t>
            </a:r>
            <a:endParaRPr lang="cs-CZ" sz="1400" b="1" dirty="0" smtClean="0">
              <a:latin typeface="Calibri" pitchFamily="34" charset="0"/>
            </a:endParaRPr>
          </a:p>
          <a:p>
            <a:endParaRPr lang="en-GB" sz="1400" dirty="0">
              <a:latin typeface="Calibri" pitchFamily="34" charset="0"/>
            </a:endParaRPr>
          </a:p>
        </p:txBody>
      </p:sp>
      <p:sp>
        <p:nvSpPr>
          <p:cNvPr id="9" name="TextBox 3"/>
          <p:cNvSpPr txBox="1">
            <a:spLocks noChangeArrowheads="1"/>
          </p:cNvSpPr>
          <p:nvPr/>
        </p:nvSpPr>
        <p:spPr bwMode="auto">
          <a:xfrm>
            <a:off x="107950" y="6456363"/>
            <a:ext cx="2735858" cy="276999"/>
          </a:xfrm>
          <a:prstGeom prst="rect">
            <a:avLst/>
          </a:prstGeom>
          <a:noFill/>
          <a:ln w="9525">
            <a:noFill/>
            <a:miter lim="800000"/>
            <a:headEnd/>
            <a:tailEnd/>
          </a:ln>
        </p:spPr>
        <p:txBody>
          <a:bodyPr wrap="square">
            <a:spAutoFit/>
          </a:bodyPr>
          <a:lstStyle/>
          <a:p>
            <a:r>
              <a:rPr lang="en-GB" sz="1200" dirty="0">
                <a:latin typeface="Calibri" pitchFamily="34" charset="0"/>
              </a:rPr>
              <a:t>SYNTHESYS3 </a:t>
            </a:r>
            <a:r>
              <a:rPr lang="cs-CZ" sz="1200" dirty="0" err="1" smtClean="0">
                <a:latin typeface="Calibri" pitchFamily="34" charset="0"/>
              </a:rPr>
              <a:t>Final</a:t>
            </a:r>
            <a:r>
              <a:rPr lang="cs-CZ" sz="1200" dirty="0" smtClean="0">
                <a:latin typeface="Calibri" pitchFamily="34" charset="0"/>
              </a:rPr>
              <a:t> Meeting</a:t>
            </a:r>
            <a:endParaRPr lang="en-GB" sz="1200" dirty="0">
              <a:latin typeface="Calibri" pitchFamily="34" charset="0"/>
            </a:endParaRPr>
          </a:p>
        </p:txBody>
      </p:sp>
      <p:sp>
        <p:nvSpPr>
          <p:cNvPr id="10" name="TextBox 4"/>
          <p:cNvSpPr txBox="1">
            <a:spLocks noChangeArrowheads="1"/>
          </p:cNvSpPr>
          <p:nvPr/>
        </p:nvSpPr>
        <p:spPr bwMode="auto">
          <a:xfrm>
            <a:off x="6876256" y="6455550"/>
            <a:ext cx="2016893" cy="277812"/>
          </a:xfrm>
          <a:prstGeom prst="rect">
            <a:avLst/>
          </a:prstGeom>
          <a:noFill/>
          <a:ln w="9525">
            <a:noFill/>
            <a:miter lim="800000"/>
            <a:headEnd/>
            <a:tailEnd/>
          </a:ln>
        </p:spPr>
        <p:txBody>
          <a:bodyPr wrap="square">
            <a:spAutoFit/>
          </a:bodyPr>
          <a:lstStyle/>
          <a:p>
            <a:r>
              <a:rPr lang="cs-CZ" sz="1200" dirty="0" smtClean="0">
                <a:latin typeface="Calibri" pitchFamily="34" charset="0"/>
              </a:rPr>
              <a:t>NMH</a:t>
            </a:r>
            <a:r>
              <a:rPr lang="en-GB" sz="1200" dirty="0" smtClean="0">
                <a:latin typeface="Calibri" pitchFamily="34" charset="0"/>
              </a:rPr>
              <a:t>, </a:t>
            </a:r>
            <a:r>
              <a:rPr lang="cs-CZ" sz="1200" dirty="0" smtClean="0">
                <a:latin typeface="Calibri" pitchFamily="34" charset="0"/>
              </a:rPr>
              <a:t>London</a:t>
            </a:r>
            <a:r>
              <a:rPr lang="en-GB" sz="1200" dirty="0" smtClean="0">
                <a:latin typeface="Calibri" pitchFamily="34" charset="0"/>
              </a:rPr>
              <a:t>, </a:t>
            </a:r>
            <a:r>
              <a:rPr lang="cs-CZ" sz="1200" dirty="0" smtClean="0">
                <a:latin typeface="Calibri" pitchFamily="34" charset="0"/>
              </a:rPr>
              <a:t>6-7</a:t>
            </a:r>
            <a:r>
              <a:rPr lang="en-GB" sz="1200" dirty="0" smtClean="0">
                <a:latin typeface="Calibri" pitchFamily="34" charset="0"/>
              </a:rPr>
              <a:t> </a:t>
            </a:r>
            <a:r>
              <a:rPr lang="cs-CZ" sz="1200" dirty="0" smtClean="0">
                <a:latin typeface="Calibri" pitchFamily="34" charset="0"/>
              </a:rPr>
              <a:t>June </a:t>
            </a:r>
            <a:r>
              <a:rPr lang="en-GB" sz="1200" dirty="0" smtClean="0">
                <a:latin typeface="Calibri" pitchFamily="34" charset="0"/>
              </a:rPr>
              <a:t>201</a:t>
            </a:r>
            <a:r>
              <a:rPr lang="cs-CZ" sz="1200" dirty="0" smtClean="0">
                <a:latin typeface="Calibri" pitchFamily="34" charset="0"/>
              </a:rPr>
              <a:t>7</a:t>
            </a:r>
            <a:endParaRPr lang="en-GB" sz="1200" dirty="0">
              <a:latin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7819" t="25523" r="36968" b="17762"/>
          <a:stretch/>
        </p:blipFill>
        <p:spPr bwMode="auto">
          <a:xfrm>
            <a:off x="1061589" y="1782457"/>
            <a:ext cx="2804271" cy="1563329"/>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Lst>
        </p:spPr>
      </p:pic>
      <p:sp>
        <p:nvSpPr>
          <p:cNvPr id="19" name="18 CuadroTexto"/>
          <p:cNvSpPr txBox="1"/>
          <p:nvPr/>
        </p:nvSpPr>
        <p:spPr>
          <a:xfrm>
            <a:off x="467544" y="188640"/>
            <a:ext cx="7312453" cy="369332"/>
          </a:xfrm>
          <a:prstGeom prst="rect">
            <a:avLst/>
          </a:prstGeom>
          <a:noFill/>
        </p:spPr>
        <p:txBody>
          <a:bodyPr wrap="square" rtlCol="0">
            <a:spAutoFit/>
          </a:bodyPr>
          <a:lstStyle/>
          <a:p>
            <a:r>
              <a:rPr lang="en-GB" b="1" i="1" dirty="0" smtClean="0"/>
              <a:t>4 Instruction Videos 3D scanning and printing</a:t>
            </a:r>
            <a:endParaRPr lang="en-GB" sz="1100" dirty="0"/>
          </a:p>
        </p:txBody>
      </p:sp>
      <p:sp>
        <p:nvSpPr>
          <p:cNvPr id="14" name="13 Rectángulo"/>
          <p:cNvSpPr/>
          <p:nvPr/>
        </p:nvSpPr>
        <p:spPr>
          <a:xfrm>
            <a:off x="4952427" y="1381182"/>
            <a:ext cx="2185663" cy="307777"/>
          </a:xfrm>
          <a:prstGeom prst="rect">
            <a:avLst/>
          </a:prstGeom>
        </p:spPr>
        <p:txBody>
          <a:bodyPr wrap="none">
            <a:spAutoFit/>
          </a:bodyPr>
          <a:lstStyle/>
          <a:p>
            <a:r>
              <a:rPr lang="en-GB" sz="1400" dirty="0" smtClean="0"/>
              <a:t>Digitisation</a:t>
            </a:r>
            <a:r>
              <a:rPr lang="en-US" sz="1400" dirty="0" smtClean="0"/>
              <a:t> </a:t>
            </a:r>
            <a:r>
              <a:rPr lang="en-US" sz="1400" dirty="0"/>
              <a:t>of </a:t>
            </a:r>
            <a:r>
              <a:rPr lang="en-US" sz="1400" dirty="0" smtClean="0"/>
              <a:t>fossils. 1 min</a:t>
            </a:r>
            <a:endParaRPr lang="es-ES" sz="1400" dirty="0"/>
          </a:p>
        </p:txBody>
      </p:sp>
      <p:sp>
        <p:nvSpPr>
          <p:cNvPr id="15" name="14 Rectángulo"/>
          <p:cNvSpPr/>
          <p:nvPr/>
        </p:nvSpPr>
        <p:spPr>
          <a:xfrm>
            <a:off x="4933774" y="3563201"/>
            <a:ext cx="3066519" cy="523220"/>
          </a:xfrm>
          <a:prstGeom prst="rect">
            <a:avLst/>
          </a:prstGeom>
        </p:spPr>
        <p:txBody>
          <a:bodyPr wrap="square">
            <a:spAutoFit/>
          </a:bodyPr>
          <a:lstStyle/>
          <a:p>
            <a:r>
              <a:rPr lang="en-GB" sz="1400" dirty="0" smtClean="0"/>
              <a:t>Post-</a:t>
            </a:r>
            <a:r>
              <a:rPr lang="en-GB" sz="1400" dirty="0" err="1" smtClean="0"/>
              <a:t>proccessing</a:t>
            </a:r>
            <a:r>
              <a:rPr lang="en-GB" sz="1400" dirty="0" smtClean="0"/>
              <a:t> of digitization of fossils. 1 min</a:t>
            </a:r>
            <a:endParaRPr lang="en-GB" sz="1400" dirty="0"/>
          </a:p>
        </p:txBody>
      </p:sp>
      <p:sp>
        <p:nvSpPr>
          <p:cNvPr id="16" name="15 Rectángulo"/>
          <p:cNvSpPr/>
          <p:nvPr/>
        </p:nvSpPr>
        <p:spPr>
          <a:xfrm>
            <a:off x="1057441" y="3977426"/>
            <a:ext cx="2164823" cy="307777"/>
          </a:xfrm>
          <a:prstGeom prst="rect">
            <a:avLst/>
          </a:prstGeom>
        </p:spPr>
        <p:txBody>
          <a:bodyPr wrap="none">
            <a:spAutoFit/>
          </a:bodyPr>
          <a:lstStyle/>
          <a:p>
            <a:r>
              <a:rPr lang="en-US" sz="1400" dirty="0"/>
              <a:t>3D Printing of </a:t>
            </a:r>
            <a:r>
              <a:rPr lang="en-US" sz="1400" dirty="0" smtClean="0"/>
              <a:t>fossils. 1 min</a:t>
            </a:r>
            <a:endParaRPr lang="es-ES" sz="1400" dirty="0"/>
          </a:p>
        </p:txBody>
      </p:sp>
      <p:sp>
        <p:nvSpPr>
          <p:cNvPr id="17" name="16 Rectángulo"/>
          <p:cNvSpPr/>
          <p:nvPr/>
        </p:nvSpPr>
        <p:spPr>
          <a:xfrm>
            <a:off x="1061589" y="1169114"/>
            <a:ext cx="3006355" cy="523220"/>
          </a:xfrm>
          <a:prstGeom prst="rect">
            <a:avLst/>
          </a:prstGeom>
        </p:spPr>
        <p:txBody>
          <a:bodyPr wrap="square">
            <a:spAutoFit/>
          </a:bodyPr>
          <a:lstStyle/>
          <a:p>
            <a:r>
              <a:rPr lang="en-US" sz="1400" i="1" dirty="0" err="1" smtClean="0"/>
              <a:t>Megatherium</a:t>
            </a:r>
            <a:r>
              <a:rPr lang="en-US" sz="1400" i="1" dirty="0" smtClean="0"/>
              <a:t> </a:t>
            </a:r>
            <a:r>
              <a:rPr lang="en-US" sz="1400" i="1" dirty="0" err="1" smtClean="0"/>
              <a:t>americanum</a:t>
            </a:r>
            <a:r>
              <a:rPr lang="en-US" sz="1400" i="1" dirty="0" smtClean="0"/>
              <a:t> </a:t>
            </a:r>
            <a:r>
              <a:rPr lang="en-US" sz="1400" dirty="0" smtClean="0"/>
              <a:t>“digitalis”. </a:t>
            </a:r>
            <a:r>
              <a:rPr lang="en-US" sz="1400" dirty="0"/>
              <a:t>3D printing</a:t>
            </a:r>
            <a:r>
              <a:rPr lang="en-US" sz="1400" dirty="0" smtClean="0"/>
              <a:t>.  6 min 49 sec</a:t>
            </a:r>
            <a:endParaRPr lang="es-ES" sz="1400" dirty="0"/>
          </a:p>
        </p:txBody>
      </p:sp>
      <p:pic>
        <p:nvPicPr>
          <p:cNvPr id="1033" name="Picture 9"/>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7843" t="21258" r="36971" b="21060"/>
          <a:stretch/>
        </p:blipFill>
        <p:spPr bwMode="auto">
          <a:xfrm>
            <a:off x="4952427" y="1785617"/>
            <a:ext cx="2895755" cy="1642606"/>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Lst>
        </p:spPr>
      </p:pic>
      <p:pic>
        <p:nvPicPr>
          <p:cNvPr id="1034" name="Picture 10"/>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7813" t="21497" r="36873" b="21641"/>
          <a:stretch/>
        </p:blipFill>
        <p:spPr bwMode="auto">
          <a:xfrm>
            <a:off x="1057441" y="4261276"/>
            <a:ext cx="2896651" cy="1615996"/>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Lst>
        </p:spPr>
      </p:pic>
      <p:pic>
        <p:nvPicPr>
          <p:cNvPr id="1035" name="Picture 11"/>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7735" t="21784" r="37074" b="22173"/>
          <a:stretch/>
        </p:blipFill>
        <p:spPr bwMode="auto">
          <a:xfrm>
            <a:off x="4932040" y="4055281"/>
            <a:ext cx="3256186" cy="1794353"/>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Lst>
        </p:spPr>
      </p:pic>
      <p:pic>
        <p:nvPicPr>
          <p:cNvPr id="24" name="Picture 2" descr="Inline images 2"/>
          <p:cNvPicPr>
            <a:picLocks noChangeAspect="1" noChangeArrowheads="1"/>
          </p:cNvPicPr>
          <p:nvPr/>
        </p:nvPicPr>
        <p:blipFill>
          <a:blip r:embed="rId7" cstate="print"/>
          <a:srcRect/>
          <a:stretch>
            <a:fillRect/>
          </a:stretch>
        </p:blipFill>
        <p:spPr bwMode="auto">
          <a:xfrm>
            <a:off x="6084888" y="115888"/>
            <a:ext cx="2938462" cy="593725"/>
          </a:xfrm>
          <a:prstGeom prst="rect">
            <a:avLst/>
          </a:prstGeom>
          <a:noFill/>
          <a:ln w="9525">
            <a:noFill/>
            <a:miter lim="800000"/>
            <a:headEnd/>
            <a:tailEnd/>
          </a:ln>
        </p:spPr>
      </p:pic>
    </p:spTree>
    <p:extLst>
      <p:ext uri="{BB962C8B-B14F-4D97-AF65-F5344CB8AC3E}">
        <p14:creationId xmlns="" xmlns:p14="http://schemas.microsoft.com/office/powerpoint/2010/main" val="8892535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descr="Inline images 2"/>
          <p:cNvPicPr>
            <a:picLocks noChangeAspect="1" noChangeArrowheads="1"/>
          </p:cNvPicPr>
          <p:nvPr/>
        </p:nvPicPr>
        <p:blipFill>
          <a:blip r:embed="rId2" cstate="print"/>
          <a:srcRect/>
          <a:stretch>
            <a:fillRect/>
          </a:stretch>
        </p:blipFill>
        <p:spPr bwMode="auto">
          <a:xfrm>
            <a:off x="6084888" y="115888"/>
            <a:ext cx="2938462" cy="593725"/>
          </a:xfrm>
          <a:prstGeom prst="rect">
            <a:avLst/>
          </a:prstGeom>
          <a:noFill/>
          <a:ln w="9525">
            <a:noFill/>
            <a:miter lim="800000"/>
            <a:headEnd/>
            <a:tailEnd/>
          </a:ln>
        </p:spPr>
      </p:pic>
      <p:sp>
        <p:nvSpPr>
          <p:cNvPr id="36868" name="TextBox 6"/>
          <p:cNvSpPr txBox="1">
            <a:spLocks noChangeArrowheads="1"/>
          </p:cNvSpPr>
          <p:nvPr/>
        </p:nvSpPr>
        <p:spPr bwMode="auto">
          <a:xfrm>
            <a:off x="658813" y="908050"/>
            <a:ext cx="7848600" cy="5386090"/>
          </a:xfrm>
          <a:prstGeom prst="rect">
            <a:avLst/>
          </a:prstGeom>
          <a:noFill/>
          <a:ln w="9525">
            <a:noFill/>
            <a:miter lim="800000"/>
            <a:headEnd/>
            <a:tailEnd/>
          </a:ln>
        </p:spPr>
        <p:txBody>
          <a:bodyPr>
            <a:spAutoFit/>
          </a:bodyPr>
          <a:lstStyle/>
          <a:p>
            <a:r>
              <a:rPr lang="en-GB" sz="2000" u="sng" dirty="0">
                <a:latin typeface="Calibri" pitchFamily="34" charset="0"/>
              </a:rPr>
              <a:t>Progress towards milestones and deliverables</a:t>
            </a:r>
            <a:endParaRPr lang="en-GB" sz="2000" dirty="0">
              <a:latin typeface="Calibri" pitchFamily="34" charset="0"/>
            </a:endParaRPr>
          </a:p>
          <a:p>
            <a:endParaRPr lang="en-GB" u="sng" dirty="0">
              <a:latin typeface="Calibri" pitchFamily="34" charset="0"/>
            </a:endParaRPr>
          </a:p>
          <a:p>
            <a:r>
              <a:rPr lang="en-GB" b="1" dirty="0">
                <a:latin typeface="Calibri" pitchFamily="34" charset="0"/>
              </a:rPr>
              <a:t>D3.1 Promotion NA2 </a:t>
            </a:r>
            <a:r>
              <a:rPr lang="en-GB" i="1" dirty="0">
                <a:solidFill>
                  <a:srgbClr val="FF9900"/>
                </a:solidFill>
                <a:latin typeface="Calibri" pitchFamily="34" charset="0"/>
              </a:rPr>
              <a:t>in progress </a:t>
            </a:r>
            <a:r>
              <a:rPr lang="en-GB" i="1" dirty="0">
                <a:latin typeface="Calibri" pitchFamily="34" charset="0"/>
              </a:rPr>
              <a:t>(due in August 2017)</a:t>
            </a:r>
            <a:endParaRPr lang="en-GB" b="1" dirty="0">
              <a:latin typeface="Calibri" pitchFamily="34" charset="0"/>
            </a:endParaRPr>
          </a:p>
          <a:p>
            <a:endParaRPr lang="en-GB" b="1" dirty="0">
              <a:latin typeface="Calibri" pitchFamily="34" charset="0"/>
            </a:endParaRPr>
          </a:p>
          <a:p>
            <a:r>
              <a:rPr lang="en-GB" b="1" dirty="0">
                <a:latin typeface="Calibri" pitchFamily="34" charset="0"/>
              </a:rPr>
              <a:t>D3.3 Promotion JRA </a:t>
            </a:r>
            <a:r>
              <a:rPr lang="en-GB" i="1" dirty="0">
                <a:solidFill>
                  <a:srgbClr val="FF9900"/>
                </a:solidFill>
                <a:latin typeface="Calibri" pitchFamily="34" charset="0"/>
              </a:rPr>
              <a:t>in progress </a:t>
            </a:r>
            <a:r>
              <a:rPr lang="en-GB" i="1" dirty="0">
                <a:latin typeface="Calibri" pitchFamily="34" charset="0"/>
              </a:rPr>
              <a:t>(due in August </a:t>
            </a:r>
            <a:r>
              <a:rPr lang="en-GB" i="1" dirty="0" smtClean="0">
                <a:latin typeface="Calibri" pitchFamily="34" charset="0"/>
              </a:rPr>
              <a:t>2017</a:t>
            </a:r>
            <a:r>
              <a:rPr lang="cs-CZ" i="1" dirty="0" smtClean="0">
                <a:latin typeface="Calibri" pitchFamily="34" charset="0"/>
              </a:rPr>
              <a:t>)</a:t>
            </a:r>
          </a:p>
          <a:p>
            <a:endParaRPr lang="cs-CZ" b="1" i="1" dirty="0">
              <a:latin typeface="Calibri" pitchFamily="34" charset="0"/>
            </a:endParaRPr>
          </a:p>
          <a:p>
            <a:r>
              <a:rPr lang="en-GB" b="1" dirty="0" smtClean="0">
                <a:latin typeface="Calibri" pitchFamily="34" charset="0"/>
              </a:rPr>
              <a:t>D3.3 </a:t>
            </a:r>
            <a:r>
              <a:rPr lang="en-GB" b="1" dirty="0">
                <a:latin typeface="Calibri" pitchFamily="34" charset="0"/>
              </a:rPr>
              <a:t>Optimal digitisation pilot study</a:t>
            </a:r>
            <a:r>
              <a:rPr lang="en-GB" dirty="0">
                <a:latin typeface="Calibri" pitchFamily="34" charset="0"/>
              </a:rPr>
              <a:t> </a:t>
            </a:r>
            <a:r>
              <a:rPr lang="en-GB" i="1" dirty="0">
                <a:solidFill>
                  <a:srgbClr val="00CC00"/>
                </a:solidFill>
                <a:latin typeface="Calibri" pitchFamily="34" charset="0"/>
              </a:rPr>
              <a:t>completed</a:t>
            </a:r>
          </a:p>
          <a:p>
            <a:endParaRPr lang="en-GB" b="1" i="1" dirty="0">
              <a:latin typeface="Calibri" pitchFamily="34" charset="0"/>
            </a:endParaRPr>
          </a:p>
          <a:p>
            <a:r>
              <a:rPr lang="en-GB" b="1" dirty="0">
                <a:latin typeface="Calibri" pitchFamily="34" charset="0"/>
              </a:rPr>
              <a:t>D3.4 Crowdsourcing report </a:t>
            </a:r>
            <a:r>
              <a:rPr lang="en-GB" i="1" dirty="0">
                <a:solidFill>
                  <a:srgbClr val="00CC00"/>
                </a:solidFill>
                <a:latin typeface="Calibri" pitchFamily="34" charset="0"/>
              </a:rPr>
              <a:t>completed</a:t>
            </a:r>
            <a:endParaRPr lang="en-GB" b="1" i="1" dirty="0">
              <a:latin typeface="Calibri" pitchFamily="34" charset="0"/>
            </a:endParaRPr>
          </a:p>
          <a:p>
            <a:endParaRPr lang="en-GB" b="1" i="1" dirty="0">
              <a:latin typeface="Calibri" pitchFamily="34" charset="0"/>
            </a:endParaRPr>
          </a:p>
          <a:p>
            <a:r>
              <a:rPr lang="en-GB" b="1" dirty="0">
                <a:latin typeface="Calibri" pitchFamily="34" charset="0"/>
              </a:rPr>
              <a:t>D3.5 Sustainability workshop</a:t>
            </a:r>
            <a:r>
              <a:rPr lang="en-GB" b="1" i="1" dirty="0">
                <a:latin typeface="Calibri" pitchFamily="34" charset="0"/>
              </a:rPr>
              <a:t> </a:t>
            </a:r>
            <a:r>
              <a:rPr lang="en-GB" i="1" dirty="0">
                <a:solidFill>
                  <a:srgbClr val="00CC00"/>
                </a:solidFill>
                <a:latin typeface="Calibri" pitchFamily="34" charset="0"/>
              </a:rPr>
              <a:t>completed</a:t>
            </a:r>
          </a:p>
          <a:p>
            <a:endParaRPr lang="en-GB" dirty="0">
              <a:latin typeface="Calibri" pitchFamily="34" charset="0"/>
            </a:endParaRPr>
          </a:p>
          <a:p>
            <a:r>
              <a:rPr lang="en-GB" b="1" dirty="0">
                <a:latin typeface="Calibri" pitchFamily="34" charset="0"/>
              </a:rPr>
              <a:t>D3.6 European Roadmap </a:t>
            </a:r>
            <a:r>
              <a:rPr lang="en-GB" i="1" dirty="0" smtClean="0">
                <a:solidFill>
                  <a:srgbClr val="00CC00"/>
                </a:solidFill>
                <a:latin typeface="Calibri" pitchFamily="34" charset="0"/>
              </a:rPr>
              <a:t>completed</a:t>
            </a:r>
            <a:endParaRPr lang="cs-CZ" i="1" dirty="0">
              <a:solidFill>
                <a:srgbClr val="00CC00"/>
              </a:solidFill>
              <a:latin typeface="Calibri" pitchFamily="34" charset="0"/>
            </a:endParaRPr>
          </a:p>
          <a:p>
            <a:endParaRPr lang="cs-CZ" b="1" i="1" dirty="0" smtClean="0">
              <a:solidFill>
                <a:srgbClr val="00CC00"/>
              </a:solidFill>
              <a:latin typeface="Calibri" pitchFamily="34" charset="0"/>
            </a:endParaRPr>
          </a:p>
          <a:p>
            <a:r>
              <a:rPr lang="en-GB" b="1" dirty="0" smtClean="0">
                <a:latin typeface="Calibri" pitchFamily="34" charset="0"/>
              </a:rPr>
              <a:t>D3.7 </a:t>
            </a:r>
            <a:r>
              <a:rPr lang="en-GB" b="1" dirty="0">
                <a:latin typeface="Calibri" pitchFamily="34" charset="0"/>
              </a:rPr>
              <a:t>SPNHC </a:t>
            </a:r>
            <a:r>
              <a:rPr lang="en-GB" b="1" dirty="0" smtClean="0">
                <a:latin typeface="Calibri" pitchFamily="34" charset="0"/>
              </a:rPr>
              <a:t>Symposium</a:t>
            </a:r>
            <a:r>
              <a:rPr lang="cs-CZ" b="1" dirty="0" smtClean="0">
                <a:latin typeface="Calibri" pitchFamily="34" charset="0"/>
              </a:rPr>
              <a:t> </a:t>
            </a:r>
            <a:r>
              <a:rPr lang="en-GB" i="1" dirty="0" smtClean="0">
                <a:solidFill>
                  <a:srgbClr val="00CC00"/>
                </a:solidFill>
                <a:latin typeface="Calibri" pitchFamily="34" charset="0"/>
              </a:rPr>
              <a:t>completed</a:t>
            </a:r>
            <a:endParaRPr lang="cs-CZ" i="1" dirty="0">
              <a:solidFill>
                <a:srgbClr val="00CC00"/>
              </a:solidFill>
              <a:latin typeface="Calibri" pitchFamily="34" charset="0"/>
            </a:endParaRPr>
          </a:p>
          <a:p>
            <a:endParaRPr lang="cs-CZ" b="1" dirty="0" smtClean="0">
              <a:latin typeface="Calibri" pitchFamily="34" charset="0"/>
            </a:endParaRPr>
          </a:p>
          <a:p>
            <a:r>
              <a:rPr lang="en-GB" b="1" dirty="0">
                <a:latin typeface="Calibri" pitchFamily="34" charset="0"/>
              </a:rPr>
              <a:t>D3.8 JRA training </a:t>
            </a:r>
            <a:r>
              <a:rPr lang="en-GB" b="1" dirty="0" smtClean="0">
                <a:latin typeface="Calibri" pitchFamily="34" charset="0"/>
              </a:rPr>
              <a:t>workshop</a:t>
            </a:r>
            <a:r>
              <a:rPr lang="cs-CZ" b="1" dirty="0" smtClean="0">
                <a:latin typeface="Calibri" pitchFamily="34" charset="0"/>
              </a:rPr>
              <a:t> </a:t>
            </a:r>
            <a:r>
              <a:rPr lang="en-GB" i="1" dirty="0">
                <a:solidFill>
                  <a:srgbClr val="00CC00"/>
                </a:solidFill>
                <a:latin typeface="Calibri" pitchFamily="34" charset="0"/>
              </a:rPr>
              <a:t>completed</a:t>
            </a:r>
            <a:endParaRPr lang="cs-CZ" i="1" dirty="0">
              <a:solidFill>
                <a:srgbClr val="00CC00"/>
              </a:solidFill>
              <a:latin typeface="Calibri" pitchFamily="34" charset="0"/>
            </a:endParaRPr>
          </a:p>
          <a:p>
            <a:endParaRPr lang="cs-CZ" b="1" dirty="0" smtClean="0">
              <a:latin typeface="Calibri" pitchFamily="34" charset="0"/>
            </a:endParaRPr>
          </a:p>
          <a:p>
            <a:r>
              <a:rPr lang="en-GB" b="1" dirty="0" smtClean="0">
                <a:latin typeface="Calibri" pitchFamily="34" charset="0"/>
              </a:rPr>
              <a:t>D3.</a:t>
            </a:r>
            <a:r>
              <a:rPr lang="cs-CZ" b="1" dirty="0" smtClean="0">
                <a:latin typeface="Calibri" pitchFamily="34" charset="0"/>
              </a:rPr>
              <a:t>9</a:t>
            </a:r>
            <a:r>
              <a:rPr lang="en-GB" b="1" dirty="0" smtClean="0">
                <a:latin typeface="Calibri" pitchFamily="34" charset="0"/>
              </a:rPr>
              <a:t> Instruction videos</a:t>
            </a:r>
            <a:r>
              <a:rPr lang="en-GB" i="1" dirty="0" smtClean="0">
                <a:solidFill>
                  <a:srgbClr val="FF9900"/>
                </a:solidFill>
                <a:latin typeface="Calibri" pitchFamily="34" charset="0"/>
              </a:rPr>
              <a:t> </a:t>
            </a:r>
            <a:r>
              <a:rPr lang="en-GB" i="1" dirty="0">
                <a:solidFill>
                  <a:srgbClr val="FF9900"/>
                </a:solidFill>
                <a:latin typeface="Calibri" pitchFamily="34" charset="0"/>
              </a:rPr>
              <a:t>in progress </a:t>
            </a:r>
            <a:r>
              <a:rPr lang="en-GB" i="1" dirty="0" smtClean="0">
                <a:latin typeface="Calibri" pitchFamily="34" charset="0"/>
              </a:rPr>
              <a:t>(</a:t>
            </a:r>
            <a:r>
              <a:rPr lang="cs-CZ" i="1" dirty="0" smtClean="0">
                <a:latin typeface="Calibri" pitchFamily="34" charset="0"/>
              </a:rPr>
              <a:t>to </a:t>
            </a:r>
            <a:r>
              <a:rPr lang="cs-CZ" i="1" dirty="0" err="1" smtClean="0">
                <a:latin typeface="Calibri" pitchFamily="34" charset="0"/>
              </a:rPr>
              <a:t>be</a:t>
            </a:r>
            <a:r>
              <a:rPr lang="cs-CZ" i="1" dirty="0" smtClean="0">
                <a:latin typeface="Calibri" pitchFamily="34" charset="0"/>
              </a:rPr>
              <a:t> </a:t>
            </a:r>
            <a:r>
              <a:rPr lang="cs-CZ" i="1" dirty="0" err="1" smtClean="0">
                <a:latin typeface="Calibri" pitchFamily="34" charset="0"/>
              </a:rPr>
              <a:t>completed</a:t>
            </a:r>
            <a:r>
              <a:rPr lang="cs-CZ" i="1" dirty="0" smtClean="0">
                <a:latin typeface="Calibri" pitchFamily="34" charset="0"/>
              </a:rPr>
              <a:t> </a:t>
            </a:r>
            <a:r>
              <a:rPr lang="cs-CZ" i="1" dirty="0" err="1" smtClean="0">
                <a:latin typeface="Calibri" pitchFamily="34" charset="0"/>
              </a:rPr>
              <a:t>soon</a:t>
            </a:r>
            <a:r>
              <a:rPr lang="en-GB" i="1" dirty="0" smtClean="0">
                <a:latin typeface="Calibri" pitchFamily="34" charset="0"/>
              </a:rPr>
              <a:t>)</a:t>
            </a:r>
            <a:endParaRPr lang="en-GB" b="1" dirty="0">
              <a:latin typeface="Calibri" pitchFamily="34" charset="0"/>
            </a:endParaRPr>
          </a:p>
        </p:txBody>
      </p:sp>
      <p:sp>
        <p:nvSpPr>
          <p:cNvPr id="8" name="TextBox 3"/>
          <p:cNvSpPr txBox="1">
            <a:spLocks noChangeArrowheads="1"/>
          </p:cNvSpPr>
          <p:nvPr/>
        </p:nvSpPr>
        <p:spPr bwMode="auto">
          <a:xfrm>
            <a:off x="107950" y="6456363"/>
            <a:ext cx="2735858" cy="276999"/>
          </a:xfrm>
          <a:prstGeom prst="rect">
            <a:avLst/>
          </a:prstGeom>
          <a:noFill/>
          <a:ln w="9525">
            <a:noFill/>
            <a:miter lim="800000"/>
            <a:headEnd/>
            <a:tailEnd/>
          </a:ln>
        </p:spPr>
        <p:txBody>
          <a:bodyPr wrap="square">
            <a:spAutoFit/>
          </a:bodyPr>
          <a:lstStyle/>
          <a:p>
            <a:r>
              <a:rPr lang="en-GB" sz="1200" dirty="0">
                <a:latin typeface="Calibri" pitchFamily="34" charset="0"/>
              </a:rPr>
              <a:t>SYNTHESYS3 </a:t>
            </a:r>
            <a:r>
              <a:rPr lang="cs-CZ" sz="1200" dirty="0" err="1" smtClean="0">
                <a:latin typeface="Calibri" pitchFamily="34" charset="0"/>
              </a:rPr>
              <a:t>Final</a:t>
            </a:r>
            <a:r>
              <a:rPr lang="cs-CZ" sz="1200" dirty="0" smtClean="0">
                <a:latin typeface="Calibri" pitchFamily="34" charset="0"/>
              </a:rPr>
              <a:t> Meeting</a:t>
            </a:r>
            <a:endParaRPr lang="en-GB" sz="1200" dirty="0">
              <a:latin typeface="Calibri" pitchFamily="34" charset="0"/>
            </a:endParaRPr>
          </a:p>
        </p:txBody>
      </p:sp>
      <p:sp>
        <p:nvSpPr>
          <p:cNvPr id="9" name="TextBox 4"/>
          <p:cNvSpPr txBox="1">
            <a:spLocks noChangeArrowheads="1"/>
          </p:cNvSpPr>
          <p:nvPr/>
        </p:nvSpPr>
        <p:spPr bwMode="auto">
          <a:xfrm>
            <a:off x="6876256" y="6455550"/>
            <a:ext cx="2016893" cy="277812"/>
          </a:xfrm>
          <a:prstGeom prst="rect">
            <a:avLst/>
          </a:prstGeom>
          <a:noFill/>
          <a:ln w="9525">
            <a:noFill/>
            <a:miter lim="800000"/>
            <a:headEnd/>
            <a:tailEnd/>
          </a:ln>
        </p:spPr>
        <p:txBody>
          <a:bodyPr wrap="square">
            <a:spAutoFit/>
          </a:bodyPr>
          <a:lstStyle/>
          <a:p>
            <a:r>
              <a:rPr lang="cs-CZ" sz="1200" dirty="0" smtClean="0">
                <a:latin typeface="Calibri" pitchFamily="34" charset="0"/>
              </a:rPr>
              <a:t>NMH</a:t>
            </a:r>
            <a:r>
              <a:rPr lang="en-GB" sz="1200" dirty="0" smtClean="0">
                <a:latin typeface="Calibri" pitchFamily="34" charset="0"/>
              </a:rPr>
              <a:t>, </a:t>
            </a:r>
            <a:r>
              <a:rPr lang="cs-CZ" sz="1200" dirty="0" smtClean="0">
                <a:latin typeface="Calibri" pitchFamily="34" charset="0"/>
              </a:rPr>
              <a:t>London</a:t>
            </a:r>
            <a:r>
              <a:rPr lang="en-GB" sz="1200" dirty="0" smtClean="0">
                <a:latin typeface="Calibri" pitchFamily="34" charset="0"/>
              </a:rPr>
              <a:t>, </a:t>
            </a:r>
            <a:r>
              <a:rPr lang="cs-CZ" sz="1200" dirty="0" smtClean="0">
                <a:latin typeface="Calibri" pitchFamily="34" charset="0"/>
              </a:rPr>
              <a:t>6-7</a:t>
            </a:r>
            <a:r>
              <a:rPr lang="en-GB" sz="1200" dirty="0" smtClean="0">
                <a:latin typeface="Calibri" pitchFamily="34" charset="0"/>
              </a:rPr>
              <a:t> </a:t>
            </a:r>
            <a:r>
              <a:rPr lang="cs-CZ" sz="1200" dirty="0" smtClean="0">
                <a:latin typeface="Calibri" pitchFamily="34" charset="0"/>
              </a:rPr>
              <a:t>June </a:t>
            </a:r>
            <a:r>
              <a:rPr lang="en-GB" sz="1200" dirty="0" smtClean="0">
                <a:latin typeface="Calibri" pitchFamily="34" charset="0"/>
              </a:rPr>
              <a:t>201</a:t>
            </a:r>
            <a:r>
              <a:rPr lang="cs-CZ" sz="1200" dirty="0" smtClean="0">
                <a:latin typeface="Calibri" pitchFamily="34" charset="0"/>
              </a:rPr>
              <a:t>7</a:t>
            </a:r>
            <a:endParaRPr lang="en-GB" sz="1200" dirty="0">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2" descr="Inline images 2"/>
          <p:cNvPicPr>
            <a:picLocks noChangeAspect="1" noChangeArrowheads="1"/>
          </p:cNvPicPr>
          <p:nvPr/>
        </p:nvPicPr>
        <p:blipFill>
          <a:blip r:embed="rId2" cstate="print"/>
          <a:srcRect/>
          <a:stretch>
            <a:fillRect/>
          </a:stretch>
        </p:blipFill>
        <p:spPr bwMode="auto">
          <a:xfrm>
            <a:off x="6084888" y="115888"/>
            <a:ext cx="2938462" cy="593725"/>
          </a:xfrm>
          <a:prstGeom prst="rect">
            <a:avLst/>
          </a:prstGeom>
          <a:noFill/>
          <a:ln w="9525">
            <a:noFill/>
            <a:miter lim="800000"/>
            <a:headEnd/>
            <a:tailEnd/>
          </a:ln>
        </p:spPr>
      </p:pic>
      <p:sp>
        <p:nvSpPr>
          <p:cNvPr id="27652" name="TextBox 6"/>
          <p:cNvSpPr txBox="1">
            <a:spLocks noChangeArrowheads="1"/>
          </p:cNvSpPr>
          <p:nvPr/>
        </p:nvSpPr>
        <p:spPr bwMode="auto">
          <a:xfrm>
            <a:off x="658813" y="908050"/>
            <a:ext cx="7848600" cy="3600986"/>
          </a:xfrm>
          <a:prstGeom prst="rect">
            <a:avLst/>
          </a:prstGeom>
          <a:noFill/>
          <a:ln w="9525">
            <a:noFill/>
            <a:miter lim="800000"/>
            <a:headEnd/>
            <a:tailEnd/>
          </a:ln>
        </p:spPr>
        <p:txBody>
          <a:bodyPr>
            <a:spAutoFit/>
          </a:bodyPr>
          <a:lstStyle/>
          <a:p>
            <a:endParaRPr lang="en-GB" dirty="0">
              <a:latin typeface="Calibri" pitchFamily="34" charset="0"/>
            </a:endParaRPr>
          </a:p>
          <a:p>
            <a:r>
              <a:rPr lang="en-GB" sz="1400" b="1" dirty="0">
                <a:latin typeface="Calibri" pitchFamily="34" charset="0"/>
              </a:rPr>
              <a:t>Objective 1 </a:t>
            </a:r>
            <a:r>
              <a:rPr lang="en-GB" sz="1400" b="1" i="1" dirty="0">
                <a:latin typeface="Calibri" pitchFamily="34" charset="0"/>
              </a:rPr>
              <a:t>INNOVATION</a:t>
            </a:r>
          </a:p>
          <a:p>
            <a:endParaRPr lang="en-GB" sz="1400" b="1" dirty="0">
              <a:latin typeface="Calibri" pitchFamily="34" charset="0"/>
            </a:endParaRPr>
          </a:p>
          <a:p>
            <a:r>
              <a:rPr lang="en-GB" sz="1400" b="1" dirty="0">
                <a:latin typeface="Calibri" pitchFamily="34" charset="0"/>
              </a:rPr>
              <a:t>Task 1.1</a:t>
            </a:r>
            <a:r>
              <a:rPr lang="en-GB" sz="1400" i="1" dirty="0">
                <a:latin typeface="Calibri" pitchFamily="34" charset="0"/>
              </a:rPr>
              <a:t> Engagement of Scientific Advisory Board,</a:t>
            </a:r>
            <a:r>
              <a:rPr lang="en-GB" sz="1400" dirty="0">
                <a:latin typeface="Calibri" pitchFamily="34" charset="0"/>
              </a:rPr>
              <a:t> task leader </a:t>
            </a:r>
            <a:r>
              <a:rPr lang="en-GB" sz="1400" b="1" dirty="0">
                <a:latin typeface="Calibri" pitchFamily="34" charset="0"/>
              </a:rPr>
              <a:t>Vince Smith (NHM</a:t>
            </a:r>
            <a:r>
              <a:rPr lang="en-GB" sz="1400" b="1" dirty="0" smtClean="0">
                <a:latin typeface="Calibri" pitchFamily="34" charset="0"/>
              </a:rPr>
              <a:t>)</a:t>
            </a:r>
            <a:endParaRPr lang="cs-CZ" sz="1400" b="1" dirty="0" smtClean="0">
              <a:latin typeface="Calibri" pitchFamily="34" charset="0"/>
            </a:endParaRPr>
          </a:p>
          <a:p>
            <a:endParaRPr lang="cs-CZ" sz="1400" i="1" dirty="0" smtClean="0">
              <a:latin typeface="Calibri" pitchFamily="34" charset="0"/>
            </a:endParaRPr>
          </a:p>
          <a:p>
            <a:r>
              <a:rPr lang="en-US" sz="1400" i="1" dirty="0" smtClean="0">
                <a:latin typeface="Calibri" pitchFamily="34" charset="0"/>
              </a:rPr>
              <a:t>Work </a:t>
            </a:r>
            <a:r>
              <a:rPr lang="en-US" sz="1400" i="1" dirty="0">
                <a:latin typeface="Calibri" pitchFamily="34" charset="0"/>
              </a:rPr>
              <a:t>progress will be regularly overviewed and discussed by SAB to ensure that the work undertaken remains relevant and is </a:t>
            </a:r>
            <a:r>
              <a:rPr lang="en-US" sz="1400" i="1" dirty="0" smtClean="0">
                <a:latin typeface="Calibri" pitchFamily="34" charset="0"/>
              </a:rPr>
              <a:t>utilizing </a:t>
            </a:r>
            <a:r>
              <a:rPr lang="en-US" sz="1400" i="1" dirty="0">
                <a:latin typeface="Calibri" pitchFamily="34" charset="0"/>
              </a:rPr>
              <a:t>the most up-to-date technology available.</a:t>
            </a:r>
            <a:endParaRPr lang="en-GB" sz="1400" i="1" dirty="0">
              <a:latin typeface="Calibri" pitchFamily="34" charset="0"/>
            </a:endParaRPr>
          </a:p>
          <a:p>
            <a:endParaRPr lang="en-GB" sz="1400" i="1" dirty="0">
              <a:latin typeface="Calibri" pitchFamily="34" charset="0"/>
            </a:endParaRPr>
          </a:p>
          <a:p>
            <a:r>
              <a:rPr lang="en-GB" sz="1400" b="1" dirty="0" smtClean="0">
                <a:solidFill>
                  <a:srgbClr val="00CC00"/>
                </a:solidFill>
                <a:latin typeface="Calibri" pitchFamily="34" charset="0"/>
              </a:rPr>
              <a:t>Work </a:t>
            </a:r>
            <a:r>
              <a:rPr lang="en-GB" sz="1400" b="1" dirty="0">
                <a:solidFill>
                  <a:srgbClr val="00CC00"/>
                </a:solidFill>
                <a:latin typeface="Calibri" pitchFamily="34" charset="0"/>
              </a:rPr>
              <a:t>done</a:t>
            </a:r>
            <a:r>
              <a:rPr lang="en-GB" sz="1400" b="1" dirty="0" smtClean="0">
                <a:solidFill>
                  <a:srgbClr val="00CC00"/>
                </a:solidFill>
                <a:latin typeface="Calibri" pitchFamily="34" charset="0"/>
              </a:rPr>
              <a:t>:</a:t>
            </a:r>
            <a:endParaRPr lang="cs-CZ" sz="1400" b="1" dirty="0" smtClean="0">
              <a:solidFill>
                <a:srgbClr val="00CC00"/>
              </a:solidFill>
              <a:latin typeface="Calibri" pitchFamily="34" charset="0"/>
            </a:endParaRPr>
          </a:p>
          <a:p>
            <a:endParaRPr lang="cs-CZ" sz="1400" b="1" dirty="0">
              <a:latin typeface="Calibri" pitchFamily="34" charset="0"/>
            </a:endParaRPr>
          </a:p>
          <a:p>
            <a:pPr marL="285750" indent="-285750">
              <a:buFont typeface="Wingdings" panose="05000000000000000000" pitchFamily="2" charset="2"/>
              <a:buChar char="ü"/>
            </a:pPr>
            <a:r>
              <a:rPr lang="en-US" sz="1400" b="1" dirty="0">
                <a:latin typeface="Calibri" pitchFamily="34" charset="0"/>
              </a:rPr>
              <a:t>Debbie Paul </a:t>
            </a:r>
            <a:r>
              <a:rPr lang="cs-CZ" sz="1400" dirty="0" smtClean="0">
                <a:latin typeface="Calibri" pitchFamily="34" charset="0"/>
              </a:rPr>
              <a:t>(</a:t>
            </a:r>
            <a:r>
              <a:rPr lang="en-US" sz="1400" dirty="0" err="1" smtClean="0">
                <a:latin typeface="Calibri" pitchFamily="34" charset="0"/>
              </a:rPr>
              <a:t>iDigBio</a:t>
            </a:r>
            <a:r>
              <a:rPr lang="cs-CZ" sz="1400" dirty="0" smtClean="0">
                <a:latin typeface="Calibri" pitchFamily="34" charset="0"/>
              </a:rPr>
              <a:t>, USA), </a:t>
            </a:r>
            <a:r>
              <a:rPr lang="en-US" sz="1400" b="1" dirty="0" smtClean="0">
                <a:latin typeface="Calibri" pitchFamily="34" charset="0"/>
              </a:rPr>
              <a:t>Pieter </a:t>
            </a:r>
            <a:r>
              <a:rPr lang="en-US" sz="1400" b="1" dirty="0" err="1">
                <a:latin typeface="Calibri" pitchFamily="34" charset="0"/>
              </a:rPr>
              <a:t>Holtzhausen</a:t>
            </a:r>
            <a:r>
              <a:rPr lang="en-US" sz="1400" b="1" dirty="0">
                <a:latin typeface="Calibri" pitchFamily="34" charset="0"/>
              </a:rPr>
              <a:t> </a:t>
            </a:r>
            <a:r>
              <a:rPr lang="en-US" sz="1400" dirty="0">
                <a:latin typeface="Calibri" pitchFamily="34" charset="0"/>
              </a:rPr>
              <a:t>(Stellenbosch University, South Africa), </a:t>
            </a:r>
            <a:r>
              <a:rPr lang="en-US" sz="1400" b="1" dirty="0" err="1" smtClean="0">
                <a:latin typeface="Calibri" pitchFamily="34" charset="0"/>
              </a:rPr>
              <a:t>Roderic</a:t>
            </a:r>
            <a:r>
              <a:rPr lang="en-US" sz="1400" b="1" dirty="0" smtClean="0">
                <a:latin typeface="Calibri" pitchFamily="34" charset="0"/>
              </a:rPr>
              <a:t> </a:t>
            </a:r>
            <a:r>
              <a:rPr lang="en-US" sz="1400" b="1" dirty="0">
                <a:latin typeface="Calibri" pitchFamily="34" charset="0"/>
              </a:rPr>
              <a:t>D.M. </a:t>
            </a:r>
            <a:r>
              <a:rPr lang="en-US" sz="1400" b="1" dirty="0" smtClean="0">
                <a:latin typeface="Calibri" pitchFamily="34" charset="0"/>
              </a:rPr>
              <a:t>Page</a:t>
            </a:r>
            <a:r>
              <a:rPr lang="cs-CZ" sz="1400" dirty="0" smtClean="0">
                <a:latin typeface="Calibri" pitchFamily="34" charset="0"/>
              </a:rPr>
              <a:t> (University </a:t>
            </a:r>
            <a:r>
              <a:rPr lang="cs-CZ" sz="1400" dirty="0" err="1" smtClean="0">
                <a:latin typeface="Calibri" pitchFamily="34" charset="0"/>
              </a:rPr>
              <a:t>of</a:t>
            </a:r>
            <a:r>
              <a:rPr lang="cs-CZ" sz="1400" dirty="0" smtClean="0">
                <a:latin typeface="Calibri" pitchFamily="34" charset="0"/>
              </a:rPr>
              <a:t> Glasgow, UK)</a:t>
            </a:r>
          </a:p>
          <a:p>
            <a:pPr marL="285750" indent="-285750">
              <a:buFont typeface="Wingdings" panose="05000000000000000000" pitchFamily="2" charset="2"/>
              <a:buChar char="ü"/>
            </a:pPr>
            <a:endParaRPr lang="cs-CZ" sz="1400" dirty="0">
              <a:solidFill>
                <a:srgbClr val="00CC00"/>
              </a:solidFill>
              <a:latin typeface="Calibri" pitchFamily="34" charset="0"/>
            </a:endParaRPr>
          </a:p>
          <a:p>
            <a:pPr marL="285750" indent="-285750">
              <a:buFont typeface="Wingdings" panose="05000000000000000000" pitchFamily="2" charset="2"/>
              <a:buChar char="ü"/>
            </a:pPr>
            <a:r>
              <a:rPr lang="en-US" sz="1400" b="1" dirty="0">
                <a:latin typeface="Calibri" pitchFamily="34" charset="0"/>
              </a:rPr>
              <a:t>targeted engagement </a:t>
            </a:r>
            <a:r>
              <a:rPr lang="en-US" sz="1400" b="1" dirty="0" smtClean="0">
                <a:latin typeface="Calibri" pitchFamily="34" charset="0"/>
              </a:rPr>
              <a:t>on </a:t>
            </a:r>
            <a:r>
              <a:rPr lang="en-US" sz="1400" b="1" dirty="0">
                <a:latin typeface="Calibri" pitchFamily="34" charset="0"/>
              </a:rPr>
              <a:t>specific </a:t>
            </a:r>
            <a:r>
              <a:rPr lang="en-US" sz="1400" b="1" dirty="0" smtClean="0">
                <a:latin typeface="Calibri" pitchFamily="34" charset="0"/>
              </a:rPr>
              <a:t>tasks</a:t>
            </a:r>
            <a:r>
              <a:rPr lang="cs-CZ" sz="1400" b="1" dirty="0" smtClean="0">
                <a:latin typeface="Calibri" pitchFamily="34" charset="0"/>
              </a:rPr>
              <a:t> and </a:t>
            </a:r>
            <a:r>
              <a:rPr lang="en-US" sz="1400" b="1" dirty="0" smtClean="0">
                <a:latin typeface="Calibri" pitchFamily="34" charset="0"/>
              </a:rPr>
              <a:t>events (e.g., development of </a:t>
            </a:r>
            <a:r>
              <a:rPr lang="en-US" sz="1400" b="1" dirty="0" err="1" smtClean="0">
                <a:latin typeface="Calibri" pitchFamily="34" charset="0"/>
              </a:rPr>
              <a:t>Inselect</a:t>
            </a:r>
            <a:r>
              <a:rPr lang="cs-CZ" sz="1400" b="1" dirty="0" smtClean="0">
                <a:latin typeface="Calibri" pitchFamily="34" charset="0"/>
              </a:rPr>
              <a:t> software; SPNHC, „Pit Stop“ </a:t>
            </a:r>
            <a:r>
              <a:rPr lang="en-US" sz="1400" b="1" dirty="0" smtClean="0">
                <a:latin typeface="Calibri" pitchFamily="34" charset="0"/>
              </a:rPr>
              <a:t>events</a:t>
            </a:r>
            <a:r>
              <a:rPr lang="cs-CZ" sz="1400" b="1" dirty="0" smtClean="0">
                <a:latin typeface="Calibri" pitchFamily="34" charset="0"/>
              </a:rPr>
              <a:t>)</a:t>
            </a:r>
            <a:endParaRPr lang="en-GB" sz="1400" b="1" dirty="0">
              <a:latin typeface="Calibri" pitchFamily="34" charset="0"/>
            </a:endParaRPr>
          </a:p>
          <a:p>
            <a:endParaRPr lang="en-GB" sz="1400" b="1" dirty="0">
              <a:solidFill>
                <a:srgbClr val="FF0000"/>
              </a:solidFill>
              <a:latin typeface="Calibri" pitchFamily="34" charset="0"/>
            </a:endParaRPr>
          </a:p>
        </p:txBody>
      </p:sp>
      <p:sp>
        <p:nvSpPr>
          <p:cNvPr id="8" name="TextBox 3"/>
          <p:cNvSpPr txBox="1">
            <a:spLocks noChangeArrowheads="1"/>
          </p:cNvSpPr>
          <p:nvPr/>
        </p:nvSpPr>
        <p:spPr bwMode="auto">
          <a:xfrm>
            <a:off x="107950" y="6456363"/>
            <a:ext cx="2735858" cy="276999"/>
          </a:xfrm>
          <a:prstGeom prst="rect">
            <a:avLst/>
          </a:prstGeom>
          <a:noFill/>
          <a:ln w="9525">
            <a:noFill/>
            <a:miter lim="800000"/>
            <a:headEnd/>
            <a:tailEnd/>
          </a:ln>
        </p:spPr>
        <p:txBody>
          <a:bodyPr wrap="square">
            <a:spAutoFit/>
          </a:bodyPr>
          <a:lstStyle/>
          <a:p>
            <a:r>
              <a:rPr lang="en-GB" sz="1200" dirty="0">
                <a:latin typeface="Calibri" pitchFamily="34" charset="0"/>
              </a:rPr>
              <a:t>SYNTHESYS3 </a:t>
            </a:r>
            <a:r>
              <a:rPr lang="cs-CZ" sz="1200" dirty="0" err="1" smtClean="0">
                <a:latin typeface="Calibri" pitchFamily="34" charset="0"/>
              </a:rPr>
              <a:t>Final</a:t>
            </a:r>
            <a:r>
              <a:rPr lang="cs-CZ" sz="1200" dirty="0" smtClean="0">
                <a:latin typeface="Calibri" pitchFamily="34" charset="0"/>
              </a:rPr>
              <a:t> Meeting</a:t>
            </a:r>
            <a:endParaRPr lang="en-GB" sz="1200" dirty="0">
              <a:latin typeface="Calibri" pitchFamily="34" charset="0"/>
            </a:endParaRPr>
          </a:p>
        </p:txBody>
      </p:sp>
      <p:sp>
        <p:nvSpPr>
          <p:cNvPr id="9" name="TextBox 4"/>
          <p:cNvSpPr txBox="1">
            <a:spLocks noChangeArrowheads="1"/>
          </p:cNvSpPr>
          <p:nvPr/>
        </p:nvSpPr>
        <p:spPr bwMode="auto">
          <a:xfrm>
            <a:off x="6876256" y="6455550"/>
            <a:ext cx="2016893" cy="277812"/>
          </a:xfrm>
          <a:prstGeom prst="rect">
            <a:avLst/>
          </a:prstGeom>
          <a:noFill/>
          <a:ln w="9525">
            <a:noFill/>
            <a:miter lim="800000"/>
            <a:headEnd/>
            <a:tailEnd/>
          </a:ln>
        </p:spPr>
        <p:txBody>
          <a:bodyPr wrap="square">
            <a:spAutoFit/>
          </a:bodyPr>
          <a:lstStyle/>
          <a:p>
            <a:r>
              <a:rPr lang="cs-CZ" sz="1200" dirty="0" smtClean="0">
                <a:latin typeface="Calibri" pitchFamily="34" charset="0"/>
              </a:rPr>
              <a:t>NMH</a:t>
            </a:r>
            <a:r>
              <a:rPr lang="en-GB" sz="1200" dirty="0" smtClean="0">
                <a:latin typeface="Calibri" pitchFamily="34" charset="0"/>
              </a:rPr>
              <a:t>, </a:t>
            </a:r>
            <a:r>
              <a:rPr lang="cs-CZ" sz="1200" dirty="0" smtClean="0">
                <a:latin typeface="Calibri" pitchFamily="34" charset="0"/>
              </a:rPr>
              <a:t>London</a:t>
            </a:r>
            <a:r>
              <a:rPr lang="en-GB" sz="1200" dirty="0" smtClean="0">
                <a:latin typeface="Calibri" pitchFamily="34" charset="0"/>
              </a:rPr>
              <a:t>, </a:t>
            </a:r>
            <a:r>
              <a:rPr lang="cs-CZ" sz="1200" dirty="0" smtClean="0">
                <a:latin typeface="Calibri" pitchFamily="34" charset="0"/>
              </a:rPr>
              <a:t>6-7</a:t>
            </a:r>
            <a:r>
              <a:rPr lang="en-GB" sz="1200" dirty="0" smtClean="0">
                <a:latin typeface="Calibri" pitchFamily="34" charset="0"/>
              </a:rPr>
              <a:t> </a:t>
            </a:r>
            <a:r>
              <a:rPr lang="cs-CZ" sz="1200" dirty="0" smtClean="0">
                <a:latin typeface="Calibri" pitchFamily="34" charset="0"/>
              </a:rPr>
              <a:t>June </a:t>
            </a:r>
            <a:r>
              <a:rPr lang="en-GB" sz="1200" dirty="0" smtClean="0">
                <a:latin typeface="Calibri" pitchFamily="34" charset="0"/>
              </a:rPr>
              <a:t>201</a:t>
            </a:r>
            <a:r>
              <a:rPr lang="cs-CZ" sz="1200" dirty="0" smtClean="0">
                <a:latin typeface="Calibri" pitchFamily="34" charset="0"/>
              </a:rPr>
              <a:t>7</a:t>
            </a:r>
            <a:endParaRPr lang="en-GB" sz="1200" dirty="0">
              <a:latin typeface="Calibri" pitchFamily="34" charset="0"/>
            </a:endParaRPr>
          </a:p>
        </p:txBody>
      </p:sp>
    </p:spTree>
    <p:extLst>
      <p:ext uri="{BB962C8B-B14F-4D97-AF65-F5344CB8AC3E}">
        <p14:creationId xmlns:p14="http://schemas.microsoft.com/office/powerpoint/2010/main" xmlns="" val="22472683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2" descr="Inline images 2"/>
          <p:cNvPicPr>
            <a:picLocks noChangeAspect="1" noChangeArrowheads="1"/>
          </p:cNvPicPr>
          <p:nvPr/>
        </p:nvPicPr>
        <p:blipFill>
          <a:blip r:embed="rId2" cstate="print"/>
          <a:srcRect/>
          <a:stretch>
            <a:fillRect/>
          </a:stretch>
        </p:blipFill>
        <p:spPr bwMode="auto">
          <a:xfrm>
            <a:off x="6084888" y="115888"/>
            <a:ext cx="2938462" cy="593725"/>
          </a:xfrm>
          <a:prstGeom prst="rect">
            <a:avLst/>
          </a:prstGeom>
          <a:noFill/>
          <a:ln w="9525">
            <a:noFill/>
            <a:miter lim="800000"/>
            <a:headEnd/>
            <a:tailEnd/>
          </a:ln>
        </p:spPr>
      </p:pic>
      <p:sp>
        <p:nvSpPr>
          <p:cNvPr id="27652" name="TextBox 6"/>
          <p:cNvSpPr txBox="1">
            <a:spLocks noChangeArrowheads="1"/>
          </p:cNvSpPr>
          <p:nvPr/>
        </p:nvSpPr>
        <p:spPr bwMode="auto">
          <a:xfrm>
            <a:off x="658813" y="908050"/>
            <a:ext cx="7848600" cy="5109091"/>
          </a:xfrm>
          <a:prstGeom prst="rect">
            <a:avLst/>
          </a:prstGeom>
          <a:noFill/>
          <a:ln w="9525">
            <a:noFill/>
            <a:miter lim="800000"/>
            <a:headEnd/>
            <a:tailEnd/>
          </a:ln>
        </p:spPr>
        <p:txBody>
          <a:bodyPr>
            <a:spAutoFit/>
          </a:bodyPr>
          <a:lstStyle/>
          <a:p>
            <a:endParaRPr lang="en-GB" dirty="0">
              <a:latin typeface="Calibri" pitchFamily="34" charset="0"/>
            </a:endParaRPr>
          </a:p>
          <a:p>
            <a:r>
              <a:rPr lang="en-GB" sz="1400" b="1" dirty="0">
                <a:latin typeface="Calibri" pitchFamily="34" charset="0"/>
              </a:rPr>
              <a:t>Objective 1 </a:t>
            </a:r>
            <a:r>
              <a:rPr lang="en-GB" sz="1400" b="1" i="1" dirty="0">
                <a:latin typeface="Calibri" pitchFamily="34" charset="0"/>
              </a:rPr>
              <a:t>INNOVATION</a:t>
            </a:r>
          </a:p>
          <a:p>
            <a:endParaRPr lang="en-GB" sz="1400" b="1" dirty="0">
              <a:latin typeface="Calibri" pitchFamily="34" charset="0"/>
            </a:endParaRPr>
          </a:p>
          <a:p>
            <a:r>
              <a:rPr lang="en-GB" sz="1400" b="1" dirty="0" smtClean="0">
                <a:latin typeface="Calibri" pitchFamily="34" charset="0"/>
              </a:rPr>
              <a:t>Task </a:t>
            </a:r>
            <a:r>
              <a:rPr lang="en-GB" sz="1400" b="1" dirty="0">
                <a:latin typeface="Calibri" pitchFamily="34" charset="0"/>
              </a:rPr>
              <a:t>1.2</a:t>
            </a:r>
            <a:r>
              <a:rPr lang="en-GB" sz="1400" dirty="0">
                <a:latin typeface="Calibri" pitchFamily="34" charset="0"/>
              </a:rPr>
              <a:t> </a:t>
            </a:r>
            <a:r>
              <a:rPr lang="en-GB" sz="1400" i="1" dirty="0">
                <a:latin typeface="Calibri" pitchFamily="34" charset="0"/>
              </a:rPr>
              <a:t>Foster relationships with industry and support technological </a:t>
            </a:r>
            <a:r>
              <a:rPr lang="en-GB" sz="1400" i="1" dirty="0" smtClean="0">
                <a:latin typeface="Calibri" pitchFamily="34" charset="0"/>
              </a:rPr>
              <a:t>development</a:t>
            </a:r>
            <a:r>
              <a:rPr lang="cs-CZ" sz="1400" i="1" dirty="0" smtClean="0">
                <a:latin typeface="Calibri" pitchFamily="34" charset="0"/>
              </a:rPr>
              <a:t>,</a:t>
            </a:r>
            <a:r>
              <a:rPr lang="en-GB" sz="1400" dirty="0" smtClean="0">
                <a:latin typeface="Calibri" pitchFamily="34" charset="0"/>
              </a:rPr>
              <a:t> </a:t>
            </a:r>
            <a:r>
              <a:rPr lang="en-GB" sz="1400" dirty="0">
                <a:latin typeface="Calibri" pitchFamily="34" charset="0"/>
              </a:rPr>
              <a:t>task leader </a:t>
            </a:r>
            <a:r>
              <a:rPr lang="en-GB" sz="1400" b="1" dirty="0">
                <a:latin typeface="Calibri" pitchFamily="34" charset="0"/>
              </a:rPr>
              <a:t>Vince Smith (NHM)</a:t>
            </a:r>
            <a:endParaRPr lang="en-GB" sz="1400" dirty="0">
              <a:latin typeface="Calibri" pitchFamily="34" charset="0"/>
            </a:endParaRPr>
          </a:p>
          <a:p>
            <a:endParaRPr lang="cs-CZ" sz="1400" i="1" dirty="0" smtClean="0">
              <a:latin typeface="Calibri" pitchFamily="34" charset="0"/>
            </a:endParaRPr>
          </a:p>
          <a:p>
            <a:r>
              <a:rPr lang="en-US" sz="1400" i="1" dirty="0" smtClean="0">
                <a:latin typeface="Calibri" pitchFamily="34" charset="0"/>
              </a:rPr>
              <a:t>NA3 </a:t>
            </a:r>
            <a:r>
              <a:rPr lang="en-US" sz="1400" i="1" dirty="0">
                <a:latin typeface="Calibri" pitchFamily="34" charset="0"/>
              </a:rPr>
              <a:t>will be responsible for identifying new </a:t>
            </a:r>
            <a:r>
              <a:rPr lang="en-US" sz="1400" i="1" dirty="0" smtClean="0">
                <a:latin typeface="Calibri" pitchFamily="34" charset="0"/>
              </a:rPr>
              <a:t>industrial</a:t>
            </a:r>
            <a:r>
              <a:rPr lang="cs-CZ" sz="1400" i="1" dirty="0" smtClean="0">
                <a:latin typeface="Calibri" pitchFamily="34" charset="0"/>
              </a:rPr>
              <a:t> </a:t>
            </a:r>
            <a:r>
              <a:rPr lang="en-US" sz="1400" i="1" dirty="0" smtClean="0">
                <a:latin typeface="Calibri" pitchFamily="34" charset="0"/>
              </a:rPr>
              <a:t>collaborators to take this forward. </a:t>
            </a:r>
            <a:endParaRPr lang="en-US" sz="1400" i="1" dirty="0">
              <a:latin typeface="Calibri" pitchFamily="34" charset="0"/>
            </a:endParaRPr>
          </a:p>
          <a:p>
            <a:r>
              <a:rPr lang="en-US" sz="1400" i="1" dirty="0">
                <a:latin typeface="Calibri" pitchFamily="34" charset="0"/>
              </a:rPr>
              <a:t>Working alongside the JRA, NA3 will support the technological developments of SYNTHESYS3 by gathering User feedback on the application of software, allowing the technology to be further developed to better meet User needs.</a:t>
            </a:r>
          </a:p>
          <a:p>
            <a:endParaRPr lang="en-GB" sz="1400" b="1" i="1" dirty="0">
              <a:latin typeface="Calibri" pitchFamily="34" charset="0"/>
            </a:endParaRPr>
          </a:p>
          <a:p>
            <a:r>
              <a:rPr lang="en-GB" sz="1400" b="1" dirty="0">
                <a:solidFill>
                  <a:srgbClr val="00CC00"/>
                </a:solidFill>
                <a:latin typeface="Calibri" pitchFamily="34" charset="0"/>
              </a:rPr>
              <a:t>Work done:</a:t>
            </a:r>
          </a:p>
          <a:p>
            <a:r>
              <a:rPr lang="cs-CZ" sz="1400" dirty="0" smtClean="0"/>
              <a:t>NHM</a:t>
            </a:r>
            <a:r>
              <a:rPr lang="cs-CZ" sz="1400" dirty="0" smtClean="0"/>
              <a:t> </a:t>
            </a:r>
            <a:r>
              <a:rPr lang="en-GB" sz="1400" dirty="0" smtClean="0"/>
              <a:t>analyse</a:t>
            </a:r>
            <a:r>
              <a:rPr lang="cs-CZ" sz="1400" dirty="0" smtClean="0"/>
              <a:t>d</a:t>
            </a:r>
            <a:r>
              <a:rPr lang="en-GB" sz="1400" dirty="0" smtClean="0"/>
              <a:t> the best practice in relationship between the NH collection institution</a:t>
            </a:r>
            <a:r>
              <a:rPr lang="cs-CZ" sz="1400" dirty="0" smtClean="0"/>
              <a:t>s</a:t>
            </a:r>
            <a:r>
              <a:rPr lang="en-GB" sz="1400" dirty="0" smtClean="0"/>
              <a:t> and industry in the field of digitisation reflecting current status.</a:t>
            </a:r>
          </a:p>
          <a:p>
            <a:endParaRPr lang="en-GB" sz="1400" dirty="0"/>
          </a:p>
          <a:p>
            <a:pPr marL="342900" indent="-342900">
              <a:buFont typeface="Wingdings" panose="05000000000000000000" pitchFamily="2" charset="2"/>
              <a:buChar char="ü"/>
            </a:pPr>
            <a:r>
              <a:rPr lang="en-US" sz="1400" b="1" dirty="0" err="1" smtClean="0">
                <a:latin typeface="+mj-lt"/>
              </a:rPr>
              <a:t>digitisation</a:t>
            </a:r>
            <a:r>
              <a:rPr lang="en-US" sz="1400" b="1" dirty="0" smtClean="0">
                <a:latin typeface="+mj-lt"/>
              </a:rPr>
              <a:t> </a:t>
            </a:r>
            <a:r>
              <a:rPr lang="en-US" sz="1400" b="1" dirty="0">
                <a:latin typeface="+mj-lt"/>
              </a:rPr>
              <a:t>pilot activities with the SME </a:t>
            </a:r>
            <a:r>
              <a:rPr lang="en-US" sz="1400" b="1" dirty="0" err="1">
                <a:latin typeface="+mj-lt"/>
              </a:rPr>
              <a:t>Picturae</a:t>
            </a:r>
            <a:r>
              <a:rPr lang="en-US" sz="1400" b="1" dirty="0">
                <a:latin typeface="+mj-lt"/>
              </a:rPr>
              <a:t> based </a:t>
            </a:r>
            <a:r>
              <a:rPr lang="en-US" sz="1400" b="1" dirty="0" smtClean="0">
                <a:latin typeface="+mj-lt"/>
              </a:rPr>
              <a:t>in </a:t>
            </a:r>
            <a:r>
              <a:rPr lang="en-US" sz="1400" b="1" dirty="0">
                <a:latin typeface="+mj-lt"/>
              </a:rPr>
              <a:t>the Netherlands</a:t>
            </a:r>
            <a:r>
              <a:rPr lang="en-US" sz="1400" dirty="0">
                <a:latin typeface="+mj-lt"/>
              </a:rPr>
              <a:t>; </a:t>
            </a:r>
            <a:endParaRPr lang="cs-CZ" sz="1400" dirty="0" smtClean="0">
              <a:latin typeface="+mj-lt"/>
            </a:endParaRPr>
          </a:p>
          <a:p>
            <a:pPr marL="342900" indent="-342900">
              <a:buFont typeface="Wingdings" panose="05000000000000000000" pitchFamily="2" charset="2"/>
              <a:buChar char="ü"/>
            </a:pPr>
            <a:endParaRPr lang="cs-CZ" sz="1400" dirty="0">
              <a:latin typeface="+mj-lt"/>
            </a:endParaRPr>
          </a:p>
          <a:p>
            <a:pPr marL="342900" indent="-342900">
              <a:buFont typeface="Wingdings" panose="05000000000000000000" pitchFamily="2" charset="2"/>
              <a:buChar char="ü"/>
            </a:pPr>
            <a:r>
              <a:rPr lang="en-US" sz="1400" b="1" dirty="0" smtClean="0">
                <a:latin typeface="+mj-lt"/>
              </a:rPr>
              <a:t>the </a:t>
            </a:r>
            <a:r>
              <a:rPr lang="en-US" sz="1400" b="1" dirty="0">
                <a:latin typeface="+mj-lt"/>
              </a:rPr>
              <a:t>“Pit Stop” event co-</a:t>
            </a:r>
            <a:r>
              <a:rPr lang="en-US" sz="1400" b="1" dirty="0" err="1">
                <a:latin typeface="+mj-lt"/>
              </a:rPr>
              <a:t>organised</a:t>
            </a:r>
            <a:r>
              <a:rPr lang="en-US" sz="1400" b="1" dirty="0">
                <a:latin typeface="+mj-lt"/>
              </a:rPr>
              <a:t> by NHM, Cisco Systems Inc</a:t>
            </a:r>
            <a:r>
              <a:rPr lang="en-US" sz="1400" b="1" dirty="0" smtClean="0">
                <a:latin typeface="+mj-lt"/>
              </a:rPr>
              <a:t>.</a:t>
            </a:r>
            <a:r>
              <a:rPr lang="cs-CZ" sz="1400" b="1" dirty="0" smtClean="0">
                <a:latin typeface="+mj-lt"/>
              </a:rPr>
              <a:t> </a:t>
            </a:r>
            <a:r>
              <a:rPr lang="en-US" sz="1400" b="1" dirty="0" smtClean="0">
                <a:latin typeface="+mj-lt"/>
              </a:rPr>
              <a:t>and </a:t>
            </a:r>
            <a:r>
              <a:rPr lang="en-US" sz="1400" b="1" dirty="0">
                <a:latin typeface="+mj-lt"/>
              </a:rPr>
              <a:t>facilitated by the Digital Catapult Centre</a:t>
            </a:r>
            <a:r>
              <a:rPr lang="en-US" sz="1400" dirty="0" smtClean="0">
                <a:latin typeface="+mj-lt"/>
              </a:rPr>
              <a:t>;</a:t>
            </a:r>
            <a:r>
              <a:rPr lang="cs-CZ" sz="1400" dirty="0" smtClean="0">
                <a:latin typeface="+mj-lt"/>
              </a:rPr>
              <a:t> </a:t>
            </a:r>
            <a:r>
              <a:rPr lang="cs-CZ" sz="1400" b="1" dirty="0" err="1" smtClean="0">
                <a:latin typeface="+mj-lt"/>
              </a:rPr>
              <a:t>Google</a:t>
            </a:r>
            <a:r>
              <a:rPr lang="cs-CZ" sz="1400" b="1" dirty="0" smtClean="0">
                <a:latin typeface="+mj-lt"/>
              </a:rPr>
              <a:t> </a:t>
            </a:r>
            <a:r>
              <a:rPr lang="cs-CZ" sz="1400" b="1" dirty="0" err="1" smtClean="0">
                <a:latin typeface="+mj-lt"/>
              </a:rPr>
              <a:t>and</a:t>
            </a:r>
            <a:r>
              <a:rPr lang="cs-CZ" sz="1400" b="1" dirty="0" smtClean="0">
                <a:latin typeface="+mj-lt"/>
              </a:rPr>
              <a:t> Canon;</a:t>
            </a:r>
            <a:endParaRPr lang="cs-CZ" sz="1400" b="1" dirty="0">
              <a:latin typeface="+mj-lt"/>
            </a:endParaRPr>
          </a:p>
          <a:p>
            <a:pPr marL="342900" indent="-342900">
              <a:buFont typeface="Wingdings" panose="05000000000000000000" pitchFamily="2" charset="2"/>
              <a:buChar char="ü"/>
            </a:pPr>
            <a:endParaRPr lang="cs-CZ" sz="1400" dirty="0">
              <a:latin typeface="+mj-lt"/>
            </a:endParaRPr>
          </a:p>
          <a:p>
            <a:pPr marL="342900" indent="-342900">
              <a:buFont typeface="Wingdings" panose="05000000000000000000" pitchFamily="2" charset="2"/>
              <a:buChar char="ü"/>
            </a:pPr>
            <a:r>
              <a:rPr lang="en-US" sz="1400" b="1" dirty="0" smtClean="0">
                <a:latin typeface="+mj-lt"/>
              </a:rPr>
              <a:t>promotional </a:t>
            </a:r>
            <a:r>
              <a:rPr lang="en-US" sz="1400" b="1" dirty="0">
                <a:latin typeface="+mj-lt"/>
              </a:rPr>
              <a:t>opportunities </a:t>
            </a:r>
            <a:r>
              <a:rPr lang="en-US" sz="1400" b="1" dirty="0" smtClean="0">
                <a:latin typeface="+mj-lt"/>
              </a:rPr>
              <a:t>with </a:t>
            </a:r>
            <a:r>
              <a:rPr lang="en-US" sz="1400" b="1" dirty="0" err="1">
                <a:latin typeface="+mj-lt"/>
              </a:rPr>
              <a:t>digitisation</a:t>
            </a:r>
            <a:r>
              <a:rPr lang="en-US" sz="1400" b="1" dirty="0">
                <a:latin typeface="+mj-lt"/>
              </a:rPr>
              <a:t> SME's at conferences and </a:t>
            </a:r>
            <a:r>
              <a:rPr lang="en-US" sz="1400" b="1" dirty="0" smtClean="0">
                <a:latin typeface="+mj-lt"/>
              </a:rPr>
              <a:t>meetings</a:t>
            </a:r>
            <a:endParaRPr lang="en-GB" sz="1400" b="1" dirty="0">
              <a:solidFill>
                <a:srgbClr val="00CC00"/>
              </a:solidFill>
              <a:latin typeface="+mj-lt"/>
            </a:endParaRPr>
          </a:p>
          <a:p>
            <a:pPr marL="285750" indent="-285750">
              <a:buFont typeface="Wingdings" panose="05000000000000000000" pitchFamily="2" charset="2"/>
              <a:buChar char="q"/>
            </a:pPr>
            <a:endParaRPr lang="en-GB" sz="1400" b="1" dirty="0">
              <a:latin typeface="Calibri" pitchFamily="34" charset="0"/>
            </a:endParaRPr>
          </a:p>
          <a:p>
            <a:endParaRPr lang="en-GB" sz="1400" b="1" dirty="0">
              <a:solidFill>
                <a:srgbClr val="FF0000"/>
              </a:solidFill>
              <a:latin typeface="Calibri" pitchFamily="34" charset="0"/>
            </a:endParaRPr>
          </a:p>
        </p:txBody>
      </p:sp>
      <p:sp>
        <p:nvSpPr>
          <p:cNvPr id="8" name="TextBox 3"/>
          <p:cNvSpPr txBox="1">
            <a:spLocks noChangeArrowheads="1"/>
          </p:cNvSpPr>
          <p:nvPr/>
        </p:nvSpPr>
        <p:spPr bwMode="auto">
          <a:xfrm>
            <a:off x="107950" y="6456363"/>
            <a:ext cx="2735858" cy="276999"/>
          </a:xfrm>
          <a:prstGeom prst="rect">
            <a:avLst/>
          </a:prstGeom>
          <a:noFill/>
          <a:ln w="9525">
            <a:noFill/>
            <a:miter lim="800000"/>
            <a:headEnd/>
            <a:tailEnd/>
          </a:ln>
        </p:spPr>
        <p:txBody>
          <a:bodyPr wrap="square">
            <a:spAutoFit/>
          </a:bodyPr>
          <a:lstStyle/>
          <a:p>
            <a:r>
              <a:rPr lang="en-GB" sz="1200" dirty="0">
                <a:latin typeface="Calibri" pitchFamily="34" charset="0"/>
              </a:rPr>
              <a:t>SYNTHESYS3 </a:t>
            </a:r>
            <a:r>
              <a:rPr lang="cs-CZ" sz="1200" dirty="0" err="1" smtClean="0">
                <a:latin typeface="Calibri" pitchFamily="34" charset="0"/>
              </a:rPr>
              <a:t>Final</a:t>
            </a:r>
            <a:r>
              <a:rPr lang="cs-CZ" sz="1200" dirty="0" smtClean="0">
                <a:latin typeface="Calibri" pitchFamily="34" charset="0"/>
              </a:rPr>
              <a:t> Meeting</a:t>
            </a:r>
            <a:endParaRPr lang="en-GB" sz="1200" dirty="0">
              <a:latin typeface="Calibri" pitchFamily="34" charset="0"/>
            </a:endParaRPr>
          </a:p>
        </p:txBody>
      </p:sp>
      <p:sp>
        <p:nvSpPr>
          <p:cNvPr id="9" name="TextBox 4"/>
          <p:cNvSpPr txBox="1">
            <a:spLocks noChangeArrowheads="1"/>
          </p:cNvSpPr>
          <p:nvPr/>
        </p:nvSpPr>
        <p:spPr bwMode="auto">
          <a:xfrm>
            <a:off x="6876256" y="6455550"/>
            <a:ext cx="2016893" cy="277812"/>
          </a:xfrm>
          <a:prstGeom prst="rect">
            <a:avLst/>
          </a:prstGeom>
          <a:noFill/>
          <a:ln w="9525">
            <a:noFill/>
            <a:miter lim="800000"/>
            <a:headEnd/>
            <a:tailEnd/>
          </a:ln>
        </p:spPr>
        <p:txBody>
          <a:bodyPr wrap="square">
            <a:spAutoFit/>
          </a:bodyPr>
          <a:lstStyle/>
          <a:p>
            <a:r>
              <a:rPr lang="cs-CZ" sz="1200" dirty="0" smtClean="0">
                <a:latin typeface="Calibri" pitchFamily="34" charset="0"/>
              </a:rPr>
              <a:t>NMH</a:t>
            </a:r>
            <a:r>
              <a:rPr lang="en-GB" sz="1200" dirty="0" smtClean="0">
                <a:latin typeface="Calibri" pitchFamily="34" charset="0"/>
              </a:rPr>
              <a:t>, </a:t>
            </a:r>
            <a:r>
              <a:rPr lang="cs-CZ" sz="1200" dirty="0" smtClean="0">
                <a:latin typeface="Calibri" pitchFamily="34" charset="0"/>
              </a:rPr>
              <a:t>London</a:t>
            </a:r>
            <a:r>
              <a:rPr lang="en-GB" sz="1200" dirty="0" smtClean="0">
                <a:latin typeface="Calibri" pitchFamily="34" charset="0"/>
              </a:rPr>
              <a:t>, </a:t>
            </a:r>
            <a:r>
              <a:rPr lang="cs-CZ" sz="1200" dirty="0" smtClean="0">
                <a:latin typeface="Calibri" pitchFamily="34" charset="0"/>
              </a:rPr>
              <a:t>6-7</a:t>
            </a:r>
            <a:r>
              <a:rPr lang="en-GB" sz="1200" dirty="0" smtClean="0">
                <a:latin typeface="Calibri" pitchFamily="34" charset="0"/>
              </a:rPr>
              <a:t> </a:t>
            </a:r>
            <a:r>
              <a:rPr lang="cs-CZ" sz="1200" dirty="0" smtClean="0">
                <a:latin typeface="Calibri" pitchFamily="34" charset="0"/>
              </a:rPr>
              <a:t>June </a:t>
            </a:r>
            <a:r>
              <a:rPr lang="en-GB" sz="1200" dirty="0" smtClean="0">
                <a:latin typeface="Calibri" pitchFamily="34" charset="0"/>
              </a:rPr>
              <a:t>201</a:t>
            </a:r>
            <a:r>
              <a:rPr lang="cs-CZ" sz="1200" dirty="0" smtClean="0">
                <a:latin typeface="Calibri" pitchFamily="34" charset="0"/>
              </a:rPr>
              <a:t>7</a:t>
            </a:r>
            <a:endParaRPr lang="en-GB" sz="1200" dirty="0">
              <a:latin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74176" y="1297740"/>
            <a:ext cx="2174062" cy="542565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solidFill>
            <a:srgbClr val="FFFFFF"/>
          </a:solidFill>
          <a:ln>
            <a:solidFill>
              <a:srgbClr val="FFFFFF"/>
            </a:solidFill>
          </a:ln>
        </p:spPr>
        <p:txBody>
          <a:bodyPr/>
          <a:lstStyle/>
          <a:p>
            <a:endParaRPr lang="en-US"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154919" y="1332967"/>
            <a:ext cx="4232103" cy="2202261"/>
          </a:xfrm>
          <a:prstGeom prst="rect">
            <a:avLst/>
          </a:prstGeom>
        </p:spPr>
      </p:pic>
      <p:pic>
        <p:nvPicPr>
          <p:cNvPr id="14" name="Picture 13" descr="del8.pn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4698945" y="4170102"/>
            <a:ext cx="4208162" cy="2102163"/>
          </a:xfrm>
          <a:prstGeom prst="rect">
            <a:avLst/>
          </a:prstGeom>
        </p:spPr>
      </p:pic>
      <p:sp>
        <p:nvSpPr>
          <p:cNvPr id="15" name="TextBox 14"/>
          <p:cNvSpPr txBox="1"/>
          <p:nvPr/>
        </p:nvSpPr>
        <p:spPr>
          <a:xfrm>
            <a:off x="4681986" y="3534952"/>
            <a:ext cx="4238850" cy="400105"/>
          </a:xfrm>
          <a:prstGeom prst="rect">
            <a:avLst/>
          </a:prstGeom>
          <a:solidFill>
            <a:schemeClr val="tx1">
              <a:lumMod val="75000"/>
              <a:lumOff val="25000"/>
            </a:schemeClr>
          </a:solidFill>
          <a:ln>
            <a:noFill/>
          </a:ln>
        </p:spPr>
        <p:txBody>
          <a:bodyPr wrap="square" lIns="121917" tIns="60958" rIns="121917" bIns="60958" rtlCol="0">
            <a:spAutoFit/>
          </a:bodyPr>
          <a:lstStyle/>
          <a:p>
            <a:pPr algn="ctr"/>
            <a:r>
              <a:rPr lang="en-US" b="1" dirty="0">
                <a:solidFill>
                  <a:srgbClr val="FFFFFF"/>
                </a:solidFill>
              </a:rPr>
              <a:t>Google</a:t>
            </a:r>
          </a:p>
        </p:txBody>
      </p:sp>
      <p:sp>
        <p:nvSpPr>
          <p:cNvPr id="16" name="TextBox 15"/>
          <p:cNvSpPr txBox="1"/>
          <p:nvPr/>
        </p:nvSpPr>
        <p:spPr>
          <a:xfrm>
            <a:off x="149047" y="6262842"/>
            <a:ext cx="4238850" cy="400105"/>
          </a:xfrm>
          <a:prstGeom prst="rect">
            <a:avLst/>
          </a:prstGeom>
          <a:solidFill>
            <a:schemeClr val="tx1">
              <a:lumMod val="75000"/>
              <a:lumOff val="25000"/>
            </a:schemeClr>
          </a:solidFill>
          <a:ln>
            <a:solidFill>
              <a:schemeClr val="tx1">
                <a:lumMod val="75000"/>
                <a:lumOff val="25000"/>
              </a:schemeClr>
            </a:solidFill>
          </a:ln>
        </p:spPr>
        <p:txBody>
          <a:bodyPr wrap="square" lIns="121917" tIns="60958" rIns="121917" bIns="60958" rtlCol="0">
            <a:spAutoFit/>
          </a:bodyPr>
          <a:lstStyle/>
          <a:p>
            <a:pPr algn="ctr"/>
            <a:r>
              <a:rPr lang="en-US" b="1" dirty="0">
                <a:solidFill>
                  <a:srgbClr val="FFFFFF"/>
                </a:solidFill>
              </a:rPr>
              <a:t>Canon</a:t>
            </a:r>
          </a:p>
        </p:txBody>
      </p:sp>
      <p:sp>
        <p:nvSpPr>
          <p:cNvPr id="17" name="TextBox 16"/>
          <p:cNvSpPr txBox="1"/>
          <p:nvPr/>
        </p:nvSpPr>
        <p:spPr>
          <a:xfrm>
            <a:off x="149047" y="3534952"/>
            <a:ext cx="4238850" cy="400105"/>
          </a:xfrm>
          <a:prstGeom prst="rect">
            <a:avLst/>
          </a:prstGeom>
          <a:solidFill>
            <a:schemeClr val="tx1">
              <a:lumMod val="75000"/>
              <a:lumOff val="25000"/>
            </a:schemeClr>
          </a:solidFill>
          <a:ln>
            <a:noFill/>
          </a:ln>
        </p:spPr>
        <p:txBody>
          <a:bodyPr wrap="square" lIns="121917" tIns="60958" rIns="121917" bIns="60958" rtlCol="0">
            <a:spAutoFit/>
          </a:bodyPr>
          <a:lstStyle/>
          <a:p>
            <a:pPr algn="ctr"/>
            <a:r>
              <a:rPr lang="en-US" b="1" dirty="0">
                <a:solidFill>
                  <a:srgbClr val="FFFFFF"/>
                </a:solidFill>
              </a:rPr>
              <a:t>Cisco / Digital Catapult</a:t>
            </a:r>
          </a:p>
        </p:txBody>
      </p:sp>
      <p:sp>
        <p:nvSpPr>
          <p:cNvPr id="18" name="TextBox 17"/>
          <p:cNvSpPr txBox="1"/>
          <p:nvPr/>
        </p:nvSpPr>
        <p:spPr>
          <a:xfrm>
            <a:off x="4697008" y="6262842"/>
            <a:ext cx="4208807" cy="400105"/>
          </a:xfrm>
          <a:prstGeom prst="rect">
            <a:avLst/>
          </a:prstGeom>
          <a:solidFill>
            <a:schemeClr val="tx1">
              <a:lumMod val="75000"/>
              <a:lumOff val="25000"/>
            </a:schemeClr>
          </a:solidFill>
          <a:ln>
            <a:noFill/>
          </a:ln>
        </p:spPr>
        <p:txBody>
          <a:bodyPr wrap="square" lIns="121917" tIns="60958" rIns="121917" bIns="60958" rtlCol="0">
            <a:spAutoFit/>
          </a:bodyPr>
          <a:lstStyle/>
          <a:p>
            <a:pPr algn="ctr"/>
            <a:r>
              <a:rPr lang="en-US" b="1" dirty="0" err="1">
                <a:solidFill>
                  <a:srgbClr val="FFFFFF"/>
                </a:solidFill>
              </a:rPr>
              <a:t>Picturae</a:t>
            </a:r>
            <a:endParaRPr lang="en-US" b="1" dirty="0">
              <a:solidFill>
                <a:srgbClr val="FFFFFF"/>
              </a:solidFill>
            </a:endParaRPr>
          </a:p>
        </p:txBody>
      </p:sp>
      <p:pic>
        <p:nvPicPr>
          <p:cNvPr id="19" name="Picture 18" descr="ALICE_6_Camera.jpg"/>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145508" y="4170102"/>
            <a:ext cx="4244517" cy="2090139"/>
          </a:xfrm>
          <a:prstGeom prst="rect">
            <a:avLst/>
          </a:prstGeom>
        </p:spPr>
      </p:pic>
      <p:pic>
        <p:nvPicPr>
          <p:cNvPr id="20" name="Picture 19" descr="del5.png"/>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4678347" y="1332625"/>
            <a:ext cx="4242490" cy="2224216"/>
          </a:xfrm>
          <a:prstGeom prst="rect">
            <a:avLst/>
          </a:prstGeom>
        </p:spPr>
      </p:pic>
      <p:pic>
        <p:nvPicPr>
          <p:cNvPr id="22" name="Picture 2" descr="Inline images 2"/>
          <p:cNvPicPr>
            <a:picLocks noChangeAspect="1" noChangeArrowheads="1"/>
          </p:cNvPicPr>
          <p:nvPr/>
        </p:nvPicPr>
        <p:blipFill>
          <a:blip r:embed="rId7" cstate="print"/>
          <a:srcRect/>
          <a:stretch>
            <a:fillRect/>
          </a:stretch>
        </p:blipFill>
        <p:spPr bwMode="auto">
          <a:xfrm>
            <a:off x="5940152" y="314995"/>
            <a:ext cx="2938462" cy="593725"/>
          </a:xfrm>
          <a:prstGeom prst="rect">
            <a:avLst/>
          </a:prstGeom>
          <a:noFill/>
          <a:ln w="9525">
            <a:noFill/>
            <a:miter lim="800000"/>
            <a:headEnd/>
            <a:tailEnd/>
          </a:ln>
        </p:spPr>
      </p:pic>
      <p:sp>
        <p:nvSpPr>
          <p:cNvPr id="23" name="TextovéPole 22"/>
          <p:cNvSpPr txBox="1"/>
          <p:nvPr/>
        </p:nvSpPr>
        <p:spPr>
          <a:xfrm>
            <a:off x="251520" y="332656"/>
            <a:ext cx="4608512" cy="646331"/>
          </a:xfrm>
          <a:prstGeom prst="rect">
            <a:avLst/>
          </a:prstGeom>
          <a:noFill/>
        </p:spPr>
        <p:txBody>
          <a:bodyPr wrap="square" rtlCol="0">
            <a:spAutoFit/>
          </a:bodyPr>
          <a:lstStyle/>
          <a:p>
            <a:r>
              <a:rPr lang="en-GB" i="1" dirty="0" smtClean="0">
                <a:latin typeface="Calibri" pitchFamily="34" charset="0"/>
              </a:rPr>
              <a:t>Foster relationships with industry and support technological development</a:t>
            </a:r>
            <a:endParaRPr lang="cs-CZ" dirty="0"/>
          </a:p>
        </p:txBody>
      </p:sp>
    </p:spTree>
    <p:extLst>
      <p:ext uri="{BB962C8B-B14F-4D97-AF65-F5344CB8AC3E}">
        <p14:creationId xmlns:p14="http://schemas.microsoft.com/office/powerpoint/2010/main" xmlns="" val="37687561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6"/>
          <p:cNvPicPr>
            <a:picLocks noChangeAspect="1" noChangeArrowheads="1"/>
          </p:cNvPicPr>
          <p:nvPr/>
        </p:nvPicPr>
        <p:blipFill>
          <a:blip r:embed="rId2" cstate="print"/>
          <a:srcRect l="18143" t="12555" r="19226" b="27682"/>
          <a:stretch>
            <a:fillRect/>
          </a:stretch>
        </p:blipFill>
        <p:spPr bwMode="auto">
          <a:xfrm>
            <a:off x="6588125" y="4652963"/>
            <a:ext cx="2301875" cy="1649412"/>
          </a:xfrm>
          <a:prstGeom prst="rect">
            <a:avLst/>
          </a:prstGeom>
          <a:noFill/>
          <a:ln w="9525">
            <a:noFill/>
            <a:miter lim="800000"/>
            <a:headEnd/>
            <a:tailEnd/>
          </a:ln>
        </p:spPr>
      </p:pic>
      <p:pic>
        <p:nvPicPr>
          <p:cNvPr id="30724" name="Picture 2" descr="Inline images 2"/>
          <p:cNvPicPr>
            <a:picLocks noChangeAspect="1" noChangeArrowheads="1"/>
          </p:cNvPicPr>
          <p:nvPr/>
        </p:nvPicPr>
        <p:blipFill>
          <a:blip r:embed="rId3" cstate="print"/>
          <a:srcRect/>
          <a:stretch>
            <a:fillRect/>
          </a:stretch>
        </p:blipFill>
        <p:spPr bwMode="auto">
          <a:xfrm>
            <a:off x="6084888" y="115888"/>
            <a:ext cx="2938462" cy="593725"/>
          </a:xfrm>
          <a:prstGeom prst="rect">
            <a:avLst/>
          </a:prstGeom>
          <a:noFill/>
          <a:ln w="9525">
            <a:noFill/>
            <a:miter lim="800000"/>
            <a:headEnd/>
            <a:tailEnd/>
          </a:ln>
        </p:spPr>
      </p:pic>
      <p:sp>
        <p:nvSpPr>
          <p:cNvPr id="30725" name="TextBox 6"/>
          <p:cNvSpPr txBox="1">
            <a:spLocks noChangeArrowheads="1"/>
          </p:cNvSpPr>
          <p:nvPr/>
        </p:nvSpPr>
        <p:spPr bwMode="auto">
          <a:xfrm>
            <a:off x="658813" y="908050"/>
            <a:ext cx="7848600" cy="5478423"/>
          </a:xfrm>
          <a:prstGeom prst="rect">
            <a:avLst/>
          </a:prstGeom>
          <a:noFill/>
          <a:ln w="9525">
            <a:noFill/>
            <a:miter lim="800000"/>
            <a:headEnd/>
            <a:tailEnd/>
          </a:ln>
        </p:spPr>
        <p:txBody>
          <a:bodyPr>
            <a:spAutoFit/>
          </a:bodyPr>
          <a:lstStyle/>
          <a:p>
            <a:r>
              <a:rPr lang="en-GB" sz="1400" b="1" dirty="0" smtClean="0">
                <a:latin typeface="Calibri" pitchFamily="34" charset="0"/>
              </a:rPr>
              <a:t>Objective </a:t>
            </a:r>
            <a:r>
              <a:rPr lang="en-GB" sz="1400" b="1" dirty="0">
                <a:latin typeface="Calibri" pitchFamily="34" charset="0"/>
              </a:rPr>
              <a:t>1 </a:t>
            </a:r>
            <a:r>
              <a:rPr lang="en-GB" sz="1400" b="1" i="1" dirty="0">
                <a:latin typeface="Calibri" pitchFamily="34" charset="0"/>
              </a:rPr>
              <a:t>INNOVATION</a:t>
            </a:r>
            <a:endParaRPr lang="en-GB" sz="1400" b="1" dirty="0">
              <a:latin typeface="Calibri" pitchFamily="34" charset="0"/>
            </a:endParaRPr>
          </a:p>
          <a:p>
            <a:endParaRPr lang="cs-CZ" sz="1400" b="1" dirty="0" smtClean="0">
              <a:latin typeface="Calibri" pitchFamily="34" charset="0"/>
            </a:endParaRPr>
          </a:p>
          <a:p>
            <a:r>
              <a:rPr lang="en-GB" sz="1400" b="1" dirty="0" smtClean="0">
                <a:latin typeface="Calibri" pitchFamily="34" charset="0"/>
              </a:rPr>
              <a:t>Task </a:t>
            </a:r>
            <a:r>
              <a:rPr lang="en-GB" sz="1400" b="1" dirty="0">
                <a:latin typeface="Calibri" pitchFamily="34" charset="0"/>
              </a:rPr>
              <a:t>1.3 </a:t>
            </a:r>
            <a:r>
              <a:rPr lang="en-GB" sz="1400" i="1" dirty="0">
                <a:latin typeface="Calibri" pitchFamily="34" charset="0"/>
              </a:rPr>
              <a:t>Pilot study into optimal digitisation technologies and equipment</a:t>
            </a:r>
            <a:r>
              <a:rPr lang="en-GB" sz="1400" b="1" dirty="0">
                <a:latin typeface="Calibri" pitchFamily="34" charset="0"/>
              </a:rPr>
              <a:t>, </a:t>
            </a:r>
            <a:r>
              <a:rPr lang="en-GB" sz="1400" dirty="0">
                <a:latin typeface="Calibri" pitchFamily="34" charset="0"/>
              </a:rPr>
              <a:t>task leader</a:t>
            </a:r>
            <a:r>
              <a:rPr lang="en-GB" sz="1400" b="1" dirty="0">
                <a:latin typeface="Calibri" pitchFamily="34" charset="0"/>
              </a:rPr>
              <a:t> Sarah Phillips (RBGK)</a:t>
            </a:r>
          </a:p>
          <a:p>
            <a:r>
              <a:rPr lang="en-US" sz="1400" i="1" dirty="0">
                <a:latin typeface="Calibri" pitchFamily="34" charset="0"/>
              </a:rPr>
              <a:t>The aim of this task was to closely collaborate with </a:t>
            </a:r>
            <a:r>
              <a:rPr lang="en-US" sz="1400" i="1" dirty="0" smtClean="0">
                <a:latin typeface="Calibri" pitchFamily="34" charset="0"/>
              </a:rPr>
              <a:t>JRA </a:t>
            </a:r>
            <a:r>
              <a:rPr lang="en-US" sz="1400" i="1" dirty="0">
                <a:latin typeface="Calibri" pitchFamily="34" charset="0"/>
              </a:rPr>
              <a:t>to review relevant operational aspects of access to new forms of </a:t>
            </a:r>
            <a:r>
              <a:rPr lang="en-US" sz="1400" i="1" dirty="0" err="1">
                <a:latin typeface="Calibri" pitchFamily="34" charset="0"/>
              </a:rPr>
              <a:t>digitised</a:t>
            </a:r>
            <a:r>
              <a:rPr lang="en-US" sz="1400" i="1" dirty="0">
                <a:latin typeface="Calibri" pitchFamily="34" charset="0"/>
              </a:rPr>
              <a:t> collections and identify </a:t>
            </a:r>
            <a:r>
              <a:rPr lang="en-US" sz="1400" i="1" dirty="0" err="1">
                <a:latin typeface="Calibri" pitchFamily="34" charset="0"/>
              </a:rPr>
              <a:t>digitisation</a:t>
            </a:r>
            <a:r>
              <a:rPr lang="en-US" sz="1400" i="1" dirty="0">
                <a:latin typeface="Calibri" pitchFamily="34" charset="0"/>
              </a:rPr>
              <a:t> techniques suitable for particular specimens in the natural history collections</a:t>
            </a:r>
            <a:r>
              <a:rPr lang="en-US" sz="1400" i="1" dirty="0" smtClean="0">
                <a:latin typeface="Calibri" pitchFamily="34" charset="0"/>
              </a:rPr>
              <a:t>.</a:t>
            </a:r>
            <a:endParaRPr lang="cs-CZ" sz="1400" i="1" dirty="0" smtClean="0">
              <a:latin typeface="Calibri" pitchFamily="34" charset="0"/>
            </a:endParaRPr>
          </a:p>
          <a:p>
            <a:endParaRPr lang="cs-CZ" sz="1400" b="1" dirty="0" smtClean="0">
              <a:solidFill>
                <a:srgbClr val="00CC00"/>
              </a:solidFill>
              <a:latin typeface="Calibri" pitchFamily="34" charset="0"/>
            </a:endParaRPr>
          </a:p>
          <a:p>
            <a:r>
              <a:rPr lang="en-GB" sz="1400" b="1" dirty="0" smtClean="0">
                <a:solidFill>
                  <a:srgbClr val="00CC00"/>
                </a:solidFill>
                <a:latin typeface="Calibri" pitchFamily="34" charset="0"/>
              </a:rPr>
              <a:t>Work </a:t>
            </a:r>
            <a:r>
              <a:rPr lang="en-GB" sz="1400" b="1" dirty="0">
                <a:solidFill>
                  <a:srgbClr val="00CC00"/>
                </a:solidFill>
                <a:latin typeface="Calibri" pitchFamily="34" charset="0"/>
              </a:rPr>
              <a:t>done:</a:t>
            </a:r>
            <a:r>
              <a:rPr lang="en-GB" sz="1400" dirty="0">
                <a:latin typeface="Calibri" pitchFamily="34" charset="0"/>
              </a:rPr>
              <a:t> </a:t>
            </a:r>
          </a:p>
          <a:p>
            <a:r>
              <a:rPr lang="en-GB" sz="1400" dirty="0">
                <a:latin typeface="Calibri" pitchFamily="34" charset="0"/>
              </a:rPr>
              <a:t>Report compiled by Sarah Phillips, Laura Green and Marie-Helene </a:t>
            </a:r>
            <a:r>
              <a:rPr lang="en-GB" sz="1400" dirty="0" err="1">
                <a:latin typeface="Calibri" pitchFamily="34" charset="0"/>
              </a:rPr>
              <a:t>Weech</a:t>
            </a:r>
            <a:r>
              <a:rPr lang="en-GB" sz="1400" dirty="0">
                <a:latin typeface="Calibri" pitchFamily="34" charset="0"/>
              </a:rPr>
              <a:t> (</a:t>
            </a:r>
            <a:r>
              <a:rPr lang="en-GB" sz="1400" dirty="0" smtClean="0">
                <a:latin typeface="Calibri" pitchFamily="34" charset="0"/>
              </a:rPr>
              <a:t>RGBK</a:t>
            </a:r>
            <a:r>
              <a:rPr lang="en-GB" sz="1400" dirty="0">
                <a:latin typeface="Calibri" pitchFamily="34" charset="0"/>
              </a:rPr>
              <a:t>). It summarises some of the main components and underlying issues with respect to digitisation workflows from partner institutions as evidenced from the questionnaire responses, as well as providing some key recommendations based on these findings</a:t>
            </a:r>
            <a:r>
              <a:rPr lang="cs-CZ" sz="1400" dirty="0">
                <a:latin typeface="Calibri" pitchFamily="34" charset="0"/>
              </a:rPr>
              <a:t> such as:</a:t>
            </a:r>
          </a:p>
          <a:p>
            <a:endParaRPr lang="cs-CZ" sz="1400" dirty="0">
              <a:latin typeface="Calibri" pitchFamily="34" charset="0"/>
            </a:endParaRPr>
          </a:p>
          <a:p>
            <a:pPr marL="285750" indent="-285750">
              <a:buFont typeface="Wingdings" panose="05000000000000000000" pitchFamily="2" charset="2"/>
              <a:buChar char="ü"/>
            </a:pPr>
            <a:r>
              <a:rPr lang="en-GB" sz="1400" dirty="0">
                <a:latin typeface="Calibri" pitchFamily="34" charset="0"/>
              </a:rPr>
              <a:t> </a:t>
            </a:r>
            <a:r>
              <a:rPr lang="en-GB" sz="1400" b="1" dirty="0" smtClean="0">
                <a:latin typeface="Calibri" pitchFamily="34" charset="0"/>
              </a:rPr>
              <a:t>need </a:t>
            </a:r>
            <a:r>
              <a:rPr lang="en-GB" sz="1400" b="1" dirty="0">
                <a:latin typeface="Calibri" pitchFamily="34" charset="0"/>
              </a:rPr>
              <a:t>for a central repository of funding bodies to ensure sufficient funding for digitisation</a:t>
            </a:r>
          </a:p>
          <a:p>
            <a:pPr marL="285750" indent="-285750">
              <a:buFont typeface="Wingdings" panose="05000000000000000000" pitchFamily="2" charset="2"/>
              <a:buChar char="ü"/>
            </a:pPr>
            <a:r>
              <a:rPr lang="en-GB" sz="1400" b="1" dirty="0">
                <a:latin typeface="Calibri" pitchFamily="34" charset="0"/>
              </a:rPr>
              <a:t> need for an European Digitisation Resources Repository such as </a:t>
            </a:r>
            <a:r>
              <a:rPr lang="en-GB" sz="1400" b="1" dirty="0" err="1">
                <a:latin typeface="Calibri" pitchFamily="34" charset="0"/>
              </a:rPr>
              <a:t>iDigBio</a:t>
            </a:r>
            <a:endParaRPr lang="en-GB" sz="1400" b="1" dirty="0">
              <a:latin typeface="Calibri" pitchFamily="34" charset="0"/>
            </a:endParaRPr>
          </a:p>
          <a:p>
            <a:pPr marL="285750" indent="-285750">
              <a:buFont typeface="Wingdings" panose="05000000000000000000" pitchFamily="2" charset="2"/>
              <a:buChar char="ü"/>
            </a:pPr>
            <a:r>
              <a:rPr lang="en-GB" sz="1400" b="1" dirty="0">
                <a:latin typeface="Calibri" pitchFamily="34" charset="0"/>
              </a:rPr>
              <a:t> need for a bench-mark </a:t>
            </a:r>
            <a:r>
              <a:rPr lang="en-GB" sz="1400" b="1" dirty="0" err="1">
                <a:latin typeface="Calibri" pitchFamily="34" charset="0"/>
              </a:rPr>
              <a:t>fo</a:t>
            </a:r>
            <a:r>
              <a:rPr lang="cs-CZ" sz="1400" b="1" dirty="0">
                <a:latin typeface="Calibri" pitchFamily="34" charset="0"/>
              </a:rPr>
              <a:t>r</a:t>
            </a:r>
            <a:r>
              <a:rPr lang="en-GB" sz="1400" b="1" dirty="0">
                <a:latin typeface="Calibri" pitchFamily="34" charset="0"/>
              </a:rPr>
              <a:t> quality assurance</a:t>
            </a:r>
            <a:r>
              <a:rPr lang="cs-CZ" sz="1400" b="1" dirty="0">
                <a:latin typeface="Calibri" pitchFamily="34" charset="0"/>
              </a:rPr>
              <a:t> </a:t>
            </a:r>
            <a:r>
              <a:rPr lang="en-GB" sz="1400" b="1" dirty="0">
                <a:latin typeface="Calibri" pitchFamily="34" charset="0"/>
              </a:rPr>
              <a:t>of digitisation procedures</a:t>
            </a:r>
          </a:p>
          <a:p>
            <a:pPr marL="285750" indent="-285750">
              <a:buFont typeface="Wingdings" panose="05000000000000000000" pitchFamily="2" charset="2"/>
              <a:buChar char="ü"/>
            </a:pPr>
            <a:r>
              <a:rPr lang="en-GB" sz="1400" b="1" dirty="0">
                <a:latin typeface="Calibri" pitchFamily="34" charset="0"/>
              </a:rPr>
              <a:t> implement alternative digitisation approaches such as outsourcing or </a:t>
            </a:r>
            <a:r>
              <a:rPr lang="en-GB" sz="1400" b="1" dirty="0" err="1" smtClean="0">
                <a:latin typeface="Calibri" pitchFamily="34" charset="0"/>
              </a:rPr>
              <a:t>crowdsourcing</a:t>
            </a:r>
            <a:endParaRPr lang="cs-CZ" sz="1400" b="1" dirty="0" smtClean="0">
              <a:latin typeface="Calibri" pitchFamily="34" charset="0"/>
            </a:endParaRPr>
          </a:p>
          <a:p>
            <a:pPr marL="285750" indent="-285750">
              <a:buFont typeface="Wingdings" panose="05000000000000000000" pitchFamily="2" charset="2"/>
              <a:buChar char="ü"/>
            </a:pPr>
            <a:endParaRPr lang="cs-CZ" sz="1400" b="1" dirty="0" smtClean="0">
              <a:latin typeface="Calibri" pitchFamily="34" charset="0"/>
            </a:endParaRPr>
          </a:p>
          <a:p>
            <a:pPr marL="285750" indent="-285750">
              <a:buFont typeface="Wingdings" panose="05000000000000000000" pitchFamily="2" charset="2"/>
              <a:buChar char="ü"/>
            </a:pPr>
            <a:endParaRPr lang="cs-CZ" sz="1400" b="1" dirty="0" smtClean="0">
              <a:latin typeface="Calibri" pitchFamily="34" charset="0"/>
            </a:endParaRPr>
          </a:p>
          <a:p>
            <a:pPr>
              <a:buFontTx/>
              <a:buChar char="•"/>
            </a:pPr>
            <a:endParaRPr lang="cs-CZ" sz="1400" b="1" dirty="0" smtClean="0">
              <a:latin typeface="Calibri" pitchFamily="34" charset="0"/>
            </a:endParaRPr>
          </a:p>
          <a:p>
            <a:pPr>
              <a:buFontTx/>
              <a:buChar char="•"/>
            </a:pPr>
            <a:endParaRPr lang="cs-CZ" sz="1400" b="1" dirty="0">
              <a:latin typeface="Calibri" pitchFamily="34" charset="0"/>
            </a:endParaRPr>
          </a:p>
          <a:p>
            <a:r>
              <a:rPr lang="en-GB" sz="1400" dirty="0">
                <a:latin typeface="Calibri" pitchFamily="34" charset="0"/>
              </a:rPr>
              <a:t>Full report can be found at </a:t>
            </a:r>
            <a:endParaRPr lang="cs-CZ" sz="1400" dirty="0">
              <a:latin typeface="Calibri" pitchFamily="34" charset="0"/>
            </a:endParaRPr>
          </a:p>
          <a:p>
            <a:r>
              <a:rPr lang="en-GB" sz="1400" i="1" dirty="0">
                <a:latin typeface="Calibri" pitchFamily="34" charset="0"/>
              </a:rPr>
              <a:t>http://www.synthesys.info/network-activities/synthesys3-na3/</a:t>
            </a:r>
          </a:p>
          <a:p>
            <a:endParaRPr lang="en-GB" sz="1400" i="1" dirty="0">
              <a:latin typeface="Calibri" pitchFamily="34" charset="0"/>
            </a:endParaRPr>
          </a:p>
        </p:txBody>
      </p:sp>
      <p:sp>
        <p:nvSpPr>
          <p:cNvPr id="9" name="TextBox 3"/>
          <p:cNvSpPr txBox="1">
            <a:spLocks noChangeArrowheads="1"/>
          </p:cNvSpPr>
          <p:nvPr/>
        </p:nvSpPr>
        <p:spPr bwMode="auto">
          <a:xfrm>
            <a:off x="107950" y="6456363"/>
            <a:ext cx="2735858" cy="276999"/>
          </a:xfrm>
          <a:prstGeom prst="rect">
            <a:avLst/>
          </a:prstGeom>
          <a:noFill/>
          <a:ln w="9525">
            <a:noFill/>
            <a:miter lim="800000"/>
            <a:headEnd/>
            <a:tailEnd/>
          </a:ln>
        </p:spPr>
        <p:txBody>
          <a:bodyPr wrap="square">
            <a:spAutoFit/>
          </a:bodyPr>
          <a:lstStyle/>
          <a:p>
            <a:r>
              <a:rPr lang="en-GB" sz="1200" dirty="0">
                <a:latin typeface="Calibri" pitchFamily="34" charset="0"/>
              </a:rPr>
              <a:t>SYNTHESYS3 </a:t>
            </a:r>
            <a:r>
              <a:rPr lang="cs-CZ" sz="1200" dirty="0" err="1" smtClean="0">
                <a:latin typeface="Calibri" pitchFamily="34" charset="0"/>
              </a:rPr>
              <a:t>Final</a:t>
            </a:r>
            <a:r>
              <a:rPr lang="cs-CZ" sz="1200" dirty="0" smtClean="0">
                <a:latin typeface="Calibri" pitchFamily="34" charset="0"/>
              </a:rPr>
              <a:t> Meeting</a:t>
            </a:r>
            <a:endParaRPr lang="en-GB" sz="1200" dirty="0">
              <a:latin typeface="Calibri" pitchFamily="34" charset="0"/>
            </a:endParaRPr>
          </a:p>
        </p:txBody>
      </p:sp>
      <p:sp>
        <p:nvSpPr>
          <p:cNvPr id="10" name="TextBox 4"/>
          <p:cNvSpPr txBox="1">
            <a:spLocks noChangeArrowheads="1"/>
          </p:cNvSpPr>
          <p:nvPr/>
        </p:nvSpPr>
        <p:spPr bwMode="auto">
          <a:xfrm>
            <a:off x="6876256" y="6455550"/>
            <a:ext cx="2016893" cy="277812"/>
          </a:xfrm>
          <a:prstGeom prst="rect">
            <a:avLst/>
          </a:prstGeom>
          <a:noFill/>
          <a:ln w="9525">
            <a:noFill/>
            <a:miter lim="800000"/>
            <a:headEnd/>
            <a:tailEnd/>
          </a:ln>
        </p:spPr>
        <p:txBody>
          <a:bodyPr wrap="square">
            <a:spAutoFit/>
          </a:bodyPr>
          <a:lstStyle/>
          <a:p>
            <a:r>
              <a:rPr lang="cs-CZ" sz="1200" dirty="0" smtClean="0">
                <a:latin typeface="Calibri" pitchFamily="34" charset="0"/>
              </a:rPr>
              <a:t>NMH</a:t>
            </a:r>
            <a:r>
              <a:rPr lang="en-GB" sz="1200" dirty="0" smtClean="0">
                <a:latin typeface="Calibri" pitchFamily="34" charset="0"/>
              </a:rPr>
              <a:t>, </a:t>
            </a:r>
            <a:r>
              <a:rPr lang="cs-CZ" sz="1200" dirty="0" smtClean="0">
                <a:latin typeface="Calibri" pitchFamily="34" charset="0"/>
              </a:rPr>
              <a:t>London</a:t>
            </a:r>
            <a:r>
              <a:rPr lang="en-GB" sz="1200" dirty="0" smtClean="0">
                <a:latin typeface="Calibri" pitchFamily="34" charset="0"/>
              </a:rPr>
              <a:t>, </a:t>
            </a:r>
            <a:r>
              <a:rPr lang="cs-CZ" sz="1200" dirty="0" smtClean="0">
                <a:latin typeface="Calibri" pitchFamily="34" charset="0"/>
              </a:rPr>
              <a:t>6-7</a:t>
            </a:r>
            <a:r>
              <a:rPr lang="en-GB" sz="1200" dirty="0" smtClean="0">
                <a:latin typeface="Calibri" pitchFamily="34" charset="0"/>
              </a:rPr>
              <a:t> </a:t>
            </a:r>
            <a:r>
              <a:rPr lang="cs-CZ" sz="1200" dirty="0" smtClean="0">
                <a:latin typeface="Calibri" pitchFamily="34" charset="0"/>
              </a:rPr>
              <a:t>June </a:t>
            </a:r>
            <a:r>
              <a:rPr lang="en-GB" sz="1200" dirty="0" smtClean="0">
                <a:latin typeface="Calibri" pitchFamily="34" charset="0"/>
              </a:rPr>
              <a:t>201</a:t>
            </a:r>
            <a:r>
              <a:rPr lang="cs-CZ" sz="1200" dirty="0" smtClean="0">
                <a:latin typeface="Calibri" pitchFamily="34" charset="0"/>
              </a:rPr>
              <a:t>7</a:t>
            </a:r>
            <a:endParaRPr lang="en-GB" sz="1200" dirty="0">
              <a:latin typeface="Calibri" pitchFamily="34" charset="0"/>
            </a:endParaRPr>
          </a:p>
        </p:txBody>
      </p:sp>
      <p:sp>
        <p:nvSpPr>
          <p:cNvPr id="7" name="TextovéPole 6"/>
          <p:cNvSpPr txBox="1"/>
          <p:nvPr/>
        </p:nvSpPr>
        <p:spPr>
          <a:xfrm>
            <a:off x="683568" y="4941168"/>
            <a:ext cx="5904656" cy="646331"/>
          </a:xfrm>
          <a:prstGeom prst="rect">
            <a:avLst/>
          </a:prstGeom>
          <a:noFill/>
        </p:spPr>
        <p:txBody>
          <a:bodyPr wrap="square" rtlCol="0">
            <a:spAutoFit/>
          </a:bodyPr>
          <a:lstStyle/>
          <a:p>
            <a:r>
              <a:rPr lang="en-US" sz="1200" dirty="0" smtClean="0"/>
              <a:t>A </a:t>
            </a:r>
            <a:r>
              <a:rPr lang="en-US" sz="1200" dirty="0" err="1" smtClean="0"/>
              <a:t>digitisation</a:t>
            </a:r>
            <a:r>
              <a:rPr lang="en-US" sz="1200" dirty="0" smtClean="0"/>
              <a:t> work flow template that can support Users/collection managers when requesting/accessing surrogate collections for their research needs has been developed. </a:t>
            </a:r>
            <a:endParaRPr lang="cs-CZ" sz="1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descr="Inline images 2"/>
          <p:cNvPicPr>
            <a:picLocks noChangeAspect="1" noChangeArrowheads="1"/>
          </p:cNvPicPr>
          <p:nvPr/>
        </p:nvPicPr>
        <p:blipFill>
          <a:blip r:embed="rId2" cstate="print"/>
          <a:srcRect/>
          <a:stretch>
            <a:fillRect/>
          </a:stretch>
        </p:blipFill>
        <p:spPr bwMode="auto">
          <a:xfrm>
            <a:off x="6084888" y="115888"/>
            <a:ext cx="2938462" cy="593725"/>
          </a:xfrm>
          <a:prstGeom prst="rect">
            <a:avLst/>
          </a:prstGeom>
          <a:noFill/>
          <a:ln w="9525">
            <a:noFill/>
            <a:miter lim="800000"/>
            <a:headEnd/>
            <a:tailEnd/>
          </a:ln>
        </p:spPr>
      </p:pic>
      <p:sp>
        <p:nvSpPr>
          <p:cNvPr id="32772" name="TextBox 6"/>
          <p:cNvSpPr txBox="1">
            <a:spLocks noChangeArrowheads="1"/>
          </p:cNvSpPr>
          <p:nvPr/>
        </p:nvSpPr>
        <p:spPr bwMode="auto">
          <a:xfrm>
            <a:off x="658813" y="908050"/>
            <a:ext cx="7848600" cy="4893647"/>
          </a:xfrm>
          <a:prstGeom prst="rect">
            <a:avLst/>
          </a:prstGeom>
          <a:noFill/>
          <a:ln w="9525">
            <a:noFill/>
            <a:miter lim="800000"/>
            <a:headEnd/>
            <a:tailEnd/>
          </a:ln>
        </p:spPr>
        <p:txBody>
          <a:bodyPr>
            <a:spAutoFit/>
          </a:bodyPr>
          <a:lstStyle/>
          <a:p>
            <a:endParaRPr lang="en-GB" dirty="0">
              <a:latin typeface="Calibri" pitchFamily="34" charset="0"/>
            </a:endParaRPr>
          </a:p>
          <a:p>
            <a:r>
              <a:rPr lang="en-GB" sz="1400" b="1" dirty="0">
                <a:latin typeface="Calibri" pitchFamily="34" charset="0"/>
              </a:rPr>
              <a:t>Objective 1 </a:t>
            </a:r>
            <a:r>
              <a:rPr lang="en-GB" sz="1400" b="1" i="1" dirty="0" smtClean="0">
                <a:latin typeface="Calibri" pitchFamily="34" charset="0"/>
              </a:rPr>
              <a:t>INNOVATION</a:t>
            </a:r>
            <a:endParaRPr lang="cs-CZ" sz="1400" b="1" i="1" dirty="0" smtClean="0">
              <a:latin typeface="Calibri" pitchFamily="34" charset="0"/>
            </a:endParaRPr>
          </a:p>
          <a:p>
            <a:endParaRPr lang="en-GB" sz="1400" b="1" dirty="0">
              <a:latin typeface="Calibri" pitchFamily="34" charset="0"/>
            </a:endParaRPr>
          </a:p>
          <a:p>
            <a:r>
              <a:rPr lang="en-GB" sz="1400" b="1" dirty="0">
                <a:latin typeface="Calibri" pitchFamily="34" charset="0"/>
              </a:rPr>
              <a:t>Task 1.4 </a:t>
            </a:r>
            <a:r>
              <a:rPr lang="en-GB" sz="1400" i="1" dirty="0">
                <a:latin typeface="Calibri" pitchFamily="34" charset="0"/>
              </a:rPr>
              <a:t>Pilot study into optimal crowdsourcing processes for NH institutions</a:t>
            </a:r>
            <a:r>
              <a:rPr lang="en-GB" sz="1400" dirty="0">
                <a:latin typeface="Calibri" pitchFamily="34" charset="0"/>
              </a:rPr>
              <a:t>, task leader</a:t>
            </a:r>
            <a:r>
              <a:rPr lang="en-GB" sz="1400" b="1" dirty="0">
                <a:latin typeface="Calibri" pitchFamily="34" charset="0"/>
              </a:rPr>
              <a:t> Peter van den </a:t>
            </a:r>
            <a:r>
              <a:rPr lang="en-GB" sz="1400" b="1" dirty="0" err="1">
                <a:latin typeface="Calibri" pitchFamily="34" charset="0"/>
              </a:rPr>
              <a:t>Besselaar</a:t>
            </a:r>
            <a:r>
              <a:rPr lang="en-GB" sz="1400" b="1" dirty="0">
                <a:latin typeface="Calibri" pitchFamily="34" charset="0"/>
              </a:rPr>
              <a:t> (VU)</a:t>
            </a:r>
          </a:p>
          <a:p>
            <a:endParaRPr lang="cs-CZ" sz="1400" i="1" dirty="0" smtClean="0">
              <a:latin typeface="Calibri" pitchFamily="34" charset="0"/>
            </a:endParaRPr>
          </a:p>
          <a:p>
            <a:r>
              <a:rPr lang="en-US" sz="1400" i="1" dirty="0" smtClean="0">
                <a:latin typeface="Calibri" pitchFamily="34" charset="0"/>
              </a:rPr>
              <a:t>Work </a:t>
            </a:r>
            <a:r>
              <a:rPr lang="en-US" sz="1400" i="1" dirty="0">
                <a:latin typeface="Calibri" pitchFamily="34" charset="0"/>
              </a:rPr>
              <a:t>in this task was focused on the identification of the most appropriate target groups for crowdsourcing by mapping the current Users of the collection facilities and data mining project websites and social media. In the subsequent phase the most appropriate projects will be approached and engaged in the crowdsourcing efforts. The results will fed into the development of the crowdsourcing websites which is of the JRA tasks.</a:t>
            </a:r>
            <a:endParaRPr lang="cs-CZ" sz="1400" i="1" dirty="0" smtClean="0">
              <a:latin typeface="Calibri" pitchFamily="34" charset="0"/>
            </a:endParaRPr>
          </a:p>
          <a:p>
            <a:endParaRPr lang="en-GB" sz="1400" b="1" dirty="0">
              <a:latin typeface="Calibri" pitchFamily="34" charset="0"/>
            </a:endParaRPr>
          </a:p>
          <a:p>
            <a:r>
              <a:rPr lang="en-GB" sz="1400" b="1" dirty="0">
                <a:solidFill>
                  <a:srgbClr val="00CC00"/>
                </a:solidFill>
                <a:latin typeface="Calibri" pitchFamily="34" charset="0"/>
              </a:rPr>
              <a:t>Work done</a:t>
            </a:r>
            <a:r>
              <a:rPr lang="en-GB" sz="1400" b="1" dirty="0" smtClean="0">
                <a:solidFill>
                  <a:srgbClr val="00CC00"/>
                </a:solidFill>
                <a:latin typeface="Calibri" pitchFamily="34" charset="0"/>
              </a:rPr>
              <a:t>:</a:t>
            </a:r>
            <a:endParaRPr lang="cs-CZ" sz="1400" b="1" dirty="0" smtClean="0">
              <a:solidFill>
                <a:srgbClr val="00CC00"/>
              </a:solidFill>
              <a:latin typeface="Calibri" pitchFamily="34" charset="0"/>
            </a:endParaRPr>
          </a:p>
          <a:p>
            <a:endParaRPr lang="en-GB" sz="1400" b="1" dirty="0">
              <a:solidFill>
                <a:srgbClr val="00CC00"/>
              </a:solidFill>
              <a:latin typeface="Calibri" pitchFamily="34" charset="0"/>
            </a:endParaRPr>
          </a:p>
          <a:p>
            <a:pPr marL="285750" indent="-285750">
              <a:buFont typeface="Wingdings" panose="05000000000000000000" pitchFamily="2" charset="2"/>
              <a:buChar char="ü"/>
            </a:pPr>
            <a:r>
              <a:rPr lang="en-GB" sz="1400" b="1" dirty="0" smtClean="0">
                <a:latin typeface="Calibri" pitchFamily="34" charset="0"/>
              </a:rPr>
              <a:t>review </a:t>
            </a:r>
            <a:r>
              <a:rPr lang="en-GB" sz="1400" b="1" dirty="0">
                <a:latin typeface="Calibri" pitchFamily="34" charset="0"/>
              </a:rPr>
              <a:t>of crowdsourcing and citizen science projects in biodiversity </a:t>
            </a:r>
            <a:r>
              <a:rPr lang="en-GB" sz="1400" b="1" dirty="0" smtClean="0">
                <a:latin typeface="Calibri" pitchFamily="34" charset="0"/>
              </a:rPr>
              <a:t>research</a:t>
            </a:r>
            <a:endParaRPr lang="en-GB" sz="1400" b="1" dirty="0">
              <a:latin typeface="Calibri" pitchFamily="34" charset="0"/>
            </a:endParaRPr>
          </a:p>
          <a:p>
            <a:pPr marL="285750" indent="-285750">
              <a:buFont typeface="Wingdings" panose="05000000000000000000" pitchFamily="2" charset="2"/>
              <a:buChar char="ü"/>
            </a:pPr>
            <a:r>
              <a:rPr lang="en-GB" sz="1400" b="1" dirty="0" smtClean="0">
                <a:latin typeface="Calibri" pitchFamily="34" charset="0"/>
              </a:rPr>
              <a:t>recommendations </a:t>
            </a:r>
            <a:r>
              <a:rPr lang="en-GB" sz="1400" b="1" dirty="0">
                <a:latin typeface="Calibri" pitchFamily="34" charset="0"/>
              </a:rPr>
              <a:t>for developing a crowdsourcing strategy for NH </a:t>
            </a:r>
            <a:r>
              <a:rPr lang="en-GB" sz="1400" b="1" dirty="0" smtClean="0">
                <a:latin typeface="Calibri" pitchFamily="34" charset="0"/>
              </a:rPr>
              <a:t>collections</a:t>
            </a:r>
            <a:endParaRPr lang="cs-CZ" sz="1400" b="1" dirty="0" smtClean="0">
              <a:latin typeface="Calibri" pitchFamily="34" charset="0"/>
            </a:endParaRPr>
          </a:p>
          <a:p>
            <a:pPr marL="285750" indent="-285750">
              <a:buFont typeface="Wingdings" panose="05000000000000000000" pitchFamily="2" charset="2"/>
              <a:buChar char="ü"/>
            </a:pPr>
            <a:r>
              <a:rPr lang="en-GB" sz="1400" b="1" dirty="0" smtClean="0">
                <a:latin typeface="Calibri" pitchFamily="34" charset="0"/>
              </a:rPr>
              <a:t>review </a:t>
            </a:r>
            <a:r>
              <a:rPr lang="en-GB" sz="1400" b="1" dirty="0">
                <a:latin typeface="Calibri" pitchFamily="34" charset="0"/>
              </a:rPr>
              <a:t>of literature and series of interviews with volunteers to investigate their </a:t>
            </a:r>
            <a:r>
              <a:rPr lang="en-GB" sz="1400" b="1" dirty="0" smtClean="0">
                <a:latin typeface="Calibri" pitchFamily="34" charset="0"/>
              </a:rPr>
              <a:t>motivations</a:t>
            </a:r>
            <a:endParaRPr lang="en-GB" sz="1400" b="1" dirty="0">
              <a:latin typeface="Calibri" pitchFamily="34" charset="0"/>
            </a:endParaRPr>
          </a:p>
          <a:p>
            <a:pPr marL="285750" indent="-285750">
              <a:buFont typeface="Wingdings" panose="05000000000000000000" pitchFamily="2" charset="2"/>
              <a:buChar char="ü"/>
            </a:pPr>
            <a:r>
              <a:rPr lang="en-GB" sz="1400" b="1" dirty="0" smtClean="0">
                <a:latin typeface="Calibri" pitchFamily="34" charset="0"/>
              </a:rPr>
              <a:t>successful </a:t>
            </a:r>
            <a:r>
              <a:rPr lang="en-GB" sz="1400" b="1" dirty="0">
                <a:latin typeface="Calibri" pitchFamily="34" charset="0"/>
              </a:rPr>
              <a:t>completion of Deliverable D3.4</a:t>
            </a:r>
          </a:p>
          <a:p>
            <a:endParaRPr lang="en-GB" sz="1400" b="1" dirty="0">
              <a:latin typeface="Calibri" pitchFamily="34" charset="0"/>
            </a:endParaRPr>
          </a:p>
          <a:p>
            <a:endParaRPr lang="en-GB" sz="1400" dirty="0">
              <a:latin typeface="Calibri" pitchFamily="34" charset="0"/>
            </a:endParaRPr>
          </a:p>
          <a:p>
            <a:r>
              <a:rPr lang="en-GB" sz="1400" dirty="0">
                <a:latin typeface="Calibri" pitchFamily="34" charset="0"/>
              </a:rPr>
              <a:t>Full reports can be found at </a:t>
            </a:r>
          </a:p>
          <a:p>
            <a:r>
              <a:rPr lang="en-GB" sz="1400" i="1" dirty="0">
                <a:latin typeface="Calibri" pitchFamily="34" charset="0"/>
              </a:rPr>
              <a:t>http://www.synthesys.info/network-activities/synthesys3-na3/</a:t>
            </a:r>
          </a:p>
        </p:txBody>
      </p:sp>
      <p:sp>
        <p:nvSpPr>
          <p:cNvPr id="8" name="TextBox 3"/>
          <p:cNvSpPr txBox="1">
            <a:spLocks noChangeArrowheads="1"/>
          </p:cNvSpPr>
          <p:nvPr/>
        </p:nvSpPr>
        <p:spPr bwMode="auto">
          <a:xfrm>
            <a:off x="107950" y="6456363"/>
            <a:ext cx="2735858" cy="276999"/>
          </a:xfrm>
          <a:prstGeom prst="rect">
            <a:avLst/>
          </a:prstGeom>
          <a:noFill/>
          <a:ln w="9525">
            <a:noFill/>
            <a:miter lim="800000"/>
            <a:headEnd/>
            <a:tailEnd/>
          </a:ln>
        </p:spPr>
        <p:txBody>
          <a:bodyPr wrap="square">
            <a:spAutoFit/>
          </a:bodyPr>
          <a:lstStyle/>
          <a:p>
            <a:r>
              <a:rPr lang="en-GB" sz="1200" dirty="0">
                <a:latin typeface="Calibri" pitchFamily="34" charset="0"/>
              </a:rPr>
              <a:t>SYNTHESYS3 </a:t>
            </a:r>
            <a:r>
              <a:rPr lang="cs-CZ" sz="1200" dirty="0" err="1" smtClean="0">
                <a:latin typeface="Calibri" pitchFamily="34" charset="0"/>
              </a:rPr>
              <a:t>Final</a:t>
            </a:r>
            <a:r>
              <a:rPr lang="cs-CZ" sz="1200" dirty="0" smtClean="0">
                <a:latin typeface="Calibri" pitchFamily="34" charset="0"/>
              </a:rPr>
              <a:t> Meeting</a:t>
            </a:r>
            <a:endParaRPr lang="en-GB" sz="1200" dirty="0">
              <a:latin typeface="Calibri" pitchFamily="34" charset="0"/>
            </a:endParaRPr>
          </a:p>
        </p:txBody>
      </p:sp>
      <p:sp>
        <p:nvSpPr>
          <p:cNvPr id="9" name="TextBox 4"/>
          <p:cNvSpPr txBox="1">
            <a:spLocks noChangeArrowheads="1"/>
          </p:cNvSpPr>
          <p:nvPr/>
        </p:nvSpPr>
        <p:spPr bwMode="auto">
          <a:xfrm>
            <a:off x="6876256" y="6455550"/>
            <a:ext cx="2016893" cy="277812"/>
          </a:xfrm>
          <a:prstGeom prst="rect">
            <a:avLst/>
          </a:prstGeom>
          <a:noFill/>
          <a:ln w="9525">
            <a:noFill/>
            <a:miter lim="800000"/>
            <a:headEnd/>
            <a:tailEnd/>
          </a:ln>
        </p:spPr>
        <p:txBody>
          <a:bodyPr wrap="square">
            <a:spAutoFit/>
          </a:bodyPr>
          <a:lstStyle/>
          <a:p>
            <a:r>
              <a:rPr lang="cs-CZ" sz="1200" dirty="0" smtClean="0">
                <a:latin typeface="Calibri" pitchFamily="34" charset="0"/>
              </a:rPr>
              <a:t>NMH</a:t>
            </a:r>
            <a:r>
              <a:rPr lang="en-GB" sz="1200" dirty="0" smtClean="0">
                <a:latin typeface="Calibri" pitchFamily="34" charset="0"/>
              </a:rPr>
              <a:t>, </a:t>
            </a:r>
            <a:r>
              <a:rPr lang="cs-CZ" sz="1200" dirty="0" smtClean="0">
                <a:latin typeface="Calibri" pitchFamily="34" charset="0"/>
              </a:rPr>
              <a:t>London</a:t>
            </a:r>
            <a:r>
              <a:rPr lang="en-GB" sz="1200" dirty="0" smtClean="0">
                <a:latin typeface="Calibri" pitchFamily="34" charset="0"/>
              </a:rPr>
              <a:t>, </a:t>
            </a:r>
            <a:r>
              <a:rPr lang="cs-CZ" sz="1200" dirty="0" smtClean="0">
                <a:latin typeface="Calibri" pitchFamily="34" charset="0"/>
              </a:rPr>
              <a:t>6-7</a:t>
            </a:r>
            <a:r>
              <a:rPr lang="en-GB" sz="1200" dirty="0" smtClean="0">
                <a:latin typeface="Calibri" pitchFamily="34" charset="0"/>
              </a:rPr>
              <a:t> </a:t>
            </a:r>
            <a:r>
              <a:rPr lang="cs-CZ" sz="1200" dirty="0" smtClean="0">
                <a:latin typeface="Calibri" pitchFamily="34" charset="0"/>
              </a:rPr>
              <a:t>June </a:t>
            </a:r>
            <a:r>
              <a:rPr lang="en-GB" sz="1200" dirty="0" smtClean="0">
                <a:latin typeface="Calibri" pitchFamily="34" charset="0"/>
              </a:rPr>
              <a:t>201</a:t>
            </a:r>
            <a:r>
              <a:rPr lang="cs-CZ" sz="1200" dirty="0" smtClean="0">
                <a:latin typeface="Calibri" pitchFamily="34" charset="0"/>
              </a:rPr>
              <a:t>7</a:t>
            </a:r>
            <a:endParaRPr lang="en-GB" sz="1200" dirty="0">
              <a:latin typeface="Calibr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descr="Inline images 2"/>
          <p:cNvPicPr>
            <a:picLocks noChangeAspect="1" noChangeArrowheads="1"/>
          </p:cNvPicPr>
          <p:nvPr/>
        </p:nvPicPr>
        <p:blipFill>
          <a:blip r:embed="rId2" cstate="print"/>
          <a:srcRect/>
          <a:stretch>
            <a:fillRect/>
          </a:stretch>
        </p:blipFill>
        <p:spPr bwMode="auto">
          <a:xfrm>
            <a:off x="6084888" y="115888"/>
            <a:ext cx="2938462" cy="593725"/>
          </a:xfrm>
          <a:prstGeom prst="rect">
            <a:avLst/>
          </a:prstGeom>
          <a:noFill/>
          <a:ln w="9525">
            <a:noFill/>
            <a:miter lim="800000"/>
            <a:headEnd/>
            <a:tailEnd/>
          </a:ln>
        </p:spPr>
      </p:pic>
      <p:sp>
        <p:nvSpPr>
          <p:cNvPr id="33796" name="TextBox 6"/>
          <p:cNvSpPr txBox="1">
            <a:spLocks noChangeArrowheads="1"/>
          </p:cNvSpPr>
          <p:nvPr/>
        </p:nvSpPr>
        <p:spPr bwMode="auto">
          <a:xfrm>
            <a:off x="658813" y="908050"/>
            <a:ext cx="7848600" cy="3170099"/>
          </a:xfrm>
          <a:prstGeom prst="rect">
            <a:avLst/>
          </a:prstGeom>
          <a:noFill/>
          <a:ln w="9525">
            <a:noFill/>
            <a:miter lim="800000"/>
            <a:headEnd/>
            <a:tailEnd/>
          </a:ln>
        </p:spPr>
        <p:txBody>
          <a:bodyPr>
            <a:spAutoFit/>
          </a:bodyPr>
          <a:lstStyle/>
          <a:p>
            <a:r>
              <a:rPr lang="en-GB" sz="1400" b="1" dirty="0" smtClean="0">
                <a:latin typeface="Calibri" pitchFamily="34" charset="0"/>
              </a:rPr>
              <a:t>Objective </a:t>
            </a:r>
            <a:r>
              <a:rPr lang="en-GB" sz="1400" b="1" dirty="0">
                <a:latin typeface="Calibri" pitchFamily="34" charset="0"/>
              </a:rPr>
              <a:t>2 </a:t>
            </a:r>
            <a:r>
              <a:rPr lang="en-GB" sz="1400" b="1" i="1" dirty="0" smtClean="0">
                <a:latin typeface="Calibri" pitchFamily="34" charset="0"/>
              </a:rPr>
              <a:t>IMPACT</a:t>
            </a:r>
            <a:endParaRPr lang="cs-CZ" sz="1400" b="1" i="1" dirty="0" smtClean="0">
              <a:latin typeface="Calibri" pitchFamily="34" charset="0"/>
            </a:endParaRPr>
          </a:p>
          <a:p>
            <a:endParaRPr lang="en-GB" sz="1400" b="1" i="1" dirty="0">
              <a:latin typeface="Calibri" pitchFamily="34" charset="0"/>
            </a:endParaRPr>
          </a:p>
          <a:p>
            <a:r>
              <a:rPr lang="en-GB" sz="1400" b="1" dirty="0">
                <a:latin typeface="Calibri" pitchFamily="34" charset="0"/>
              </a:rPr>
              <a:t>Task 2.1 </a:t>
            </a:r>
            <a:r>
              <a:rPr lang="en-GB" sz="1400" i="1" dirty="0">
                <a:latin typeface="Calibri" pitchFamily="34" charset="0"/>
              </a:rPr>
              <a:t>Promotion and dissemination</a:t>
            </a:r>
            <a:r>
              <a:rPr lang="en-GB" sz="1400" dirty="0">
                <a:latin typeface="Calibri" pitchFamily="34" charset="0"/>
              </a:rPr>
              <a:t>,</a:t>
            </a:r>
            <a:r>
              <a:rPr lang="en-GB" sz="1400" b="1" dirty="0">
                <a:latin typeface="Calibri" pitchFamily="34" charset="0"/>
              </a:rPr>
              <a:t> </a:t>
            </a:r>
            <a:r>
              <a:rPr lang="en-GB" sz="1400" dirty="0">
                <a:latin typeface="Calibri" pitchFamily="34" charset="0"/>
              </a:rPr>
              <a:t>task leader</a:t>
            </a:r>
            <a:r>
              <a:rPr lang="en-GB" sz="1400" b="1" dirty="0">
                <a:latin typeface="Calibri" pitchFamily="34" charset="0"/>
              </a:rPr>
              <a:t> </a:t>
            </a:r>
            <a:r>
              <a:rPr lang="en-GB" sz="1400" b="1" dirty="0" smtClean="0">
                <a:latin typeface="Calibri" pitchFamily="34" charset="0"/>
              </a:rPr>
              <a:t>J</a:t>
            </a:r>
            <a:r>
              <a:rPr lang="cs-CZ" sz="1400" b="1" dirty="0" err="1" smtClean="0">
                <a:latin typeface="Calibri" pitchFamily="34" charset="0"/>
              </a:rPr>
              <a:t>iří</a:t>
            </a:r>
            <a:r>
              <a:rPr lang="en-GB" sz="1400" b="1" dirty="0" smtClean="0">
                <a:latin typeface="Calibri" pitchFamily="34" charset="0"/>
              </a:rPr>
              <a:t> </a:t>
            </a:r>
            <a:r>
              <a:rPr lang="en-GB" sz="1400" b="1" dirty="0" err="1" smtClean="0">
                <a:latin typeface="Calibri" pitchFamily="34" charset="0"/>
              </a:rPr>
              <a:t>Kva</a:t>
            </a:r>
            <a:r>
              <a:rPr lang="cs-CZ" sz="1400" b="1" dirty="0" smtClean="0">
                <a:latin typeface="Calibri" pitchFamily="34" charset="0"/>
              </a:rPr>
              <a:t>č</a:t>
            </a:r>
            <a:r>
              <a:rPr lang="en-GB" sz="1400" b="1" dirty="0" err="1" smtClean="0">
                <a:latin typeface="Calibri" pitchFamily="34" charset="0"/>
              </a:rPr>
              <a:t>ek</a:t>
            </a:r>
            <a:r>
              <a:rPr lang="en-GB" sz="1400" b="1" dirty="0" smtClean="0">
                <a:latin typeface="Calibri" pitchFamily="34" charset="0"/>
              </a:rPr>
              <a:t> </a:t>
            </a:r>
            <a:r>
              <a:rPr lang="en-GB" sz="1400" b="1" dirty="0">
                <a:latin typeface="Calibri" pitchFamily="34" charset="0"/>
              </a:rPr>
              <a:t>(NMP)</a:t>
            </a:r>
          </a:p>
          <a:p>
            <a:endParaRPr lang="cs-CZ" sz="1400" i="1" dirty="0" smtClean="0">
              <a:latin typeface="Calibri" pitchFamily="34" charset="0"/>
            </a:endParaRPr>
          </a:p>
          <a:p>
            <a:r>
              <a:rPr lang="en-US" sz="1400" i="1" dirty="0" smtClean="0">
                <a:latin typeface="Calibri" pitchFamily="34" charset="0"/>
              </a:rPr>
              <a:t>Outputs </a:t>
            </a:r>
            <a:r>
              <a:rPr lang="en-US" sz="1400" i="1" dirty="0">
                <a:latin typeface="Calibri" pitchFamily="34" charset="0"/>
              </a:rPr>
              <a:t>of the NAs and JRA will be promoted in various ways both within and outside European Research Area.</a:t>
            </a:r>
            <a:endParaRPr lang="en-GB" sz="1400" i="1" dirty="0">
              <a:latin typeface="Calibri" pitchFamily="34" charset="0"/>
            </a:endParaRPr>
          </a:p>
          <a:p>
            <a:endParaRPr lang="en-GB" sz="1400" i="1" dirty="0">
              <a:latin typeface="Calibri" pitchFamily="34" charset="0"/>
            </a:endParaRPr>
          </a:p>
          <a:p>
            <a:r>
              <a:rPr lang="en-GB" sz="1400" b="1" dirty="0">
                <a:solidFill>
                  <a:srgbClr val="00CC00"/>
                </a:solidFill>
                <a:latin typeface="Calibri" pitchFamily="34" charset="0"/>
              </a:rPr>
              <a:t>Work done</a:t>
            </a:r>
            <a:r>
              <a:rPr lang="en-GB" sz="1400" b="1" dirty="0" smtClean="0">
                <a:solidFill>
                  <a:srgbClr val="00CC00"/>
                </a:solidFill>
                <a:latin typeface="Calibri" pitchFamily="34" charset="0"/>
              </a:rPr>
              <a:t>:</a:t>
            </a:r>
            <a:endParaRPr lang="cs-CZ" sz="1400" b="1" dirty="0" smtClean="0">
              <a:solidFill>
                <a:srgbClr val="00CC00"/>
              </a:solidFill>
              <a:latin typeface="Calibri" pitchFamily="34" charset="0"/>
            </a:endParaRPr>
          </a:p>
          <a:p>
            <a:endParaRPr lang="cs-CZ" sz="1400" dirty="0">
              <a:latin typeface="Calibri" pitchFamily="34" charset="0"/>
            </a:endParaRPr>
          </a:p>
          <a:p>
            <a:pPr marL="285750" indent="-285750">
              <a:buFont typeface="Wingdings" panose="05000000000000000000" pitchFamily="2" charset="2"/>
              <a:buChar char="ü"/>
            </a:pPr>
            <a:r>
              <a:rPr lang="en-GB" sz="1400" b="1" dirty="0" smtClean="0">
                <a:latin typeface="Calibri" pitchFamily="34" charset="0"/>
              </a:rPr>
              <a:t>project Facebook and Twitter profiles</a:t>
            </a:r>
          </a:p>
          <a:p>
            <a:endParaRPr lang="en-GB" sz="1400" b="1" dirty="0" smtClean="0">
              <a:latin typeface="Calibri" pitchFamily="34" charset="0"/>
            </a:endParaRPr>
          </a:p>
          <a:p>
            <a:pPr marL="285750" indent="-285750">
              <a:buFont typeface="Wingdings" panose="05000000000000000000" pitchFamily="2" charset="2"/>
              <a:buChar char="ü"/>
            </a:pPr>
            <a:r>
              <a:rPr lang="en-GB" sz="1400" b="1" dirty="0" smtClean="0">
                <a:latin typeface="Calibri" pitchFamily="34" charset="0"/>
              </a:rPr>
              <a:t>promotion of project outputs</a:t>
            </a:r>
            <a:r>
              <a:rPr lang="cs-CZ" sz="1400" b="1" dirty="0" smtClean="0">
                <a:latin typeface="Calibri" pitchFamily="34" charset="0"/>
              </a:rPr>
              <a:t> </a:t>
            </a:r>
            <a:r>
              <a:rPr lang="cs-CZ" sz="1400" b="1" dirty="0" err="1" smtClean="0">
                <a:latin typeface="Calibri" pitchFamily="34" charset="0"/>
              </a:rPr>
              <a:t>during</a:t>
            </a:r>
            <a:r>
              <a:rPr lang="cs-CZ" sz="1400" b="1" dirty="0" smtClean="0">
                <a:latin typeface="Calibri" pitchFamily="34" charset="0"/>
              </a:rPr>
              <a:t> </a:t>
            </a:r>
            <a:r>
              <a:rPr lang="cs-CZ" sz="1400" b="1" dirty="0" err="1" smtClean="0">
                <a:latin typeface="Calibri" pitchFamily="34" charset="0"/>
              </a:rPr>
              <a:t>various</a:t>
            </a:r>
            <a:r>
              <a:rPr lang="cs-CZ" sz="1400" b="1" dirty="0" smtClean="0">
                <a:latin typeface="Calibri" pitchFamily="34" charset="0"/>
              </a:rPr>
              <a:t> </a:t>
            </a:r>
            <a:r>
              <a:rPr lang="cs-CZ" sz="1400" b="1" dirty="0" err="1" smtClean="0">
                <a:latin typeface="Calibri" pitchFamily="34" charset="0"/>
              </a:rPr>
              <a:t>events</a:t>
            </a:r>
            <a:endParaRPr lang="en-GB" sz="1400" b="1" dirty="0" smtClean="0">
              <a:latin typeface="Calibri" pitchFamily="34" charset="0"/>
            </a:endParaRPr>
          </a:p>
          <a:p>
            <a:pPr marL="285750" indent="-285750">
              <a:buFont typeface="Wingdings" panose="05000000000000000000" pitchFamily="2" charset="2"/>
              <a:buChar char="ü"/>
            </a:pPr>
            <a:endParaRPr lang="en-GB" b="1" dirty="0" smtClean="0">
              <a:latin typeface="Calibri" pitchFamily="34" charset="0"/>
            </a:endParaRPr>
          </a:p>
          <a:p>
            <a:pPr marL="285750" indent="-285750">
              <a:buFont typeface="Wingdings" panose="05000000000000000000" pitchFamily="2" charset="2"/>
              <a:buChar char="ü"/>
            </a:pPr>
            <a:r>
              <a:rPr lang="en-GB" sz="1400" b="1" dirty="0" smtClean="0">
                <a:latin typeface="Calibri" pitchFamily="34" charset="0"/>
              </a:rPr>
              <a:t>new project flyer and poster</a:t>
            </a:r>
            <a:endParaRPr lang="en-GB" sz="1400" b="1" dirty="0">
              <a:latin typeface="Calibri" pitchFamily="34" charset="0"/>
            </a:endParaRPr>
          </a:p>
        </p:txBody>
      </p:sp>
      <p:pic>
        <p:nvPicPr>
          <p:cNvPr id="10" name="Picture 2" descr="twitte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80853" y="4800390"/>
            <a:ext cx="3311427" cy="1508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3" descr="fb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08873" y="2797993"/>
            <a:ext cx="2090492" cy="3511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3"/>
          <p:cNvSpPr txBox="1">
            <a:spLocks noChangeArrowheads="1"/>
          </p:cNvSpPr>
          <p:nvPr/>
        </p:nvSpPr>
        <p:spPr bwMode="auto">
          <a:xfrm>
            <a:off x="107950" y="6456363"/>
            <a:ext cx="2735858" cy="276999"/>
          </a:xfrm>
          <a:prstGeom prst="rect">
            <a:avLst/>
          </a:prstGeom>
          <a:noFill/>
          <a:ln w="9525">
            <a:noFill/>
            <a:miter lim="800000"/>
            <a:headEnd/>
            <a:tailEnd/>
          </a:ln>
        </p:spPr>
        <p:txBody>
          <a:bodyPr wrap="square">
            <a:spAutoFit/>
          </a:bodyPr>
          <a:lstStyle/>
          <a:p>
            <a:r>
              <a:rPr lang="en-GB" sz="1200" dirty="0">
                <a:latin typeface="Calibri" pitchFamily="34" charset="0"/>
              </a:rPr>
              <a:t>SYNTHESYS3 </a:t>
            </a:r>
            <a:r>
              <a:rPr lang="cs-CZ" sz="1200" dirty="0" err="1" smtClean="0">
                <a:latin typeface="Calibri" pitchFamily="34" charset="0"/>
              </a:rPr>
              <a:t>Final</a:t>
            </a:r>
            <a:r>
              <a:rPr lang="cs-CZ" sz="1200" dirty="0" smtClean="0">
                <a:latin typeface="Calibri" pitchFamily="34" charset="0"/>
              </a:rPr>
              <a:t> Meeting</a:t>
            </a:r>
            <a:endParaRPr lang="en-GB" sz="1200" dirty="0">
              <a:latin typeface="Calibri" pitchFamily="34" charset="0"/>
            </a:endParaRPr>
          </a:p>
        </p:txBody>
      </p:sp>
      <p:sp>
        <p:nvSpPr>
          <p:cNvPr id="14" name="TextBox 4"/>
          <p:cNvSpPr txBox="1">
            <a:spLocks noChangeArrowheads="1"/>
          </p:cNvSpPr>
          <p:nvPr/>
        </p:nvSpPr>
        <p:spPr bwMode="auto">
          <a:xfrm>
            <a:off x="6876256" y="6455550"/>
            <a:ext cx="2016893" cy="277812"/>
          </a:xfrm>
          <a:prstGeom prst="rect">
            <a:avLst/>
          </a:prstGeom>
          <a:noFill/>
          <a:ln w="9525">
            <a:noFill/>
            <a:miter lim="800000"/>
            <a:headEnd/>
            <a:tailEnd/>
          </a:ln>
        </p:spPr>
        <p:txBody>
          <a:bodyPr wrap="square">
            <a:spAutoFit/>
          </a:bodyPr>
          <a:lstStyle/>
          <a:p>
            <a:r>
              <a:rPr lang="cs-CZ" sz="1200" dirty="0" smtClean="0">
                <a:latin typeface="Calibri" pitchFamily="34" charset="0"/>
              </a:rPr>
              <a:t>NMH</a:t>
            </a:r>
            <a:r>
              <a:rPr lang="en-GB" sz="1200" dirty="0" smtClean="0">
                <a:latin typeface="Calibri" pitchFamily="34" charset="0"/>
              </a:rPr>
              <a:t>, </a:t>
            </a:r>
            <a:r>
              <a:rPr lang="cs-CZ" sz="1200" dirty="0" smtClean="0">
                <a:latin typeface="Calibri" pitchFamily="34" charset="0"/>
              </a:rPr>
              <a:t>London</a:t>
            </a:r>
            <a:r>
              <a:rPr lang="en-GB" sz="1200" dirty="0" smtClean="0">
                <a:latin typeface="Calibri" pitchFamily="34" charset="0"/>
              </a:rPr>
              <a:t>, </a:t>
            </a:r>
            <a:r>
              <a:rPr lang="cs-CZ" sz="1200" dirty="0" smtClean="0">
                <a:latin typeface="Calibri" pitchFamily="34" charset="0"/>
              </a:rPr>
              <a:t>6-7</a:t>
            </a:r>
            <a:r>
              <a:rPr lang="en-GB" sz="1200" dirty="0" smtClean="0">
                <a:latin typeface="Calibri" pitchFamily="34" charset="0"/>
              </a:rPr>
              <a:t> </a:t>
            </a:r>
            <a:r>
              <a:rPr lang="cs-CZ" sz="1200" dirty="0" smtClean="0">
                <a:latin typeface="Calibri" pitchFamily="34" charset="0"/>
              </a:rPr>
              <a:t>June </a:t>
            </a:r>
            <a:r>
              <a:rPr lang="en-GB" sz="1200" dirty="0" smtClean="0">
                <a:latin typeface="Calibri" pitchFamily="34" charset="0"/>
              </a:rPr>
              <a:t>201</a:t>
            </a:r>
            <a:r>
              <a:rPr lang="cs-CZ" sz="1200" dirty="0" smtClean="0">
                <a:latin typeface="Calibri" pitchFamily="34" charset="0"/>
              </a:rPr>
              <a:t>7</a:t>
            </a:r>
            <a:endParaRPr lang="en-GB" sz="1200" dirty="0">
              <a:latin typeface="Calibri" pitchFamily="34" charset="0"/>
            </a:endParaRPr>
          </a:p>
        </p:txBody>
      </p:sp>
      <p:pic>
        <p:nvPicPr>
          <p:cNvPr id="9" name="Obrázek 8" descr="IMGP6548.jpg"/>
          <p:cNvPicPr>
            <a:picLocks noChangeAspect="1"/>
          </p:cNvPicPr>
          <p:nvPr/>
        </p:nvPicPr>
        <p:blipFill>
          <a:blip r:embed="rId5" cstate="print"/>
          <a:stretch>
            <a:fillRect/>
          </a:stretch>
        </p:blipFill>
        <p:spPr>
          <a:xfrm>
            <a:off x="648072" y="4293096"/>
            <a:ext cx="3059832" cy="2026642"/>
          </a:xfrm>
          <a:prstGeom prst="rect">
            <a:avLst/>
          </a:prstGeom>
        </p:spPr>
      </p:pic>
      <p:pic>
        <p:nvPicPr>
          <p:cNvPr id="18" name="Obrázek 17" descr="pen.jpg"/>
          <p:cNvPicPr>
            <a:picLocks noChangeAspect="1"/>
          </p:cNvPicPr>
          <p:nvPr/>
        </p:nvPicPr>
        <p:blipFill>
          <a:blip r:embed="rId6" cstate="print"/>
          <a:srcRect l="4725" t="27901" r="15739" b="26031"/>
          <a:stretch>
            <a:fillRect/>
          </a:stretch>
        </p:blipFill>
        <p:spPr>
          <a:xfrm>
            <a:off x="3995936" y="3789039"/>
            <a:ext cx="2376264" cy="91756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09827" y="188640"/>
            <a:ext cx="4872790" cy="523220"/>
          </a:xfrm>
          <a:prstGeom prst="rect">
            <a:avLst/>
          </a:prstGeom>
          <a:noFill/>
        </p:spPr>
        <p:txBody>
          <a:bodyPr wrap="square" rtlCol="0">
            <a:spAutoFit/>
          </a:bodyPr>
          <a:lstStyle/>
          <a:p>
            <a:r>
              <a:rPr lang="de-AT" sz="2800" b="1" dirty="0" smtClean="0"/>
              <a:t>N</a:t>
            </a:r>
            <a:r>
              <a:rPr lang="cs-CZ" sz="2800" b="1" dirty="0" smtClean="0"/>
              <a:t>HM </a:t>
            </a:r>
            <a:r>
              <a:rPr lang="de-AT" sz="2800" b="1" dirty="0" smtClean="0"/>
              <a:t>-</a:t>
            </a:r>
            <a:r>
              <a:rPr lang="cs-CZ" sz="2800" b="1" dirty="0" smtClean="0"/>
              <a:t> London</a:t>
            </a:r>
            <a:endParaRPr lang="de-AT" sz="2800" b="1" dirty="0"/>
          </a:p>
        </p:txBody>
      </p:sp>
      <p:sp>
        <p:nvSpPr>
          <p:cNvPr id="13" name="Obdélník 12"/>
          <p:cNvSpPr/>
          <p:nvPr/>
        </p:nvSpPr>
        <p:spPr>
          <a:xfrm>
            <a:off x="323528" y="5469031"/>
            <a:ext cx="7344816" cy="1200329"/>
          </a:xfrm>
          <a:prstGeom prst="rect">
            <a:avLst/>
          </a:prstGeom>
        </p:spPr>
        <p:txBody>
          <a:bodyPr wrap="square">
            <a:spAutoFit/>
          </a:bodyPr>
          <a:lstStyle/>
          <a:p>
            <a:r>
              <a:rPr lang="en-US" dirty="0" smtClean="0"/>
              <a:t>For more information about the projects see:</a:t>
            </a:r>
          </a:p>
          <a:p>
            <a:r>
              <a:rPr lang="cs-CZ" dirty="0" smtClean="0">
                <a:hlinkClick r:id="rId2"/>
              </a:rPr>
              <a:t>http://www.</a:t>
            </a:r>
            <a:r>
              <a:rPr lang="cs-CZ" dirty="0" err="1" smtClean="0">
                <a:hlinkClick r:id="rId2"/>
              </a:rPr>
              <a:t>nhm.ac.uk</a:t>
            </a:r>
            <a:r>
              <a:rPr lang="cs-CZ" dirty="0" smtClean="0">
                <a:hlinkClick r:id="rId2"/>
              </a:rPr>
              <a:t>/…/cit…/</a:t>
            </a:r>
            <a:r>
              <a:rPr lang="cs-CZ" dirty="0" err="1" smtClean="0">
                <a:hlinkClick r:id="rId2"/>
              </a:rPr>
              <a:t>miniature</a:t>
            </a:r>
            <a:r>
              <a:rPr lang="cs-CZ" dirty="0" smtClean="0">
                <a:hlinkClick r:id="rId2"/>
              </a:rPr>
              <a:t>-</a:t>
            </a:r>
            <a:r>
              <a:rPr lang="cs-CZ" dirty="0" err="1" smtClean="0">
                <a:hlinkClick r:id="rId2"/>
              </a:rPr>
              <a:t>fossils</a:t>
            </a:r>
            <a:r>
              <a:rPr lang="cs-CZ" dirty="0" smtClean="0">
                <a:hlinkClick r:id="rId2"/>
              </a:rPr>
              <a:t>-</a:t>
            </a:r>
            <a:r>
              <a:rPr lang="cs-CZ" dirty="0" err="1" smtClean="0">
                <a:hlinkClick r:id="rId2"/>
              </a:rPr>
              <a:t>magnified.html</a:t>
            </a:r>
            <a:endParaRPr lang="cs-CZ" dirty="0" smtClean="0"/>
          </a:p>
          <a:p>
            <a:r>
              <a:rPr lang="cs-CZ" u="sng" dirty="0" smtClean="0">
                <a:solidFill>
                  <a:srgbClr val="0000FF"/>
                </a:solidFill>
              </a:rPr>
              <a:t>https://blog.nhm.ac.uk/…/take-part-in-ocean-science-on-the </a:t>
            </a:r>
            <a:r>
              <a:rPr lang="cs-CZ" u="sng" dirty="0" err="1" smtClean="0">
                <a:solidFill>
                  <a:srgbClr val="0000FF"/>
                </a:solidFill>
              </a:rPr>
              <a:t>the</a:t>
            </a:r>
            <a:r>
              <a:rPr lang="cs-CZ" u="sng" dirty="0" smtClean="0">
                <a:solidFill>
                  <a:srgbClr val="0000FF"/>
                </a:solidFill>
              </a:rPr>
              <a:t>-</a:t>
            </a:r>
            <a:r>
              <a:rPr lang="cs-CZ" u="sng" dirty="0" err="1" smtClean="0">
                <a:solidFill>
                  <a:srgbClr val="0000FF"/>
                </a:solidFill>
              </a:rPr>
              <a:t>beach</a:t>
            </a:r>
            <a:r>
              <a:rPr lang="cs-CZ" u="sng" dirty="0" smtClean="0">
                <a:solidFill>
                  <a:srgbClr val="0000FF"/>
                </a:solidFill>
              </a:rPr>
              <a:t>-</a:t>
            </a:r>
            <a:r>
              <a:rPr lang="cs-CZ" u="sng" dirty="0" err="1" smtClean="0">
                <a:solidFill>
                  <a:srgbClr val="0000FF"/>
                </a:solidFill>
              </a:rPr>
              <a:t>or</a:t>
            </a:r>
            <a:r>
              <a:rPr lang="cs-CZ" u="sng" dirty="0" smtClean="0">
                <a:solidFill>
                  <a:srgbClr val="0000FF"/>
                </a:solidFill>
              </a:rPr>
              <a:t>-</a:t>
            </a:r>
            <a:r>
              <a:rPr lang="cs-CZ" u="sng" dirty="0" err="1" smtClean="0">
                <a:solidFill>
                  <a:srgbClr val="0000FF"/>
                </a:solidFill>
              </a:rPr>
              <a:t>from</a:t>
            </a:r>
            <a:r>
              <a:rPr lang="cs-CZ" u="sng" dirty="0" smtClean="0">
                <a:solidFill>
                  <a:srgbClr val="0000FF"/>
                </a:solidFill>
              </a:rPr>
              <a:t>-</a:t>
            </a:r>
            <a:r>
              <a:rPr lang="cs-CZ" u="sng" dirty="0" err="1" smtClean="0">
                <a:solidFill>
                  <a:srgbClr val="0000FF"/>
                </a:solidFill>
              </a:rPr>
              <a:t>your</a:t>
            </a:r>
            <a:r>
              <a:rPr lang="cs-CZ" u="sng" dirty="0" smtClean="0">
                <a:solidFill>
                  <a:srgbClr val="0000FF"/>
                </a:solidFill>
              </a:rPr>
              <a:t>-</a:t>
            </a:r>
            <a:r>
              <a:rPr lang="cs-CZ" u="sng" dirty="0" err="1" smtClean="0">
                <a:solidFill>
                  <a:srgbClr val="0000FF"/>
                </a:solidFill>
              </a:rPr>
              <a:t>computer</a:t>
            </a:r>
            <a:r>
              <a:rPr lang="cs-CZ" u="sng" dirty="0" smtClean="0">
                <a:solidFill>
                  <a:srgbClr val="0000FF"/>
                </a:solidFill>
              </a:rPr>
              <a:t>-</a:t>
            </a:r>
            <a:r>
              <a:rPr lang="cs-CZ" u="sng" dirty="0" err="1" smtClean="0">
                <a:solidFill>
                  <a:srgbClr val="0000FF"/>
                </a:solidFill>
              </a:rPr>
              <a:t>citizen</a:t>
            </a:r>
            <a:r>
              <a:rPr lang="cs-CZ" u="sng" dirty="0" smtClean="0">
                <a:solidFill>
                  <a:srgbClr val="0000FF"/>
                </a:solidFill>
              </a:rPr>
              <a:t>-science</a:t>
            </a:r>
            <a:endParaRPr lang="cs-CZ" u="sng" dirty="0">
              <a:solidFill>
                <a:srgbClr val="0000FF"/>
              </a:solidFill>
            </a:endParaRPr>
          </a:p>
        </p:txBody>
      </p:sp>
      <p:sp>
        <p:nvSpPr>
          <p:cNvPr id="14" name="TextovéPole 13"/>
          <p:cNvSpPr txBox="1"/>
          <p:nvPr/>
        </p:nvSpPr>
        <p:spPr>
          <a:xfrm>
            <a:off x="251520" y="3645024"/>
            <a:ext cx="5832648" cy="2308324"/>
          </a:xfrm>
          <a:prstGeom prst="rect">
            <a:avLst/>
          </a:prstGeom>
          <a:noFill/>
        </p:spPr>
        <p:txBody>
          <a:bodyPr wrap="square" rtlCol="0">
            <a:spAutoFit/>
          </a:bodyPr>
          <a:lstStyle/>
          <a:p>
            <a:r>
              <a:rPr lang="en-US" dirty="0" smtClean="0"/>
              <a:t>Symposium at the Citizen Science Conference in Minnesota (May 17-20)</a:t>
            </a:r>
            <a:endParaRPr lang="cs-CZ" dirty="0" smtClean="0"/>
          </a:p>
          <a:p>
            <a:r>
              <a:rPr lang="cs-CZ" dirty="0" err="1" smtClean="0"/>
              <a:t>Projects</a:t>
            </a:r>
            <a:r>
              <a:rPr lang="cs-CZ" dirty="0" smtClean="0"/>
              <a:t>:</a:t>
            </a:r>
          </a:p>
          <a:p>
            <a:r>
              <a:rPr lang="cs-CZ" dirty="0" smtClean="0"/>
              <a:t>·        </a:t>
            </a:r>
            <a:r>
              <a:rPr lang="cs-CZ" dirty="0" err="1" smtClean="0"/>
              <a:t>Miniature</a:t>
            </a:r>
            <a:r>
              <a:rPr lang="cs-CZ" dirty="0" smtClean="0"/>
              <a:t> </a:t>
            </a:r>
            <a:r>
              <a:rPr lang="cs-CZ" dirty="0" err="1" smtClean="0"/>
              <a:t>Lives</a:t>
            </a:r>
            <a:r>
              <a:rPr lang="cs-CZ" dirty="0" smtClean="0"/>
              <a:t> </a:t>
            </a:r>
            <a:r>
              <a:rPr lang="cs-CZ" dirty="0" err="1" smtClean="0"/>
              <a:t>Magnified</a:t>
            </a:r>
            <a:r>
              <a:rPr lang="cs-CZ" dirty="0" smtClean="0"/>
              <a:t>: </a:t>
            </a:r>
            <a:r>
              <a:rPr lang="cs-CZ" dirty="0" err="1" smtClean="0"/>
              <a:t>nhm.ac.uk.mlm</a:t>
            </a:r>
            <a:endParaRPr lang="cs-CZ" dirty="0" smtClean="0"/>
          </a:p>
          <a:p>
            <a:r>
              <a:rPr lang="cs-CZ" dirty="0" smtClean="0"/>
              <a:t>·        </a:t>
            </a:r>
            <a:r>
              <a:rPr lang="cs-CZ" dirty="0" err="1" smtClean="0"/>
              <a:t>Miniature</a:t>
            </a:r>
            <a:r>
              <a:rPr lang="cs-CZ" dirty="0" smtClean="0"/>
              <a:t> </a:t>
            </a:r>
            <a:r>
              <a:rPr lang="cs-CZ" dirty="0" err="1" smtClean="0"/>
              <a:t>Fossils</a:t>
            </a:r>
            <a:r>
              <a:rPr lang="cs-CZ" dirty="0" smtClean="0"/>
              <a:t> </a:t>
            </a:r>
            <a:r>
              <a:rPr lang="cs-CZ" dirty="0" err="1" smtClean="0"/>
              <a:t>Magnified</a:t>
            </a:r>
            <a:r>
              <a:rPr lang="cs-CZ" dirty="0" smtClean="0"/>
              <a:t>: </a:t>
            </a:r>
            <a:r>
              <a:rPr lang="cs-CZ" dirty="0" err="1" smtClean="0"/>
              <a:t>nhm.ac.uk</a:t>
            </a:r>
            <a:r>
              <a:rPr lang="cs-CZ" dirty="0" smtClean="0"/>
              <a:t>/</a:t>
            </a:r>
            <a:r>
              <a:rPr lang="cs-CZ" dirty="0" err="1" smtClean="0"/>
              <a:t>mfm</a:t>
            </a:r>
            <a:endParaRPr lang="cs-CZ" dirty="0" smtClean="0"/>
          </a:p>
          <a:p>
            <a:r>
              <a:rPr lang="cs-CZ" dirty="0" smtClean="0"/>
              <a:t>·        </a:t>
            </a:r>
            <a:r>
              <a:rPr lang="cs-CZ" dirty="0" err="1" smtClean="0"/>
              <a:t>Exploring</a:t>
            </a:r>
            <a:r>
              <a:rPr lang="cs-CZ" dirty="0" smtClean="0"/>
              <a:t> </a:t>
            </a:r>
            <a:r>
              <a:rPr lang="cs-CZ" dirty="0" err="1" smtClean="0"/>
              <a:t>Tropical</a:t>
            </a:r>
            <a:r>
              <a:rPr lang="cs-CZ" dirty="0" smtClean="0"/>
              <a:t> </a:t>
            </a:r>
            <a:r>
              <a:rPr lang="cs-CZ" dirty="0" err="1" smtClean="0"/>
              <a:t>Sweden</a:t>
            </a:r>
            <a:r>
              <a:rPr lang="cs-CZ" dirty="0" smtClean="0"/>
              <a:t>: bit.</a:t>
            </a:r>
            <a:r>
              <a:rPr lang="cs-CZ" dirty="0" err="1" smtClean="0"/>
              <a:t>ly</a:t>
            </a:r>
            <a:r>
              <a:rPr lang="cs-CZ" dirty="0" smtClean="0"/>
              <a:t>/2qxeJYl</a:t>
            </a:r>
          </a:p>
          <a:p>
            <a:endParaRPr lang="cs-CZ" dirty="0" smtClean="0"/>
          </a:p>
          <a:p>
            <a:endParaRPr lang="cs-CZ" dirty="0"/>
          </a:p>
        </p:txBody>
      </p:sp>
      <p:pic>
        <p:nvPicPr>
          <p:cNvPr id="17" name="Picture 2" descr="Inline images 2"/>
          <p:cNvPicPr>
            <a:picLocks noChangeAspect="1" noChangeArrowheads="1"/>
          </p:cNvPicPr>
          <p:nvPr/>
        </p:nvPicPr>
        <p:blipFill>
          <a:blip r:embed="rId3" cstate="print"/>
          <a:srcRect/>
          <a:stretch>
            <a:fillRect/>
          </a:stretch>
        </p:blipFill>
        <p:spPr bwMode="auto">
          <a:xfrm>
            <a:off x="6084888" y="115888"/>
            <a:ext cx="2938462" cy="593725"/>
          </a:xfrm>
          <a:prstGeom prst="rect">
            <a:avLst/>
          </a:prstGeom>
          <a:noFill/>
          <a:ln w="9525">
            <a:noFill/>
            <a:miter lim="800000"/>
            <a:headEnd/>
            <a:tailEnd/>
          </a:ln>
        </p:spPr>
      </p:pic>
      <p:pic>
        <p:nvPicPr>
          <p:cNvPr id="10" name="Obrázek 9" descr="foraminifera-slide-two-column.jpg"/>
          <p:cNvPicPr>
            <a:picLocks noChangeAspect="1"/>
          </p:cNvPicPr>
          <p:nvPr/>
        </p:nvPicPr>
        <p:blipFill>
          <a:blip r:embed="rId4" cstate="print"/>
          <a:stretch>
            <a:fillRect/>
          </a:stretch>
        </p:blipFill>
        <p:spPr>
          <a:xfrm>
            <a:off x="395536" y="836712"/>
            <a:ext cx="4608512" cy="2662288"/>
          </a:xfrm>
          <a:prstGeom prst="rect">
            <a:avLst/>
          </a:prstGeom>
        </p:spPr>
      </p:pic>
      <p:pic>
        <p:nvPicPr>
          <p:cNvPr id="18" name="Obrázek 17" descr="safe_image.jpg"/>
          <p:cNvPicPr>
            <a:picLocks noChangeAspect="1"/>
          </p:cNvPicPr>
          <p:nvPr/>
        </p:nvPicPr>
        <p:blipFill>
          <a:blip r:embed="rId5" cstate="print"/>
          <a:stretch>
            <a:fillRect/>
          </a:stretch>
        </p:blipFill>
        <p:spPr>
          <a:xfrm>
            <a:off x="5796136" y="2659732"/>
            <a:ext cx="2929508" cy="2929508"/>
          </a:xfrm>
          <a:prstGeom prst="rect">
            <a:avLst/>
          </a:prstGeom>
        </p:spPr>
      </p:pic>
      <p:pic>
        <p:nvPicPr>
          <p:cNvPr id="20" name="Obrázek 19" descr="18766790_746475198865163_491882936661161453_o.jpg"/>
          <p:cNvPicPr>
            <a:picLocks noChangeAspect="1"/>
          </p:cNvPicPr>
          <p:nvPr/>
        </p:nvPicPr>
        <p:blipFill>
          <a:blip r:embed="rId6" cstate="print"/>
          <a:stretch>
            <a:fillRect/>
          </a:stretch>
        </p:blipFill>
        <p:spPr>
          <a:xfrm>
            <a:off x="3909333" y="836712"/>
            <a:ext cx="4874627" cy="1800200"/>
          </a:xfrm>
          <a:prstGeom prst="rect">
            <a:avLst/>
          </a:prstGeom>
        </p:spPr>
      </p:pic>
    </p:spTree>
    <p:extLst>
      <p:ext uri="{BB962C8B-B14F-4D97-AF65-F5344CB8AC3E}">
        <p14:creationId xmlns="" xmlns:p14="http://schemas.microsoft.com/office/powerpoint/2010/main" val="5289472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6451</TotalTime>
  <Words>1807</Words>
  <Application>Microsoft Office PowerPoint</Application>
  <PresentationFormat>Předvádění na obrazovce (4:3)</PresentationFormat>
  <Paragraphs>254</Paragraphs>
  <Slides>21</Slides>
  <Notes>2</Notes>
  <HiddenSlides>0</HiddenSlides>
  <MMClips>0</MMClips>
  <ScaleCrop>false</ScaleCrop>
  <HeadingPairs>
    <vt:vector size="4" baseType="variant">
      <vt:variant>
        <vt:lpstr>Motiv</vt:lpstr>
      </vt:variant>
      <vt:variant>
        <vt:i4>2</vt:i4>
      </vt:variant>
      <vt:variant>
        <vt:lpstr>Nadpisy snímků</vt:lpstr>
      </vt:variant>
      <vt:variant>
        <vt:i4>21</vt:i4>
      </vt:variant>
    </vt:vector>
  </HeadingPairs>
  <TitlesOfParts>
    <vt:vector size="23" baseType="lpstr">
      <vt:lpstr>Office Theme</vt:lpstr>
      <vt:lpstr>1_Office Theme</vt:lpstr>
      <vt:lpstr>Snímek 1</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vector>
  </TitlesOfParts>
  <Company>The Natural History Museum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Harry Rousham</dc:creator>
  <cp:lastModifiedBy>kvacekji</cp:lastModifiedBy>
  <cp:revision>520</cp:revision>
  <cp:lastPrinted>2013-08-23T11:25:57Z</cp:lastPrinted>
  <dcterms:created xsi:type="dcterms:W3CDTF">2013-08-23T11:08:19Z</dcterms:created>
  <dcterms:modified xsi:type="dcterms:W3CDTF">2017-06-06T12:26:39Z</dcterms:modified>
</cp:coreProperties>
</file>