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311" r:id="rId3"/>
    <p:sldId id="276" r:id="rId4"/>
    <p:sldId id="278" r:id="rId5"/>
    <p:sldId id="281" r:id="rId6"/>
    <p:sldId id="283" r:id="rId7"/>
    <p:sldId id="284" r:id="rId8"/>
    <p:sldId id="321" r:id="rId9"/>
    <p:sldId id="266" r:id="rId10"/>
    <p:sldId id="272" r:id="rId11"/>
    <p:sldId id="273" r:id="rId12"/>
    <p:sldId id="287" r:id="rId13"/>
    <p:sldId id="288" r:id="rId14"/>
    <p:sldId id="267" r:id="rId15"/>
    <p:sldId id="301" r:id="rId16"/>
    <p:sldId id="285" r:id="rId17"/>
    <p:sldId id="326" r:id="rId18"/>
    <p:sldId id="330" r:id="rId19"/>
    <p:sldId id="327" r:id="rId20"/>
    <p:sldId id="328" r:id="rId21"/>
    <p:sldId id="319" r:id="rId22"/>
    <p:sldId id="331" r:id="rId23"/>
    <p:sldId id="315" r:id="rId24"/>
    <p:sldId id="316" r:id="rId25"/>
    <p:sldId id="282" r:id="rId26"/>
    <p:sldId id="317" r:id="rId27"/>
    <p:sldId id="318" r:id="rId28"/>
    <p:sldId id="294" r:id="rId29"/>
    <p:sldId id="323" r:id="rId30"/>
    <p:sldId id="324" r:id="rId31"/>
    <p:sldId id="322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79C"/>
    <a:srgbClr val="E6E6E6"/>
    <a:srgbClr val="87BF61"/>
    <a:srgbClr val="98D094"/>
    <a:srgbClr val="89CA84"/>
    <a:srgbClr val="8CCD81"/>
    <a:srgbClr val="A0CC82"/>
    <a:srgbClr val="93C571"/>
    <a:srgbClr val="7EB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79083" autoAdjust="0"/>
  </p:normalViewPr>
  <p:slideViewPr>
    <p:cSldViewPr snapToGrid="0">
      <p:cViewPr varScale="1">
        <p:scale>
          <a:sx n="75" d="100"/>
          <a:sy n="75" d="100"/>
        </p:scale>
        <p:origin x="-60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4D5DB-1D1A-40B1-BC4F-851ADF09A38C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57D9E-96C4-4F2C-B300-1C0A4E281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66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929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4C52130-00AE-4FBD-8219-AB3D8EDAC195}" type="slidenum">
              <a:rPr lang="en-GB" altLang="en-US"/>
              <a:pPr eaLnBrk="1" hangingPunct="1"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0830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41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5947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299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151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4C52130-00AE-4FBD-8219-AB3D8EDAC195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37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4C52130-00AE-4FBD-8219-AB3D8EDAC195}" type="slidenum">
              <a:rPr lang="en-GB" altLang="en-US"/>
              <a:pPr eaLnBrk="1" hangingPunct="1"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19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4C52130-00AE-4FBD-8219-AB3D8EDAC195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037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74C52130-00AE-4FBD-8219-AB3D8EDAC195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7146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9165CEE-3306-4786-B659-766A446B0B75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915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/>
            <a:fld id="{2DFE48C9-9AF3-4D30-A55A-3EF82B404C13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013" y="812800"/>
            <a:ext cx="7077075" cy="3981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1388" cy="478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7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543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r" eaLnBrk="1">
              <a:buClrTx/>
              <a:buFontTx/>
              <a:buNone/>
            </a:pPr>
            <a:fld id="{F8A7064C-B64C-419A-93C8-8807F4585103}" type="slidenum">
              <a:rPr lang="en-GB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>
                <a:buClrTx/>
                <a:buFontTx/>
                <a:buNone/>
              </a:pPr>
              <a:t>18</a:t>
            </a:fld>
            <a:endParaRPr lang="en-GB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36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2011E50A-4CE9-46FD-96D1-9A03DA990189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63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BA93FAE5-F289-479D-8A7A-2A2879FAEC62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227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72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84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68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1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7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64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43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04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24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82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FC2B4-967A-44EB-8B46-36341E131E69}" type="datetimeFigureOut">
              <a:rPr lang="en-GB" smtClean="0"/>
              <a:t>15/06/17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395F-7674-4B5E-A098-0269BE93E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emf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37.jpeg"/><Relationship Id="rId5" Type="http://schemas.openxmlformats.org/officeDocument/2006/relationships/image" Target="../media/image32.png"/><Relationship Id="rId6" Type="http://schemas.openxmlformats.org/officeDocument/2006/relationships/image" Target="../media/image34.emf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emf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emf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34.emf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19.jpeg"/><Relationship Id="rId6" Type="http://schemas.openxmlformats.org/officeDocument/2006/relationships/image" Target="../media/image49.png"/><Relationship Id="rId7" Type="http://schemas.openxmlformats.org/officeDocument/2006/relationships/image" Target="../media/image21.jpe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47.pn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19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4.jpeg"/><Relationship Id="rId5" Type="http://schemas.openxmlformats.org/officeDocument/2006/relationships/image" Target="../media/image19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9.jpeg"/><Relationship Id="rId5" Type="http://schemas.openxmlformats.org/officeDocument/2006/relationships/image" Target="../media/image30.png"/><Relationship Id="rId6" Type="http://schemas.openxmlformats.org/officeDocument/2006/relationships/image" Target="../media/image20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" y="234893"/>
            <a:ext cx="12052974" cy="622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45" y="6442013"/>
            <a:ext cx="528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Life reconstruction of </a:t>
            </a:r>
            <a:r>
              <a:rPr lang="en-GB" sz="1600" i="1" dirty="0"/>
              <a:t>Plesiosuchus manselii </a:t>
            </a:r>
            <a:r>
              <a:rPr lang="en-GB" sz="1600" dirty="0"/>
              <a:t>by Fabio </a:t>
            </a:r>
            <a:r>
              <a:rPr lang="en-GB" sz="1600" dirty="0" err="1"/>
              <a:t>Manucci</a:t>
            </a:r>
            <a:endParaRPr lang="en-GB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5284" y="3949456"/>
            <a:ext cx="1142580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Untangling the evolution of dolphin-like marine crocodiles during the Age of Dinosaurs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98048" y="5741233"/>
            <a:ext cx="3461858" cy="441456"/>
          </a:xfrm>
        </p:spPr>
        <p:txBody>
          <a:bodyPr>
            <a:no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Mark Young</a:t>
            </a:r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751" y="223303"/>
            <a:ext cx="3393812" cy="734482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1" y="361852"/>
            <a:ext cx="39385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95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18"/>
          <p:cNvSpPr>
            <a:spLocks noChangeShapeType="1"/>
          </p:cNvSpPr>
          <p:nvPr/>
        </p:nvSpPr>
        <p:spPr bwMode="auto">
          <a:xfrm flipH="1" flipV="1">
            <a:off x="3347109" y="1372788"/>
            <a:ext cx="1304918" cy="3507734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 flipV="1">
            <a:off x="4613940" y="1380165"/>
            <a:ext cx="1664622" cy="262509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19" name="Line 18"/>
          <p:cNvSpPr>
            <a:spLocks noChangeShapeType="1"/>
          </p:cNvSpPr>
          <p:nvPr/>
        </p:nvSpPr>
        <p:spPr bwMode="auto">
          <a:xfrm flipH="1" flipV="1">
            <a:off x="4943476" y="3429000"/>
            <a:ext cx="5048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0" name="Line 13"/>
          <p:cNvSpPr>
            <a:spLocks noChangeShapeType="1"/>
          </p:cNvSpPr>
          <p:nvPr/>
        </p:nvSpPr>
        <p:spPr bwMode="auto">
          <a:xfrm flipV="1">
            <a:off x="2389189" y="2349501"/>
            <a:ext cx="7127875" cy="417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1" name="Line 17"/>
          <p:cNvSpPr>
            <a:spLocks noChangeShapeType="1"/>
          </p:cNvSpPr>
          <p:nvPr/>
        </p:nvSpPr>
        <p:spPr bwMode="auto">
          <a:xfrm flipH="1" flipV="1">
            <a:off x="2173289" y="4724400"/>
            <a:ext cx="7191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Line 18"/>
          <p:cNvSpPr>
            <a:spLocks noChangeShapeType="1"/>
          </p:cNvSpPr>
          <p:nvPr/>
        </p:nvSpPr>
        <p:spPr bwMode="auto">
          <a:xfrm flipH="1" flipV="1">
            <a:off x="3287714" y="4005263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Text Box 25"/>
          <p:cNvSpPr txBox="1">
            <a:spLocks noChangeArrowheads="1"/>
          </p:cNvSpPr>
          <p:nvPr/>
        </p:nvSpPr>
        <p:spPr bwMode="auto">
          <a:xfrm>
            <a:off x="5591176" y="4741439"/>
            <a:ext cx="2017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Crocodyliformes</a:t>
            </a:r>
          </a:p>
        </p:txBody>
      </p:sp>
      <p:sp>
        <p:nvSpPr>
          <p:cNvPr id="9227" name="Text Box 22"/>
          <p:cNvSpPr txBox="1">
            <a:spLocks noChangeArrowheads="1"/>
          </p:cNvSpPr>
          <p:nvPr/>
        </p:nvSpPr>
        <p:spPr bwMode="auto">
          <a:xfrm>
            <a:off x="2324390" y="29241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Sphenosuchia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9228" name="Line 18"/>
          <p:cNvSpPr>
            <a:spLocks noChangeShapeType="1"/>
          </p:cNvSpPr>
          <p:nvPr/>
        </p:nvSpPr>
        <p:spPr bwMode="auto">
          <a:xfrm flipH="1" flipV="1">
            <a:off x="7824789" y="1557339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30" name="Line 18"/>
          <p:cNvSpPr>
            <a:spLocks noChangeShapeType="1"/>
          </p:cNvSpPr>
          <p:nvPr/>
        </p:nvSpPr>
        <p:spPr bwMode="auto">
          <a:xfrm flipH="1" flipV="1">
            <a:off x="6024563" y="1989139"/>
            <a:ext cx="10795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31" name="Text Box 23"/>
          <p:cNvSpPr txBox="1">
            <a:spLocks noChangeArrowheads="1"/>
          </p:cNvSpPr>
          <p:nvPr/>
        </p:nvSpPr>
        <p:spPr bwMode="auto">
          <a:xfrm>
            <a:off x="5631374" y="1065054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Notosuchia</a:t>
            </a:r>
          </a:p>
        </p:txBody>
      </p:sp>
      <p:sp>
        <p:nvSpPr>
          <p:cNvPr id="9232" name="Text Box 23"/>
          <p:cNvSpPr txBox="1">
            <a:spLocks noChangeArrowheads="1"/>
          </p:cNvSpPr>
          <p:nvPr/>
        </p:nvSpPr>
        <p:spPr bwMode="auto">
          <a:xfrm>
            <a:off x="3993984" y="23495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Protosuchia</a:t>
            </a:r>
          </a:p>
        </p:txBody>
      </p:sp>
      <p:sp>
        <p:nvSpPr>
          <p:cNvPr id="9233" name="Text Box 25"/>
          <p:cNvSpPr txBox="1">
            <a:spLocks noChangeArrowheads="1"/>
          </p:cNvSpPr>
          <p:nvPr/>
        </p:nvSpPr>
        <p:spPr bwMode="auto">
          <a:xfrm>
            <a:off x="4267782" y="5473118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Crocodylomorpha</a:t>
            </a:r>
          </a:p>
        </p:txBody>
      </p:sp>
      <p:sp>
        <p:nvSpPr>
          <p:cNvPr id="9238" name="Text Box 25"/>
          <p:cNvSpPr txBox="1">
            <a:spLocks noChangeArrowheads="1"/>
          </p:cNvSpPr>
          <p:nvPr/>
        </p:nvSpPr>
        <p:spPr bwMode="auto">
          <a:xfrm>
            <a:off x="7244414" y="3744281"/>
            <a:ext cx="2197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chemeClr val="tx1"/>
                </a:solidFill>
              </a:rPr>
              <a:t>Mesoeucrocodylia</a:t>
            </a:r>
          </a:p>
        </p:txBody>
      </p:sp>
      <p:sp>
        <p:nvSpPr>
          <p:cNvPr id="9240" name="Text Box 25"/>
          <p:cNvSpPr txBox="1">
            <a:spLocks noChangeArrowheads="1"/>
          </p:cNvSpPr>
          <p:nvPr/>
        </p:nvSpPr>
        <p:spPr bwMode="auto">
          <a:xfrm>
            <a:off x="8688388" y="2924175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>
                <a:solidFill>
                  <a:schemeClr val="tx1"/>
                </a:solidFill>
              </a:rPr>
              <a:t>Neosuchia</a:t>
            </a:r>
          </a:p>
        </p:txBody>
      </p:sp>
      <p:sp>
        <p:nvSpPr>
          <p:cNvPr id="9243" name="Text Box 23"/>
          <p:cNvSpPr txBox="1">
            <a:spLocks noChangeArrowheads="1"/>
          </p:cNvSpPr>
          <p:nvPr/>
        </p:nvSpPr>
        <p:spPr bwMode="auto">
          <a:xfrm>
            <a:off x="7380289" y="622301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Semi-aquatic </a:t>
            </a: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neosuchians</a:t>
            </a:r>
          </a:p>
        </p:txBody>
      </p:sp>
      <p:sp>
        <p:nvSpPr>
          <p:cNvPr id="9244" name="Text Box 22"/>
          <p:cNvSpPr txBox="1">
            <a:spLocks noChangeArrowheads="1"/>
          </p:cNvSpPr>
          <p:nvPr/>
        </p:nvSpPr>
        <p:spPr bwMode="auto">
          <a:xfrm>
            <a:off x="3367089" y="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Thalattosuchia?</a:t>
            </a:r>
          </a:p>
        </p:txBody>
      </p:sp>
      <p:grpSp>
        <p:nvGrpSpPr>
          <p:cNvPr id="9248" name="Group 44"/>
          <p:cNvGrpSpPr>
            <a:grpSpLocks/>
          </p:cNvGrpSpPr>
          <p:nvPr/>
        </p:nvGrpSpPr>
        <p:grpSpPr bwMode="auto">
          <a:xfrm>
            <a:off x="7608888" y="260351"/>
            <a:ext cx="431800" cy="461963"/>
            <a:chOff x="2987824" y="4983559"/>
            <a:chExt cx="431800" cy="461665"/>
          </a:xfrm>
        </p:grpSpPr>
        <p:sp>
          <p:nvSpPr>
            <p:cNvPr id="9252" name="Oval 45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9253" name="Rectangle 46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9249" name="Line 18"/>
          <p:cNvSpPr>
            <a:spLocks noChangeShapeType="1"/>
          </p:cNvSpPr>
          <p:nvPr/>
        </p:nvSpPr>
        <p:spPr bwMode="auto">
          <a:xfrm flipH="1">
            <a:off x="5327778" y="516565"/>
            <a:ext cx="2205497" cy="441466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251" name="Picture 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301"/>
            <a:ext cx="3925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0"/>
          <p:cNvGrpSpPr>
            <a:grpSpLocks/>
          </p:cNvGrpSpPr>
          <p:nvPr/>
        </p:nvGrpSpPr>
        <p:grpSpPr bwMode="auto">
          <a:xfrm>
            <a:off x="4584700" y="4880522"/>
            <a:ext cx="431800" cy="461962"/>
            <a:chOff x="2987824" y="4983559"/>
            <a:chExt cx="431800" cy="461665"/>
          </a:xfrm>
        </p:grpSpPr>
        <p:sp>
          <p:nvSpPr>
            <p:cNvPr id="45" name="Oval 36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Rectangle 37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47" name="Group 41"/>
          <p:cNvGrpSpPr>
            <a:grpSpLocks/>
          </p:cNvGrpSpPr>
          <p:nvPr/>
        </p:nvGrpSpPr>
        <p:grpSpPr bwMode="auto">
          <a:xfrm>
            <a:off x="6169025" y="3975101"/>
            <a:ext cx="431800" cy="461963"/>
            <a:chOff x="2987824" y="4983559"/>
            <a:chExt cx="431800" cy="461665"/>
          </a:xfrm>
        </p:grpSpPr>
        <p:sp>
          <p:nvSpPr>
            <p:cNvPr id="48" name="Oval 42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3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50" name="Oval 36"/>
          <p:cNvSpPr>
            <a:spLocks noChangeArrowheads="1"/>
          </p:cNvSpPr>
          <p:nvPr/>
        </p:nvSpPr>
        <p:spPr bwMode="auto">
          <a:xfrm>
            <a:off x="3792538" y="5373688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" name="Oval 36"/>
          <p:cNvSpPr>
            <a:spLocks noChangeArrowheads="1"/>
          </p:cNvSpPr>
          <p:nvPr/>
        </p:nvSpPr>
        <p:spPr bwMode="auto">
          <a:xfrm>
            <a:off x="5232401" y="4544219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2" name="Oval 36"/>
          <p:cNvSpPr>
            <a:spLocks noChangeArrowheads="1"/>
          </p:cNvSpPr>
          <p:nvPr/>
        </p:nvSpPr>
        <p:spPr bwMode="auto">
          <a:xfrm>
            <a:off x="6877050" y="3565527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3" name="Oval 36"/>
          <p:cNvSpPr>
            <a:spLocks noChangeArrowheads="1"/>
          </p:cNvSpPr>
          <p:nvPr/>
        </p:nvSpPr>
        <p:spPr bwMode="auto">
          <a:xfrm>
            <a:off x="8373269" y="2717800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6" y="1449386"/>
            <a:ext cx="1394418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 descr="BatrachotomusSkele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3" y="4589371"/>
            <a:ext cx="1876343" cy="1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1164296" y="4210747"/>
            <a:ext cx="15176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Rauisuchans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/>
          <a:srcRect l="39118" t="32327" r="8018" b="37407"/>
          <a:stretch/>
        </p:blipFill>
        <p:spPr>
          <a:xfrm>
            <a:off x="2682757" y="3320349"/>
            <a:ext cx="1343305" cy="11607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29840" t="85093" r="27814"/>
          <a:stretch/>
        </p:blipFill>
        <p:spPr>
          <a:xfrm>
            <a:off x="4131006" y="2666693"/>
            <a:ext cx="2015387" cy="1070883"/>
          </a:xfrm>
          <a:prstGeom prst="rect">
            <a:avLst/>
          </a:prstGeom>
        </p:spPr>
      </p:pic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9177046" y="836648"/>
            <a:ext cx="146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Living Crocs</a:t>
            </a:r>
          </a:p>
        </p:txBody>
      </p:sp>
      <p:pic>
        <p:nvPicPr>
          <p:cNvPr id="60" name="Picture 20" descr="alligat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00" r="5249" b="6123"/>
          <a:stretch>
            <a:fillRect/>
          </a:stretch>
        </p:blipFill>
        <p:spPr bwMode="auto">
          <a:xfrm>
            <a:off x="9120189" y="1252537"/>
            <a:ext cx="1649579" cy="12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8" descr="800px-Mus_Nat_Hist_Nat_GPAC_Paris_13052012_0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34" y="1268414"/>
            <a:ext cx="1692053" cy="12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22"/>
          <p:cNvSpPr txBox="1">
            <a:spLocks noChangeArrowheads="1"/>
          </p:cNvSpPr>
          <p:nvPr/>
        </p:nvSpPr>
        <p:spPr bwMode="auto">
          <a:xfrm>
            <a:off x="249113" y="1618663"/>
            <a:ext cx="2643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Simplified cladogram </a:t>
            </a:r>
          </a:p>
          <a:p>
            <a:pPr eaLnBrk="1" hangingPunct="1"/>
            <a:r>
              <a:rPr lang="en-GB" altLang="en-US" sz="1800" b="1" dirty="0">
                <a:solidFill>
                  <a:srgbClr val="FF0000"/>
                </a:solidFill>
              </a:rPr>
              <a:t>*some clades may be paraphyletic – e.g. </a:t>
            </a:r>
            <a:r>
              <a:rPr lang="en-GB" altLang="en-US" sz="1800" b="1" dirty="0" err="1">
                <a:solidFill>
                  <a:srgbClr val="FF0000"/>
                </a:solidFill>
              </a:rPr>
              <a:t>Sphenosuchia</a:t>
            </a:r>
            <a:r>
              <a:rPr lang="en-GB" altLang="en-US" sz="18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51513" y="312262"/>
            <a:ext cx="81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3200" b="1" u="sng" kern="0" dirty="0">
                <a:sym typeface="Georgia" charset="0"/>
              </a:rPr>
              <a:t>(1)</a:t>
            </a:r>
            <a:endParaRPr lang="en-US" sz="2800" b="1" kern="0" dirty="0">
              <a:sym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8"/>
          <p:cNvSpPr>
            <a:spLocks noChangeShapeType="1"/>
          </p:cNvSpPr>
          <p:nvPr/>
        </p:nvSpPr>
        <p:spPr bwMode="auto">
          <a:xfrm flipH="1" flipV="1">
            <a:off x="4613940" y="1380165"/>
            <a:ext cx="1664622" cy="262509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5" name="Line 18"/>
          <p:cNvSpPr>
            <a:spLocks noChangeShapeType="1"/>
          </p:cNvSpPr>
          <p:nvPr/>
        </p:nvSpPr>
        <p:spPr bwMode="auto">
          <a:xfrm flipH="1" flipV="1">
            <a:off x="4943476" y="3429000"/>
            <a:ext cx="5048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Line 13"/>
          <p:cNvSpPr>
            <a:spLocks noChangeShapeType="1"/>
          </p:cNvSpPr>
          <p:nvPr/>
        </p:nvSpPr>
        <p:spPr bwMode="auto">
          <a:xfrm flipV="1">
            <a:off x="2389189" y="2349501"/>
            <a:ext cx="7127875" cy="417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17"/>
          <p:cNvSpPr>
            <a:spLocks noChangeShapeType="1"/>
          </p:cNvSpPr>
          <p:nvPr/>
        </p:nvSpPr>
        <p:spPr bwMode="auto">
          <a:xfrm flipH="1" flipV="1">
            <a:off x="2173289" y="4724400"/>
            <a:ext cx="7191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Line 18"/>
          <p:cNvSpPr>
            <a:spLocks noChangeShapeType="1"/>
          </p:cNvSpPr>
          <p:nvPr/>
        </p:nvSpPr>
        <p:spPr bwMode="auto">
          <a:xfrm flipH="1" flipV="1">
            <a:off x="3287714" y="4005263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 flipH="1" flipV="1">
            <a:off x="7824789" y="1557339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54" name="Picture 6" descr="BatrachotomusSkelet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3" y="4589371"/>
            <a:ext cx="1876343" cy="1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Line 18"/>
          <p:cNvSpPr>
            <a:spLocks noChangeShapeType="1"/>
          </p:cNvSpPr>
          <p:nvPr/>
        </p:nvSpPr>
        <p:spPr bwMode="auto">
          <a:xfrm flipH="1" flipV="1">
            <a:off x="6024563" y="1989139"/>
            <a:ext cx="10795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8688388" y="2924175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Neosuchia</a:t>
            </a:r>
          </a:p>
        </p:txBody>
      </p:sp>
      <p:sp>
        <p:nvSpPr>
          <p:cNvPr id="10266" name="Text Box 23"/>
          <p:cNvSpPr txBox="1">
            <a:spLocks noChangeArrowheads="1"/>
          </p:cNvSpPr>
          <p:nvPr/>
        </p:nvSpPr>
        <p:spPr bwMode="auto">
          <a:xfrm>
            <a:off x="7380289" y="622301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Semi-aquatic </a:t>
            </a: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neosuchians</a:t>
            </a:r>
          </a:p>
        </p:txBody>
      </p:sp>
      <p:sp>
        <p:nvSpPr>
          <p:cNvPr id="10267" name="Text Box 22"/>
          <p:cNvSpPr txBox="1">
            <a:spLocks noChangeArrowheads="1"/>
          </p:cNvSpPr>
          <p:nvPr/>
        </p:nvSpPr>
        <p:spPr bwMode="auto">
          <a:xfrm>
            <a:off x="3367089" y="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Thalattosuchia?</a:t>
            </a:r>
          </a:p>
        </p:txBody>
      </p:sp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5918200" y="31988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10271" name="Group 41"/>
          <p:cNvGrpSpPr>
            <a:grpSpLocks/>
          </p:cNvGrpSpPr>
          <p:nvPr/>
        </p:nvGrpSpPr>
        <p:grpSpPr bwMode="auto">
          <a:xfrm>
            <a:off x="6169025" y="3975101"/>
            <a:ext cx="431800" cy="461963"/>
            <a:chOff x="2987824" y="4983559"/>
            <a:chExt cx="431800" cy="461665"/>
          </a:xfrm>
        </p:grpSpPr>
        <p:sp>
          <p:nvSpPr>
            <p:cNvPr id="10279" name="Oval 42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80" name="Rectangle 43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0272" name="Group 44"/>
          <p:cNvGrpSpPr>
            <a:grpSpLocks/>
          </p:cNvGrpSpPr>
          <p:nvPr/>
        </p:nvGrpSpPr>
        <p:grpSpPr bwMode="auto">
          <a:xfrm>
            <a:off x="7608888" y="260351"/>
            <a:ext cx="431800" cy="461963"/>
            <a:chOff x="2987824" y="4983559"/>
            <a:chExt cx="431800" cy="461665"/>
          </a:xfrm>
        </p:grpSpPr>
        <p:sp>
          <p:nvSpPr>
            <p:cNvPr id="10277" name="Oval 45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78" name="Rectangle 46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0273" name="Text Box 23"/>
          <p:cNvSpPr txBox="1">
            <a:spLocks noChangeArrowheads="1"/>
          </p:cNvSpPr>
          <p:nvPr/>
        </p:nvSpPr>
        <p:spPr bwMode="auto">
          <a:xfrm>
            <a:off x="1164296" y="4210747"/>
            <a:ext cx="15176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Rauisuchans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6896206" y="4611771"/>
            <a:ext cx="4953671" cy="2058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Single origin for semi-aquatic crocodylomorphs (Neosuchia)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Means thalattosuchians are part of the same aquatic radiation that gave rise to living species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But, thalattosuchians lost most neosuchians </a:t>
            </a:r>
            <a:r>
              <a:rPr lang="en-US" kern="0" dirty="0" err="1">
                <a:sym typeface="Georgia" charset="0"/>
              </a:rPr>
              <a:t>apomorphies</a:t>
            </a:r>
            <a:r>
              <a:rPr lang="en-US" kern="0" dirty="0">
                <a:sym typeface="Georgia" charset="0"/>
              </a:rPr>
              <a:t>… &amp; creates a long ghost lineage</a:t>
            </a:r>
          </a:p>
        </p:txBody>
      </p:sp>
      <p:sp>
        <p:nvSpPr>
          <p:cNvPr id="10276" name="Rectangle 44"/>
          <p:cNvSpPr>
            <a:spLocks noChangeArrowheads="1"/>
          </p:cNvSpPr>
          <p:nvPr/>
        </p:nvSpPr>
        <p:spPr bwMode="auto">
          <a:xfrm>
            <a:off x="6845841" y="4071843"/>
            <a:ext cx="5261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u="sng" dirty="0">
                <a:solidFill>
                  <a:schemeClr val="tx1"/>
                </a:solidFill>
              </a:rPr>
              <a:t>Hypothesis 1: derived </a:t>
            </a:r>
            <a:r>
              <a:rPr lang="en-GB" altLang="en-US" b="1" u="sng" dirty="0" err="1">
                <a:solidFill>
                  <a:schemeClr val="tx1"/>
                </a:solidFill>
              </a:rPr>
              <a:t>neosuchian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2324390" y="29241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Sphenosuchia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993984" y="23495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Protosuchia</a:t>
            </a: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flipH="1">
            <a:off x="5327778" y="516565"/>
            <a:ext cx="2205497" cy="441466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301"/>
            <a:ext cx="3925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Line 18"/>
          <p:cNvSpPr>
            <a:spLocks noChangeShapeType="1"/>
          </p:cNvSpPr>
          <p:nvPr/>
        </p:nvSpPr>
        <p:spPr bwMode="auto">
          <a:xfrm flipH="1" flipV="1">
            <a:off x="3347109" y="1372788"/>
            <a:ext cx="1304918" cy="3507734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0" name="Group 40"/>
          <p:cNvGrpSpPr>
            <a:grpSpLocks/>
          </p:cNvGrpSpPr>
          <p:nvPr/>
        </p:nvGrpSpPr>
        <p:grpSpPr bwMode="auto">
          <a:xfrm>
            <a:off x="4584700" y="4880522"/>
            <a:ext cx="431800" cy="461962"/>
            <a:chOff x="2987824" y="4983559"/>
            <a:chExt cx="431800" cy="461665"/>
          </a:xfrm>
        </p:grpSpPr>
        <p:sp>
          <p:nvSpPr>
            <p:cNvPr id="51" name="Oval 36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52" name="Rectangle 37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3" name="Oval 36"/>
          <p:cNvSpPr>
            <a:spLocks noChangeArrowheads="1"/>
          </p:cNvSpPr>
          <p:nvPr/>
        </p:nvSpPr>
        <p:spPr bwMode="auto">
          <a:xfrm>
            <a:off x="3792538" y="5373688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4" name="Oval 36"/>
          <p:cNvSpPr>
            <a:spLocks noChangeArrowheads="1"/>
          </p:cNvSpPr>
          <p:nvPr/>
        </p:nvSpPr>
        <p:spPr bwMode="auto">
          <a:xfrm>
            <a:off x="5232401" y="4544219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5" name="Oval 36"/>
          <p:cNvSpPr>
            <a:spLocks noChangeArrowheads="1"/>
          </p:cNvSpPr>
          <p:nvPr/>
        </p:nvSpPr>
        <p:spPr bwMode="auto">
          <a:xfrm>
            <a:off x="6877050" y="3565527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6" name="Oval 36"/>
          <p:cNvSpPr>
            <a:spLocks noChangeArrowheads="1"/>
          </p:cNvSpPr>
          <p:nvPr/>
        </p:nvSpPr>
        <p:spPr bwMode="auto">
          <a:xfrm>
            <a:off x="8373269" y="2717800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6" y="1449386"/>
            <a:ext cx="1394418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23"/>
          <p:cNvSpPr txBox="1">
            <a:spLocks noChangeArrowheads="1"/>
          </p:cNvSpPr>
          <p:nvPr/>
        </p:nvSpPr>
        <p:spPr bwMode="auto">
          <a:xfrm>
            <a:off x="5631374" y="1065054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Notosuchia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9118" t="32327" r="8018" b="37407"/>
          <a:stretch/>
        </p:blipFill>
        <p:spPr>
          <a:xfrm>
            <a:off x="2682757" y="3320349"/>
            <a:ext cx="1343305" cy="1160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9840" t="85093" r="27814"/>
          <a:stretch/>
        </p:blipFill>
        <p:spPr>
          <a:xfrm>
            <a:off x="4131006" y="2666693"/>
            <a:ext cx="2015387" cy="1070883"/>
          </a:xfrm>
          <a:prstGeom prst="rect">
            <a:avLst/>
          </a:prstGeom>
        </p:spPr>
      </p:pic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9177046" y="836648"/>
            <a:ext cx="146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Living Crocs</a:t>
            </a:r>
          </a:p>
        </p:txBody>
      </p:sp>
      <p:pic>
        <p:nvPicPr>
          <p:cNvPr id="42" name="Picture 20" descr="alligat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00" r="5249" b="6123"/>
          <a:stretch>
            <a:fillRect/>
          </a:stretch>
        </p:blipFill>
        <p:spPr bwMode="auto">
          <a:xfrm>
            <a:off x="9120189" y="1252537"/>
            <a:ext cx="1649579" cy="12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8" descr="800px-Mus_Nat_Hist_Nat_GPAC_Paris_13052012_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34" y="1268414"/>
            <a:ext cx="1692053" cy="12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7094" y="1810598"/>
            <a:ext cx="31678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charset="0"/>
              </a:rPr>
              <a:t>This hypothesis means</a:t>
            </a:r>
            <a:r>
              <a:rPr lang="en-US" kern="0" dirty="0">
                <a:sym typeface="Georgia" charset="0"/>
              </a:rPr>
              <a:t>:</a:t>
            </a:r>
          </a:p>
          <a:p>
            <a:r>
              <a:rPr lang="en-US" kern="0" dirty="0">
                <a:sym typeface="Georgia" charset="0"/>
              </a:rPr>
              <a:t>Thalattosuchia evolved from a </a:t>
            </a:r>
          </a:p>
          <a:p>
            <a:r>
              <a:rPr lang="en-US" kern="0" dirty="0">
                <a:sym typeface="Georgia" charset="0"/>
              </a:rPr>
              <a:t>freshwater ancestor</a:t>
            </a:r>
            <a:endParaRPr lang="en-GB" dirty="0"/>
          </a:p>
        </p:txBody>
      </p:sp>
      <p:sp>
        <p:nvSpPr>
          <p:cNvPr id="60" name="Rectangle 59"/>
          <p:cNvSpPr/>
          <p:nvPr/>
        </p:nvSpPr>
        <p:spPr>
          <a:xfrm>
            <a:off x="351513" y="312262"/>
            <a:ext cx="81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3200" b="1" u="sng" kern="0" dirty="0">
                <a:sym typeface="Georgia" charset="0"/>
              </a:rPr>
              <a:t>(1)</a:t>
            </a:r>
            <a:endParaRPr lang="en-US" sz="2800" b="1" kern="0" dirty="0">
              <a:sym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9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8"/>
          <p:cNvSpPr>
            <a:spLocks noChangeShapeType="1"/>
          </p:cNvSpPr>
          <p:nvPr/>
        </p:nvSpPr>
        <p:spPr bwMode="auto">
          <a:xfrm flipH="1" flipV="1">
            <a:off x="4613940" y="1380165"/>
            <a:ext cx="1664622" cy="262509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5" name="Line 18"/>
          <p:cNvSpPr>
            <a:spLocks noChangeShapeType="1"/>
          </p:cNvSpPr>
          <p:nvPr/>
        </p:nvSpPr>
        <p:spPr bwMode="auto">
          <a:xfrm flipH="1" flipV="1">
            <a:off x="4943476" y="3429000"/>
            <a:ext cx="5048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Line 13"/>
          <p:cNvSpPr>
            <a:spLocks noChangeShapeType="1"/>
          </p:cNvSpPr>
          <p:nvPr/>
        </p:nvSpPr>
        <p:spPr bwMode="auto">
          <a:xfrm flipV="1">
            <a:off x="2389189" y="2349501"/>
            <a:ext cx="7127875" cy="417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17"/>
          <p:cNvSpPr>
            <a:spLocks noChangeShapeType="1"/>
          </p:cNvSpPr>
          <p:nvPr/>
        </p:nvSpPr>
        <p:spPr bwMode="auto">
          <a:xfrm flipH="1" flipV="1">
            <a:off x="2173289" y="4724400"/>
            <a:ext cx="7191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Line 18"/>
          <p:cNvSpPr>
            <a:spLocks noChangeShapeType="1"/>
          </p:cNvSpPr>
          <p:nvPr/>
        </p:nvSpPr>
        <p:spPr bwMode="auto">
          <a:xfrm flipH="1" flipV="1">
            <a:off x="3287714" y="4005263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 flipH="1" flipV="1">
            <a:off x="7824789" y="1557339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 flipH="1" flipV="1">
            <a:off x="6024563" y="1989139"/>
            <a:ext cx="10795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8688388" y="2924175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Neosuchia</a:t>
            </a:r>
          </a:p>
        </p:txBody>
      </p:sp>
      <p:sp>
        <p:nvSpPr>
          <p:cNvPr id="10266" name="Text Box 23"/>
          <p:cNvSpPr txBox="1">
            <a:spLocks noChangeArrowheads="1"/>
          </p:cNvSpPr>
          <p:nvPr/>
        </p:nvSpPr>
        <p:spPr bwMode="auto">
          <a:xfrm>
            <a:off x="7380289" y="622301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Semi-aquatic </a:t>
            </a: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neosuchians</a:t>
            </a:r>
          </a:p>
        </p:txBody>
      </p:sp>
      <p:sp>
        <p:nvSpPr>
          <p:cNvPr id="10267" name="Text Box 22"/>
          <p:cNvSpPr txBox="1">
            <a:spLocks noChangeArrowheads="1"/>
          </p:cNvSpPr>
          <p:nvPr/>
        </p:nvSpPr>
        <p:spPr bwMode="auto">
          <a:xfrm>
            <a:off x="3367089" y="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Thalattosuchia?</a:t>
            </a:r>
          </a:p>
        </p:txBody>
      </p:sp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5918200" y="31988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10271" name="Group 41"/>
          <p:cNvGrpSpPr>
            <a:grpSpLocks/>
          </p:cNvGrpSpPr>
          <p:nvPr/>
        </p:nvGrpSpPr>
        <p:grpSpPr bwMode="auto">
          <a:xfrm>
            <a:off x="6169025" y="3975101"/>
            <a:ext cx="431800" cy="461963"/>
            <a:chOff x="2987824" y="4983559"/>
            <a:chExt cx="431800" cy="461665"/>
          </a:xfrm>
        </p:grpSpPr>
        <p:sp>
          <p:nvSpPr>
            <p:cNvPr id="10279" name="Oval 42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80" name="Rectangle 43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0272" name="Group 44"/>
          <p:cNvGrpSpPr>
            <a:grpSpLocks/>
          </p:cNvGrpSpPr>
          <p:nvPr/>
        </p:nvGrpSpPr>
        <p:grpSpPr bwMode="auto">
          <a:xfrm>
            <a:off x="7608888" y="260351"/>
            <a:ext cx="431800" cy="461963"/>
            <a:chOff x="2987824" y="4983559"/>
            <a:chExt cx="431800" cy="461665"/>
          </a:xfrm>
        </p:grpSpPr>
        <p:sp>
          <p:nvSpPr>
            <p:cNvPr id="10277" name="Oval 45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78" name="Rectangle 46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6896206" y="4611771"/>
            <a:ext cx="4981663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 Two origins of semi-aquatic crocodylomorphs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 The two radiations of aquatic Mesozoic crocs, </a:t>
            </a:r>
            <a:r>
              <a:rPr lang="en-US" u="sng" kern="0" dirty="0">
                <a:sym typeface="Georgia" charset="0"/>
              </a:rPr>
              <a:t>with thalattosuchians being an independent aquatic radiation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i="1" kern="0" dirty="0">
                <a:sym typeface="Georgia" charset="0"/>
              </a:rPr>
              <a:t>  My current preferred hypothesis – based on the odd morphologies of the group</a:t>
            </a:r>
          </a:p>
        </p:txBody>
      </p:sp>
      <p:sp>
        <p:nvSpPr>
          <p:cNvPr id="10276" name="Rectangle 44"/>
          <p:cNvSpPr>
            <a:spLocks noChangeArrowheads="1"/>
          </p:cNvSpPr>
          <p:nvPr/>
        </p:nvSpPr>
        <p:spPr bwMode="auto">
          <a:xfrm>
            <a:off x="6845841" y="4071843"/>
            <a:ext cx="5399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u="sng" dirty="0">
                <a:solidFill>
                  <a:schemeClr val="tx1"/>
                </a:solidFill>
              </a:rPr>
              <a:t>Hypothesis 2: basal crocodyliform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2324390" y="29241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Sphenosuchia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993984" y="23495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Protosuchia</a:t>
            </a: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flipH="1">
            <a:off x="5327778" y="516565"/>
            <a:ext cx="2205497" cy="441466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301"/>
            <a:ext cx="3925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8"/>
          <p:cNvSpPr>
            <a:spLocks noChangeShapeType="1"/>
          </p:cNvSpPr>
          <p:nvPr/>
        </p:nvSpPr>
        <p:spPr bwMode="auto">
          <a:xfrm flipH="1" flipV="1">
            <a:off x="3347109" y="1372788"/>
            <a:ext cx="1304918" cy="3507734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" name="Group 40"/>
          <p:cNvGrpSpPr>
            <a:grpSpLocks/>
          </p:cNvGrpSpPr>
          <p:nvPr/>
        </p:nvGrpSpPr>
        <p:grpSpPr bwMode="auto">
          <a:xfrm>
            <a:off x="4584700" y="4880522"/>
            <a:ext cx="431800" cy="461962"/>
            <a:chOff x="2987824" y="4983559"/>
            <a:chExt cx="431800" cy="461665"/>
          </a:xfrm>
        </p:grpSpPr>
        <p:sp>
          <p:nvSpPr>
            <p:cNvPr id="50" name="Oval 36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2" name="Oval 36"/>
          <p:cNvSpPr>
            <a:spLocks noChangeArrowheads="1"/>
          </p:cNvSpPr>
          <p:nvPr/>
        </p:nvSpPr>
        <p:spPr bwMode="auto">
          <a:xfrm>
            <a:off x="3792538" y="5373688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3" name="Oval 36"/>
          <p:cNvSpPr>
            <a:spLocks noChangeArrowheads="1"/>
          </p:cNvSpPr>
          <p:nvPr/>
        </p:nvSpPr>
        <p:spPr bwMode="auto">
          <a:xfrm>
            <a:off x="5232401" y="4544219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4" name="Oval 36"/>
          <p:cNvSpPr>
            <a:spLocks noChangeArrowheads="1"/>
          </p:cNvSpPr>
          <p:nvPr/>
        </p:nvSpPr>
        <p:spPr bwMode="auto">
          <a:xfrm>
            <a:off x="6877050" y="3565527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5" name="Oval 36"/>
          <p:cNvSpPr>
            <a:spLocks noChangeArrowheads="1"/>
          </p:cNvSpPr>
          <p:nvPr/>
        </p:nvSpPr>
        <p:spPr bwMode="auto">
          <a:xfrm>
            <a:off x="8373269" y="2717800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6" y="1449386"/>
            <a:ext cx="1394418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5631374" y="1065054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Notosuchia</a:t>
            </a:r>
          </a:p>
        </p:txBody>
      </p:sp>
      <p:pic>
        <p:nvPicPr>
          <p:cNvPr id="58" name="Picture 6" descr="BatrachotomusSkele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3" y="4589371"/>
            <a:ext cx="1876343" cy="1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23"/>
          <p:cNvSpPr txBox="1">
            <a:spLocks noChangeArrowheads="1"/>
          </p:cNvSpPr>
          <p:nvPr/>
        </p:nvSpPr>
        <p:spPr bwMode="auto">
          <a:xfrm>
            <a:off x="1164296" y="4210747"/>
            <a:ext cx="15176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Rauisuchans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/>
          <a:srcRect l="39118" t="32327" r="8018" b="37407"/>
          <a:stretch/>
        </p:blipFill>
        <p:spPr>
          <a:xfrm>
            <a:off x="2682757" y="3320349"/>
            <a:ext cx="1343305" cy="116079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/>
          <a:srcRect l="29840" t="85093" r="27814"/>
          <a:stretch/>
        </p:blipFill>
        <p:spPr>
          <a:xfrm>
            <a:off x="4131006" y="2666693"/>
            <a:ext cx="2015387" cy="1070883"/>
          </a:xfrm>
          <a:prstGeom prst="rect">
            <a:avLst/>
          </a:prstGeom>
        </p:spPr>
      </p:pic>
      <p:sp>
        <p:nvSpPr>
          <p:cNvPr id="62" name="Text Box 23"/>
          <p:cNvSpPr txBox="1">
            <a:spLocks noChangeArrowheads="1"/>
          </p:cNvSpPr>
          <p:nvPr/>
        </p:nvSpPr>
        <p:spPr bwMode="auto">
          <a:xfrm>
            <a:off x="9177046" y="836648"/>
            <a:ext cx="146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Living Crocs</a:t>
            </a:r>
          </a:p>
        </p:txBody>
      </p:sp>
      <p:pic>
        <p:nvPicPr>
          <p:cNvPr id="43" name="Picture 20" descr="alligat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00" r="5249" b="6123"/>
          <a:stretch>
            <a:fillRect/>
          </a:stretch>
        </p:blipFill>
        <p:spPr bwMode="auto">
          <a:xfrm>
            <a:off x="9120189" y="1252537"/>
            <a:ext cx="1649579" cy="12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8" descr="800px-Mus_Nat_Hist_Nat_GPAC_Paris_13052012_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34" y="1268414"/>
            <a:ext cx="1692053" cy="12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/>
          <p:cNvSpPr/>
          <p:nvPr/>
        </p:nvSpPr>
        <p:spPr>
          <a:xfrm>
            <a:off x="267094" y="1810598"/>
            <a:ext cx="3025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charset="0"/>
              </a:rPr>
              <a:t>This hypothesis means</a:t>
            </a:r>
            <a:r>
              <a:rPr lang="en-US" kern="0" dirty="0">
                <a:sym typeface="Georgia" charset="0"/>
              </a:rPr>
              <a:t>:</a:t>
            </a:r>
          </a:p>
          <a:p>
            <a:r>
              <a:rPr lang="en-US" kern="0" dirty="0">
                <a:sym typeface="Georgia" charset="0"/>
              </a:rPr>
              <a:t>Thalattosuchia evolved from a</a:t>
            </a:r>
          </a:p>
          <a:p>
            <a:r>
              <a:rPr lang="en-US" kern="0" dirty="0">
                <a:sym typeface="Georgia" charset="0"/>
              </a:rPr>
              <a:t>terrestrial ancestor</a:t>
            </a:r>
            <a:endParaRPr lang="en-GB" dirty="0"/>
          </a:p>
        </p:txBody>
      </p:sp>
      <p:sp>
        <p:nvSpPr>
          <p:cNvPr id="65" name="Rectangle 64"/>
          <p:cNvSpPr/>
          <p:nvPr/>
        </p:nvSpPr>
        <p:spPr>
          <a:xfrm>
            <a:off x="351513" y="312262"/>
            <a:ext cx="81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3200" b="1" u="sng" kern="0" dirty="0">
                <a:sym typeface="Georgia" charset="0"/>
              </a:rPr>
              <a:t>(1)</a:t>
            </a:r>
            <a:endParaRPr lang="en-US" sz="2800" b="1" kern="0" dirty="0">
              <a:sym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Line 18"/>
          <p:cNvSpPr>
            <a:spLocks noChangeShapeType="1"/>
          </p:cNvSpPr>
          <p:nvPr/>
        </p:nvSpPr>
        <p:spPr bwMode="auto">
          <a:xfrm flipH="1" flipV="1">
            <a:off x="4613940" y="1380165"/>
            <a:ext cx="1664622" cy="262509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5" name="Line 18"/>
          <p:cNvSpPr>
            <a:spLocks noChangeShapeType="1"/>
          </p:cNvSpPr>
          <p:nvPr/>
        </p:nvSpPr>
        <p:spPr bwMode="auto">
          <a:xfrm flipH="1" flipV="1">
            <a:off x="4943476" y="3429000"/>
            <a:ext cx="50482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Line 13"/>
          <p:cNvSpPr>
            <a:spLocks noChangeShapeType="1"/>
          </p:cNvSpPr>
          <p:nvPr/>
        </p:nvSpPr>
        <p:spPr bwMode="auto">
          <a:xfrm flipV="1">
            <a:off x="2389189" y="2349501"/>
            <a:ext cx="7127875" cy="417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17"/>
          <p:cNvSpPr>
            <a:spLocks noChangeShapeType="1"/>
          </p:cNvSpPr>
          <p:nvPr/>
        </p:nvSpPr>
        <p:spPr bwMode="auto">
          <a:xfrm flipH="1" flipV="1">
            <a:off x="2173289" y="4724400"/>
            <a:ext cx="7191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Line 18"/>
          <p:cNvSpPr>
            <a:spLocks noChangeShapeType="1"/>
          </p:cNvSpPr>
          <p:nvPr/>
        </p:nvSpPr>
        <p:spPr bwMode="auto">
          <a:xfrm flipH="1" flipV="1">
            <a:off x="3287714" y="4005263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 flipH="1" flipV="1">
            <a:off x="7824789" y="1557339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 flipH="1" flipV="1">
            <a:off x="6024563" y="1989139"/>
            <a:ext cx="10795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8" name="Oval 36"/>
          <p:cNvSpPr>
            <a:spLocks noChangeArrowheads="1"/>
          </p:cNvSpPr>
          <p:nvPr/>
        </p:nvSpPr>
        <p:spPr bwMode="auto">
          <a:xfrm>
            <a:off x="3792538" y="5373688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8688388" y="2924175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Neosuchia</a:t>
            </a:r>
          </a:p>
        </p:txBody>
      </p:sp>
      <p:sp>
        <p:nvSpPr>
          <p:cNvPr id="10266" name="Text Box 23"/>
          <p:cNvSpPr txBox="1">
            <a:spLocks noChangeArrowheads="1"/>
          </p:cNvSpPr>
          <p:nvPr/>
        </p:nvSpPr>
        <p:spPr bwMode="auto">
          <a:xfrm>
            <a:off x="7380289" y="622301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Semi-aquatic </a:t>
            </a: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neosuchians</a:t>
            </a:r>
          </a:p>
        </p:txBody>
      </p:sp>
      <p:sp>
        <p:nvSpPr>
          <p:cNvPr id="10267" name="Text Box 22"/>
          <p:cNvSpPr txBox="1">
            <a:spLocks noChangeArrowheads="1"/>
          </p:cNvSpPr>
          <p:nvPr/>
        </p:nvSpPr>
        <p:spPr bwMode="auto">
          <a:xfrm>
            <a:off x="3367089" y="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Thalattosuchia?</a:t>
            </a:r>
          </a:p>
        </p:txBody>
      </p:sp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5918200" y="31988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10271" name="Group 41"/>
          <p:cNvGrpSpPr>
            <a:grpSpLocks/>
          </p:cNvGrpSpPr>
          <p:nvPr/>
        </p:nvGrpSpPr>
        <p:grpSpPr bwMode="auto">
          <a:xfrm>
            <a:off x="6169025" y="3975101"/>
            <a:ext cx="431800" cy="461963"/>
            <a:chOff x="2987824" y="4983559"/>
            <a:chExt cx="431800" cy="461665"/>
          </a:xfrm>
        </p:grpSpPr>
        <p:sp>
          <p:nvSpPr>
            <p:cNvPr id="10279" name="Oval 42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80" name="Rectangle 43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0272" name="Group 44"/>
          <p:cNvGrpSpPr>
            <a:grpSpLocks/>
          </p:cNvGrpSpPr>
          <p:nvPr/>
        </p:nvGrpSpPr>
        <p:grpSpPr bwMode="auto">
          <a:xfrm>
            <a:off x="7608888" y="260351"/>
            <a:ext cx="431800" cy="461963"/>
            <a:chOff x="2987824" y="4983559"/>
            <a:chExt cx="431800" cy="461665"/>
          </a:xfrm>
        </p:grpSpPr>
        <p:sp>
          <p:nvSpPr>
            <p:cNvPr id="10277" name="Oval 45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78" name="Rectangle 46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6896206" y="4611771"/>
            <a:ext cx="5037647" cy="2058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Also two independent origins for semi-aquatic crocodylomorphs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 Two aquatic radiations of Mesozoic crocs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But, implies there must be </a:t>
            </a:r>
            <a:r>
              <a:rPr lang="en-US" b="1" i="1" kern="0" dirty="0">
                <a:sym typeface="Georgia" charset="0"/>
              </a:rPr>
              <a:t>Triassic</a:t>
            </a:r>
            <a:r>
              <a:rPr lang="en-US" kern="0" dirty="0">
                <a:sym typeface="Georgia" charset="0"/>
              </a:rPr>
              <a:t> thalattosuchians…</a:t>
            </a:r>
          </a:p>
        </p:txBody>
      </p:sp>
      <p:sp>
        <p:nvSpPr>
          <p:cNvPr id="10276" name="Rectangle 44"/>
          <p:cNvSpPr>
            <a:spLocks noChangeArrowheads="1"/>
          </p:cNvSpPr>
          <p:nvPr/>
        </p:nvSpPr>
        <p:spPr bwMode="auto">
          <a:xfrm>
            <a:off x="6845841" y="4071843"/>
            <a:ext cx="51924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u="sng" dirty="0">
                <a:solidFill>
                  <a:schemeClr val="tx1"/>
                </a:solidFill>
              </a:rPr>
              <a:t>Hypothesis 3: non-crocodyliform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2324390" y="29241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Sphenosuchia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3993984" y="2349500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Protosuchia</a:t>
            </a: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flipH="1">
            <a:off x="5327778" y="516565"/>
            <a:ext cx="2205497" cy="441466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8301"/>
            <a:ext cx="3925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8"/>
          <p:cNvSpPr>
            <a:spLocks noChangeShapeType="1"/>
          </p:cNvSpPr>
          <p:nvPr/>
        </p:nvSpPr>
        <p:spPr bwMode="auto">
          <a:xfrm flipH="1" flipV="1">
            <a:off x="3347109" y="1372788"/>
            <a:ext cx="1304918" cy="3507734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" name="Group 40"/>
          <p:cNvGrpSpPr>
            <a:grpSpLocks/>
          </p:cNvGrpSpPr>
          <p:nvPr/>
        </p:nvGrpSpPr>
        <p:grpSpPr bwMode="auto">
          <a:xfrm>
            <a:off x="4584700" y="4880522"/>
            <a:ext cx="431800" cy="461962"/>
            <a:chOff x="2987824" y="4983559"/>
            <a:chExt cx="431800" cy="461665"/>
          </a:xfrm>
        </p:grpSpPr>
        <p:sp>
          <p:nvSpPr>
            <p:cNvPr id="50" name="Oval 36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2" name="Oval 36"/>
          <p:cNvSpPr>
            <a:spLocks noChangeArrowheads="1"/>
          </p:cNvSpPr>
          <p:nvPr/>
        </p:nvSpPr>
        <p:spPr bwMode="auto">
          <a:xfrm>
            <a:off x="5232401" y="4544219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3" name="Oval 36"/>
          <p:cNvSpPr>
            <a:spLocks noChangeArrowheads="1"/>
          </p:cNvSpPr>
          <p:nvPr/>
        </p:nvSpPr>
        <p:spPr bwMode="auto">
          <a:xfrm>
            <a:off x="6877050" y="3565527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4" name="Oval 36"/>
          <p:cNvSpPr>
            <a:spLocks noChangeArrowheads="1"/>
          </p:cNvSpPr>
          <p:nvPr/>
        </p:nvSpPr>
        <p:spPr bwMode="auto">
          <a:xfrm>
            <a:off x="8373269" y="2717800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86" y="1449386"/>
            <a:ext cx="1394418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5631374" y="1065054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Notosuchia</a:t>
            </a:r>
          </a:p>
        </p:txBody>
      </p:sp>
      <p:pic>
        <p:nvPicPr>
          <p:cNvPr id="57" name="Picture 6" descr="BatrachotomusSkele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83" y="4589371"/>
            <a:ext cx="1876343" cy="1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23"/>
          <p:cNvSpPr txBox="1">
            <a:spLocks noChangeArrowheads="1"/>
          </p:cNvSpPr>
          <p:nvPr/>
        </p:nvSpPr>
        <p:spPr bwMode="auto">
          <a:xfrm>
            <a:off x="1164296" y="4210747"/>
            <a:ext cx="15176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Rauisuchans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/>
          <a:srcRect l="39118" t="32327" r="8018" b="37407"/>
          <a:stretch/>
        </p:blipFill>
        <p:spPr>
          <a:xfrm>
            <a:off x="2682757" y="3320349"/>
            <a:ext cx="1343305" cy="1160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/>
          <a:srcRect l="29840" t="85093" r="27814"/>
          <a:stretch/>
        </p:blipFill>
        <p:spPr>
          <a:xfrm>
            <a:off x="4131006" y="2666693"/>
            <a:ext cx="2015387" cy="1070883"/>
          </a:xfrm>
          <a:prstGeom prst="rect">
            <a:avLst/>
          </a:prstGeom>
        </p:spPr>
      </p:pic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9177046" y="836648"/>
            <a:ext cx="146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Living Crocs</a:t>
            </a:r>
          </a:p>
        </p:txBody>
      </p:sp>
      <p:pic>
        <p:nvPicPr>
          <p:cNvPr id="43" name="Picture 20" descr="alligato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00" r="5249" b="6123"/>
          <a:stretch>
            <a:fillRect/>
          </a:stretch>
        </p:blipFill>
        <p:spPr bwMode="auto">
          <a:xfrm>
            <a:off x="9120189" y="1252537"/>
            <a:ext cx="1649579" cy="12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8" descr="800px-Mus_Nat_Hist_Nat_GPAC_Paris_13052012_0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34" y="1268414"/>
            <a:ext cx="1692053" cy="12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267094" y="1810598"/>
            <a:ext cx="30251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charset="0"/>
              </a:rPr>
              <a:t>This hypothesis means</a:t>
            </a:r>
            <a:r>
              <a:rPr lang="en-US" kern="0" dirty="0">
                <a:sym typeface="Georgia" charset="0"/>
              </a:rPr>
              <a:t>:</a:t>
            </a:r>
          </a:p>
          <a:p>
            <a:r>
              <a:rPr lang="en-US" kern="0" dirty="0">
                <a:sym typeface="Georgia" charset="0"/>
              </a:rPr>
              <a:t>Thalattosuchia evolved from a</a:t>
            </a:r>
          </a:p>
          <a:p>
            <a:r>
              <a:rPr lang="en-US" kern="0" dirty="0">
                <a:sym typeface="Georgia" charset="0"/>
              </a:rPr>
              <a:t>terrestrial ancestor, but one </a:t>
            </a:r>
          </a:p>
          <a:p>
            <a:r>
              <a:rPr lang="en-US" kern="0" dirty="0">
                <a:sym typeface="Georgia" charset="0"/>
              </a:rPr>
              <a:t>adapted for running…</a:t>
            </a:r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351513" y="312262"/>
            <a:ext cx="81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3200" b="1" u="sng" kern="0" dirty="0">
                <a:sym typeface="Georgia" charset="0"/>
              </a:rPr>
              <a:t>(1)</a:t>
            </a:r>
            <a:endParaRPr lang="en-US" sz="2800" b="1" kern="0" dirty="0">
              <a:sym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5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98868" y="1232999"/>
            <a:ext cx="8453064" cy="5020019"/>
          </a:xfrm>
          <a:prstGeom prst="rect">
            <a:avLst/>
          </a:prstGeom>
        </p:spPr>
        <p:txBody>
          <a:bodyPr/>
          <a:lstStyle/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Crocodylomorph systematics is currently a mess…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1600" kern="0" dirty="0">
              <a:sym typeface="Georgia" pitchFamily="18" charset="0"/>
            </a:endParaRPr>
          </a:p>
          <a:p>
            <a:pPr marL="39688" indent="-39688" algn="ctr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Different phylogenetic datasets support different evolutionary hypotheses…  </a:t>
            </a:r>
          </a:p>
          <a:p>
            <a:pPr algn="ctr" eaLnBrk="0" hangingPunct="0">
              <a:spcBef>
                <a:spcPts val="1200"/>
              </a:spcBef>
              <a:defRPr/>
            </a:pPr>
            <a:r>
              <a:rPr lang="en-US" sz="2000" kern="0" dirty="0">
                <a:sym typeface="Georgia" pitchFamily="18" charset="0"/>
              </a:rPr>
              <a:t>(</a:t>
            </a:r>
            <a:r>
              <a:rPr lang="en-US" sz="2000" i="1" kern="0" dirty="0">
                <a:sym typeface="Georgia" pitchFamily="18" charset="0"/>
              </a:rPr>
              <a:t>During these visits my analyses have jumped between all three hypotheses</a:t>
            </a:r>
            <a:r>
              <a:rPr lang="en-US" sz="2000" kern="0" dirty="0">
                <a:sym typeface="Georgia" pitchFamily="18" charset="0"/>
              </a:rPr>
              <a:t>)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1600" kern="0" dirty="0">
              <a:sym typeface="Georgia" pitchFamily="18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Thus we don’t know when major clades like </a:t>
            </a:r>
            <a:r>
              <a:rPr lang="en-US" sz="2000" b="1" kern="0" dirty="0">
                <a:sym typeface="Georgia" pitchFamily="18" charset="0"/>
              </a:rPr>
              <a:t>Thalattosuchia </a:t>
            </a:r>
            <a:r>
              <a:rPr lang="en-US" sz="2000" kern="0" dirty="0">
                <a:sym typeface="Georgia" pitchFamily="18" charset="0"/>
              </a:rPr>
              <a:t>evolved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1600" kern="0" dirty="0">
              <a:sym typeface="Georgia" pitchFamily="18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What we’re the closest relatives of </a:t>
            </a:r>
            <a:r>
              <a:rPr lang="en-US" sz="2000" b="1" kern="0" dirty="0">
                <a:sym typeface="Georgia" pitchFamily="18" charset="0"/>
              </a:rPr>
              <a:t>Thalattosuchia</a:t>
            </a:r>
            <a:r>
              <a:rPr lang="en-US" sz="2000" kern="0" dirty="0">
                <a:sym typeface="Georgia" pitchFamily="18" charset="0"/>
              </a:rPr>
              <a:t>?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1600" kern="0" dirty="0">
              <a:sym typeface="Georgia" pitchFamily="18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When did crocs become semi-aquatic? How many times? 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2000" kern="0" dirty="0">
              <a:sym typeface="Georgia" pitchFamily="18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000" kern="0" dirty="0">
                <a:sym typeface="Georgia" pitchFamily="18" charset="0"/>
              </a:rPr>
              <a:t>  Timing of the land-to-sea transition in thalattosuchians is </a:t>
            </a:r>
            <a:r>
              <a:rPr lang="en-US" sz="2000" b="1" i="1" kern="0" dirty="0">
                <a:sym typeface="Georgia" pitchFamily="18" charset="0"/>
              </a:rPr>
              <a:t>still unclear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6" y="261254"/>
            <a:ext cx="698500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What does this mean?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296" r="8517" b="4795"/>
          <a:stretch/>
        </p:blipFill>
        <p:spPr>
          <a:xfrm>
            <a:off x="8468441" y="2927926"/>
            <a:ext cx="3685669" cy="3930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3094" r="17517" b="13552"/>
          <a:stretch/>
        </p:blipFill>
        <p:spPr>
          <a:xfrm>
            <a:off x="8468440" y="-1"/>
            <a:ext cx="3704141" cy="29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1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6" y="261254"/>
            <a:ext cx="1096557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How do we fix this?    </a:t>
            </a:r>
            <a:r>
              <a:rPr lang="en-GB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CrocSuperMatrix</a:t>
            </a:r>
            <a:r>
              <a:rPr lang="en-GB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Project</a:t>
            </a:r>
          </a:p>
        </p:txBody>
      </p:sp>
      <p:cxnSp>
        <p:nvCxnSpPr>
          <p:cNvPr id="8" name="Straight Arrow Connector 7"/>
          <p:cNvCxnSpPr>
            <a:cxnSpLocks/>
            <a:stCxn id="25" idx="2"/>
          </p:cNvCxnSpPr>
          <p:nvPr/>
        </p:nvCxnSpPr>
        <p:spPr>
          <a:xfrm>
            <a:off x="9491073" y="2233010"/>
            <a:ext cx="26775" cy="4084858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5" idx="2"/>
          </p:cNvCxnSpPr>
          <p:nvPr/>
        </p:nvCxnSpPr>
        <p:spPr>
          <a:xfrm>
            <a:off x="2528301" y="2430955"/>
            <a:ext cx="11321" cy="3886913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808492" y="1104531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pitchFamily="18" charset="0"/>
              </a:rPr>
              <a:t>Young matrix</a:t>
            </a:r>
            <a:endParaRPr lang="en-GB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8680920" y="1104531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pitchFamily="18" charset="0"/>
              </a:rPr>
              <a:t>Hastings matrix</a:t>
            </a:r>
            <a:endParaRPr lang="en-GB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1811598" y="2061623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Young (2006)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410383" y="2775075"/>
            <a:ext cx="2289409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Wilkinson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(2008)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362779" y="3325584"/>
            <a:ext cx="2501006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Young &amp; Andrade (2009)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671633" y="4697723"/>
            <a:ext cx="1952779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Young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(2012)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094427" y="6321925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Young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(2016) [dataset 2]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8073604" y="6317868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Young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(2016) [dataset 1]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8449167" y="4336157"/>
            <a:ext cx="2164375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Hastings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(2011)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8449167" y="3804587"/>
            <a:ext cx="2164375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Hastings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(2010)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449167" y="5530485"/>
            <a:ext cx="2164375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Hastings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(2015)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8435660" y="2785799"/>
            <a:ext cx="2129109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>
                <a:sym typeface="Georgia" pitchFamily="18" charset="0"/>
              </a:rPr>
              <a:t>Barbosa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(2008)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7840621" y="1863678"/>
            <a:ext cx="3300904" cy="369332"/>
          </a:xfrm>
          <a:prstGeom prst="rect">
            <a:avLst/>
          </a:prstGeom>
          <a:solidFill>
            <a:srgbClr val="C3D79C"/>
          </a:solidFill>
        </p:spPr>
        <p:txBody>
          <a:bodyPr wrap="none">
            <a:spAutoFit/>
          </a:bodyPr>
          <a:lstStyle/>
          <a:p>
            <a:r>
              <a:rPr lang="en-US" kern="0" dirty="0" err="1">
                <a:sym typeface="Georgia" pitchFamily="18" charset="0"/>
              </a:rPr>
              <a:t>Jouve</a:t>
            </a:r>
            <a:r>
              <a:rPr lang="en-US" kern="0" dirty="0">
                <a:sym typeface="Georgia" pitchFamily="18" charset="0"/>
              </a:rPr>
              <a:t> (2005) / </a:t>
            </a:r>
            <a:r>
              <a:rPr lang="en-US" kern="0" dirty="0" err="1">
                <a:sym typeface="Georgia" pitchFamily="18" charset="0"/>
              </a:rPr>
              <a:t>Jouve</a:t>
            </a:r>
            <a:r>
              <a:rPr lang="en-US" kern="0" dirty="0">
                <a:sym typeface="Georgia" pitchFamily="18" charset="0"/>
              </a:rPr>
              <a:t> </a:t>
            </a:r>
            <a:r>
              <a:rPr lang="en-US" i="1" kern="0" dirty="0">
                <a:sym typeface="Georgia" pitchFamily="18" charset="0"/>
              </a:rPr>
              <a:t>et al</a:t>
            </a:r>
            <a:r>
              <a:rPr lang="en-US" kern="0" dirty="0">
                <a:sym typeface="Georgia" pitchFamily="18" charset="0"/>
              </a:rPr>
              <a:t>. (2005)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1740922" y="1437692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[Thalattosuchia]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5534" y="1437692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</a:t>
            </a:r>
            <a:r>
              <a:rPr lang="en-US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Dyrosauridae</a:t>
            </a:r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789658" y="6319830"/>
            <a:ext cx="2645612" cy="441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ctr" eaLnBrk="0" hangingPunct="0">
              <a:spcBef>
                <a:spcPts val="1200"/>
              </a:spcBef>
              <a:defRPr/>
            </a:pPr>
            <a:r>
              <a:rPr lang="en-US" i="1" kern="0" dirty="0">
                <a:solidFill>
                  <a:srgbClr val="FF0000"/>
                </a:solidFill>
                <a:sym typeface="Georgia" charset="0"/>
              </a:rPr>
              <a:t>Has Paris + Stuttgart data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4328924" y="6502534"/>
            <a:ext cx="437038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7409258" y="6502534"/>
            <a:ext cx="437038" cy="0"/>
          </a:xfrm>
          <a:prstGeom prst="straightConnector1">
            <a:avLst/>
          </a:prstGeom>
          <a:ln w="50800">
            <a:solidFill>
              <a:srgbClr val="C00000"/>
            </a:solidFill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9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550959" y="3049639"/>
            <a:ext cx="5768532" cy="2463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Character evaluations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Character merging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Creation of new character, &amp; splitting old characters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Character re-writing &amp; consistency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Taxon re-scoring</a:t>
            </a:r>
          </a:p>
          <a:p>
            <a:pPr marL="342900" indent="-342900" eaLnBrk="0" hangingPunct="0"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ym typeface="Georgia" charset="0"/>
              </a:rPr>
              <a:t>Partial cross-evaluation with the Andrade </a:t>
            </a:r>
            <a:r>
              <a:rPr lang="en-US" sz="1600" i="1" kern="0" dirty="0">
                <a:sym typeface="Georgia" charset="0"/>
              </a:rPr>
              <a:t>et al</a:t>
            </a:r>
            <a:r>
              <a:rPr lang="en-US" sz="1600" kern="0" dirty="0">
                <a:sym typeface="Georgia" charset="0"/>
              </a:rPr>
              <a:t>. (2011) matrix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6" y="261254"/>
            <a:ext cx="6985001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CrocSuperMatrix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 Project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9679" y="1104531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pitchFamily="18" charset="0"/>
              </a:rPr>
              <a:t>Young matrix</a:t>
            </a:r>
            <a:endParaRPr lang="en-GB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7249297" y="1104531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kern="0" dirty="0">
                <a:sym typeface="Georgia" pitchFamily="18" charset="0"/>
              </a:rPr>
              <a:t>Hastings matrix</a:t>
            </a:r>
            <a:endParaRPr lang="en-GB" b="1" u="sng" dirty="0"/>
          </a:p>
        </p:txBody>
      </p:sp>
      <p:sp>
        <p:nvSpPr>
          <p:cNvPr id="16" name="Rectangle 15"/>
          <p:cNvSpPr/>
          <p:nvPr/>
        </p:nvSpPr>
        <p:spPr>
          <a:xfrm>
            <a:off x="2452109" y="143769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[298 characters]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77236" y="143769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[120 characters]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7359" y="1790117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[103 OTUs]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48686" y="1790117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pitchFamily="18" charset="0"/>
              </a:rPr>
              <a:t>[37 OTUs]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rrow: Down 19"/>
          <p:cNvSpPr/>
          <p:nvPr/>
        </p:nvSpPr>
        <p:spPr>
          <a:xfrm rot="18592134">
            <a:off x="3478505" y="1922678"/>
            <a:ext cx="343949" cy="1323625"/>
          </a:xfrm>
          <a:prstGeom prst="downArrow">
            <a:avLst/>
          </a:prstGeom>
          <a:gradFill>
            <a:gsLst>
              <a:gs pos="0">
                <a:schemeClr val="tx1"/>
              </a:gs>
              <a:gs pos="33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Down 20"/>
          <p:cNvSpPr/>
          <p:nvPr/>
        </p:nvSpPr>
        <p:spPr>
          <a:xfrm rot="3269349">
            <a:off x="6989552" y="1772409"/>
            <a:ext cx="343949" cy="2328649"/>
          </a:xfrm>
          <a:prstGeom prst="downArrow">
            <a:avLst/>
          </a:prstGeom>
          <a:gradFill>
            <a:gsLst>
              <a:gs pos="0">
                <a:schemeClr val="tx1"/>
              </a:gs>
              <a:gs pos="33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43790" y="6265899"/>
            <a:ext cx="7922413" cy="5131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charset="0"/>
              </a:rPr>
              <a:t>N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charset="0"/>
              </a:rPr>
              <a:t>ew merged matrix</a:t>
            </a:r>
            <a:r>
              <a:rPr lang="en-US" kern="0" dirty="0">
                <a:sym typeface="Georgia" charset="0"/>
              </a:rPr>
              <a:t>: </a:t>
            </a:r>
            <a:r>
              <a:rPr lang="en-US" kern="0" dirty="0">
                <a:solidFill>
                  <a:srgbClr val="FF0000"/>
                </a:solidFill>
                <a:sym typeface="Georgia" charset="0"/>
              </a:rPr>
              <a:t>397 characters </a:t>
            </a:r>
            <a:r>
              <a:rPr lang="en-US" kern="0" dirty="0">
                <a:sym typeface="Georgia" charset="0"/>
              </a:rPr>
              <a:t>for </a:t>
            </a:r>
            <a:r>
              <a:rPr lang="en-US" kern="0" dirty="0">
                <a:solidFill>
                  <a:srgbClr val="FF0000"/>
                </a:solidFill>
                <a:sym typeface="Georgia" charset="0"/>
              </a:rPr>
              <a:t>140 OTUs</a:t>
            </a:r>
            <a:r>
              <a:rPr lang="en-US" kern="0" dirty="0">
                <a:sym typeface="Georgia" charset="0"/>
              </a:rPr>
              <a:t>	</a:t>
            </a:r>
            <a:r>
              <a:rPr lang="en-US" i="1" kern="0" dirty="0">
                <a:sym typeface="Georgia" charset="0"/>
              </a:rPr>
              <a:t>Supports Hypothesis 2</a:t>
            </a:r>
          </a:p>
        </p:txBody>
      </p:sp>
      <p:sp>
        <p:nvSpPr>
          <p:cNvPr id="24" name="Arrow: Down 23"/>
          <p:cNvSpPr/>
          <p:nvPr/>
        </p:nvSpPr>
        <p:spPr>
          <a:xfrm>
            <a:off x="5285948" y="5394035"/>
            <a:ext cx="421083" cy="1044389"/>
          </a:xfrm>
          <a:prstGeom prst="downArrow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7000">
                <a:schemeClr val="accent1">
                  <a:lumMod val="40000"/>
                  <a:lumOff val="60000"/>
                </a:schemeClr>
              </a:gs>
              <a:gs pos="47000">
                <a:srgbClr val="87BF61"/>
              </a:gs>
              <a:gs pos="84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514352" y="1527322"/>
            <a:ext cx="2473766" cy="5131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ctr" eaLnBrk="0" hangingPunct="0">
              <a:spcBef>
                <a:spcPts val="1200"/>
              </a:spcBef>
              <a:defRPr/>
            </a:pPr>
            <a:r>
              <a:rPr lang="en-US" i="1" kern="0" dirty="0">
                <a:sym typeface="Georgia" charset="0"/>
              </a:rPr>
              <a:t>Both matrices support hypothesis 3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8209186" y="6265899"/>
            <a:ext cx="2645612" cy="441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ctr" eaLnBrk="0" hangingPunct="0">
              <a:spcBef>
                <a:spcPts val="1200"/>
              </a:spcBef>
              <a:defRPr/>
            </a:pPr>
            <a:r>
              <a:rPr lang="en-US" i="1" kern="0" dirty="0">
                <a:solidFill>
                  <a:srgbClr val="FF0000"/>
                </a:solidFill>
                <a:sym typeface="Georgia" charset="0"/>
              </a:rPr>
              <a:t>Has data from all 4 visits</a:t>
            </a:r>
          </a:p>
        </p:txBody>
      </p:sp>
    </p:spTree>
    <p:extLst>
      <p:ext uri="{BB962C8B-B14F-4D97-AF65-F5344CB8AC3E}">
        <p14:creationId xmlns:p14="http://schemas.microsoft.com/office/powerpoint/2010/main" val="14446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18"/>
          <p:cNvSpPr>
            <a:spLocks noChangeShapeType="1"/>
          </p:cNvSpPr>
          <p:nvPr/>
        </p:nvSpPr>
        <p:spPr bwMode="auto">
          <a:xfrm flipH="1" flipV="1">
            <a:off x="3851746" y="2693268"/>
            <a:ext cx="913069" cy="18002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Line 13"/>
          <p:cNvSpPr>
            <a:spLocks noChangeShapeType="1"/>
          </p:cNvSpPr>
          <p:nvPr/>
        </p:nvSpPr>
        <p:spPr bwMode="auto">
          <a:xfrm flipV="1">
            <a:off x="1705704" y="2118595"/>
            <a:ext cx="7127875" cy="417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7" name="Line 17"/>
          <p:cNvSpPr>
            <a:spLocks noChangeShapeType="1"/>
          </p:cNvSpPr>
          <p:nvPr/>
        </p:nvSpPr>
        <p:spPr bwMode="auto">
          <a:xfrm flipH="1" flipV="1">
            <a:off x="1489804" y="4493494"/>
            <a:ext cx="7191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Line 18"/>
          <p:cNvSpPr>
            <a:spLocks noChangeShapeType="1"/>
          </p:cNvSpPr>
          <p:nvPr/>
        </p:nvSpPr>
        <p:spPr bwMode="auto">
          <a:xfrm flipH="1" flipV="1">
            <a:off x="2604229" y="3774357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3" name="Line 18"/>
          <p:cNvSpPr>
            <a:spLocks noChangeShapeType="1"/>
          </p:cNvSpPr>
          <p:nvPr/>
        </p:nvSpPr>
        <p:spPr bwMode="auto">
          <a:xfrm flipH="1" flipV="1">
            <a:off x="7141304" y="1326433"/>
            <a:ext cx="7191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5" name="Line 18"/>
          <p:cNvSpPr>
            <a:spLocks noChangeShapeType="1"/>
          </p:cNvSpPr>
          <p:nvPr/>
        </p:nvSpPr>
        <p:spPr bwMode="auto">
          <a:xfrm flipH="1" flipV="1">
            <a:off x="5341078" y="1758233"/>
            <a:ext cx="10795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8" name="Oval 36"/>
          <p:cNvSpPr>
            <a:spLocks noChangeArrowheads="1"/>
          </p:cNvSpPr>
          <p:nvPr/>
        </p:nvSpPr>
        <p:spPr bwMode="auto">
          <a:xfrm>
            <a:off x="3109053" y="5142782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8004903" y="2693269"/>
            <a:ext cx="135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chemeClr val="tx1"/>
                </a:solidFill>
              </a:rPr>
              <a:t>Neosuchia</a:t>
            </a:r>
          </a:p>
        </p:txBody>
      </p:sp>
      <p:sp>
        <p:nvSpPr>
          <p:cNvPr id="10266" name="Text Box 23"/>
          <p:cNvSpPr txBox="1">
            <a:spLocks noChangeArrowheads="1"/>
          </p:cNvSpPr>
          <p:nvPr/>
        </p:nvSpPr>
        <p:spPr bwMode="auto">
          <a:xfrm>
            <a:off x="6696804" y="391395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Semi-aquatic </a:t>
            </a: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</a:rPr>
              <a:t>neosuchians</a:t>
            </a:r>
          </a:p>
        </p:txBody>
      </p:sp>
      <p:sp>
        <p:nvSpPr>
          <p:cNvPr id="10267" name="Text Box 22"/>
          <p:cNvSpPr txBox="1">
            <a:spLocks noChangeArrowheads="1"/>
          </p:cNvSpPr>
          <p:nvPr/>
        </p:nvSpPr>
        <p:spPr bwMode="auto">
          <a:xfrm>
            <a:off x="1837227" y="1517022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Thalattosuchia</a:t>
            </a:r>
          </a:p>
        </p:txBody>
      </p:sp>
      <p:sp>
        <p:nvSpPr>
          <p:cNvPr id="10270" name="Rectangle 39"/>
          <p:cNvSpPr>
            <a:spLocks noChangeArrowheads="1"/>
          </p:cNvSpPr>
          <p:nvPr/>
        </p:nvSpPr>
        <p:spPr bwMode="auto">
          <a:xfrm>
            <a:off x="5234715" y="296790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10271" name="Group 41"/>
          <p:cNvGrpSpPr>
            <a:grpSpLocks/>
          </p:cNvGrpSpPr>
          <p:nvPr/>
        </p:nvGrpSpPr>
        <p:grpSpPr bwMode="auto">
          <a:xfrm>
            <a:off x="4600805" y="4247001"/>
            <a:ext cx="431800" cy="461963"/>
            <a:chOff x="2987824" y="4983559"/>
            <a:chExt cx="431800" cy="461665"/>
          </a:xfrm>
        </p:grpSpPr>
        <p:sp>
          <p:nvSpPr>
            <p:cNvPr id="10279" name="Oval 42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0280" name="Rectangle 43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6064941" y="4445516"/>
            <a:ext cx="5609827" cy="2058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Thalattosuchians are an aquatic radiation independent from the lineage that gave rise to living crocs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 Evolved during the Early Jurassic (within the first 10 million years), evolving quickly after the Triassic- Jurassic mass extinction event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They are a “</a:t>
            </a:r>
            <a:r>
              <a:rPr lang="en-US" kern="0" dirty="0" err="1">
                <a:sym typeface="Georgia" charset="0"/>
              </a:rPr>
              <a:t>protosuchian</a:t>
            </a:r>
            <a:r>
              <a:rPr lang="en-US" kern="0" dirty="0">
                <a:sym typeface="Georgia" charset="0"/>
              </a:rPr>
              <a:t>”-grade lineage modified for a marine existence</a:t>
            </a:r>
          </a:p>
        </p:txBody>
      </p:sp>
      <p:sp>
        <p:nvSpPr>
          <p:cNvPr id="10276" name="Rectangle 44"/>
          <p:cNvSpPr>
            <a:spLocks noChangeArrowheads="1"/>
          </p:cNvSpPr>
          <p:nvPr/>
        </p:nvSpPr>
        <p:spPr bwMode="auto">
          <a:xfrm>
            <a:off x="6014576" y="3905588"/>
            <a:ext cx="3791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u="sng" dirty="0">
                <a:solidFill>
                  <a:schemeClr val="tx1"/>
                </a:solidFill>
              </a:rPr>
              <a:t>Hypothesis 2: </a:t>
            </a:r>
            <a:r>
              <a:rPr lang="en-GB" altLang="en-US" b="1" i="1" u="sng" dirty="0">
                <a:solidFill>
                  <a:schemeClr val="tx1"/>
                </a:solidFill>
              </a:rPr>
              <a:t>supported</a:t>
            </a:r>
            <a:endParaRPr lang="en-GB" altLang="en-US" i="1" dirty="0">
              <a:solidFill>
                <a:schemeClr val="tx1"/>
              </a:solidFill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385083" y="386197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 err="1">
                <a:solidFill>
                  <a:srgbClr val="FF0000"/>
                </a:solidFill>
              </a:rPr>
              <a:t>Sphenosuchia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1877076" y="3044053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Protosuchia</a:t>
            </a:r>
          </a:p>
        </p:txBody>
      </p:sp>
      <p:pic>
        <p:nvPicPr>
          <p:cNvPr id="10268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7" y="1903125"/>
            <a:ext cx="39258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2864960" y="4666868"/>
            <a:ext cx="2369754" cy="1378637"/>
          </a:xfrm>
          <a:prstGeom prst="line">
            <a:avLst/>
          </a:prstGeom>
          <a:noFill/>
          <a:ln w="73025">
            <a:solidFill>
              <a:srgbClr val="FF0000"/>
            </a:solidFill>
            <a:round/>
            <a:headEnd type="stealth" w="lg" len="lg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" name="Group 40"/>
          <p:cNvGrpSpPr>
            <a:grpSpLocks/>
          </p:cNvGrpSpPr>
          <p:nvPr/>
        </p:nvGrpSpPr>
        <p:grpSpPr bwMode="auto">
          <a:xfrm>
            <a:off x="2424841" y="5449971"/>
            <a:ext cx="431800" cy="461962"/>
            <a:chOff x="2987824" y="4983559"/>
            <a:chExt cx="431800" cy="461665"/>
          </a:xfrm>
        </p:grpSpPr>
        <p:sp>
          <p:nvSpPr>
            <p:cNvPr id="50" name="Oval 36"/>
            <p:cNvSpPr>
              <a:spLocks noChangeArrowheads="1"/>
            </p:cNvSpPr>
            <p:nvPr/>
          </p:nvSpPr>
          <p:spPr bwMode="auto">
            <a:xfrm>
              <a:off x="2987824" y="5042793"/>
              <a:ext cx="431800" cy="360362"/>
            </a:xfrm>
            <a:prstGeom prst="ellipse">
              <a:avLst/>
            </a:prstGeom>
            <a:solidFill>
              <a:srgbClr val="C3D79C"/>
            </a:solidFill>
            <a:ln w="381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endParaRPr lang="en-GB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2987824" y="4983559"/>
              <a:ext cx="356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323D43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</p:grpSp>
      <p:sp>
        <p:nvSpPr>
          <p:cNvPr id="53" name="Oval 36"/>
          <p:cNvSpPr>
            <a:spLocks noChangeArrowheads="1"/>
          </p:cNvSpPr>
          <p:nvPr/>
        </p:nvSpPr>
        <p:spPr bwMode="auto">
          <a:xfrm>
            <a:off x="6193565" y="3334621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4" name="Oval 36"/>
          <p:cNvSpPr>
            <a:spLocks noChangeArrowheads="1"/>
          </p:cNvSpPr>
          <p:nvPr/>
        </p:nvSpPr>
        <p:spPr bwMode="auto">
          <a:xfrm>
            <a:off x="7689784" y="2486894"/>
            <a:ext cx="431800" cy="36036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35000">
                <a:schemeClr val="tx1">
                  <a:lumMod val="75000"/>
                  <a:lumOff val="25000"/>
                </a:schemeClr>
              </a:gs>
              <a:gs pos="68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01" y="1218480"/>
            <a:ext cx="1394418" cy="187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3"/>
          <p:cNvSpPr txBox="1">
            <a:spLocks noChangeArrowheads="1"/>
          </p:cNvSpPr>
          <p:nvPr/>
        </p:nvSpPr>
        <p:spPr bwMode="auto">
          <a:xfrm>
            <a:off x="4947889" y="834148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Notosuchia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39118" t="32327" r="8018" b="37407"/>
          <a:stretch/>
        </p:blipFill>
        <p:spPr>
          <a:xfrm>
            <a:off x="743450" y="4258149"/>
            <a:ext cx="1343305" cy="11607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/>
          <a:srcRect l="29840" t="85093" r="27814"/>
          <a:stretch/>
        </p:blipFill>
        <p:spPr>
          <a:xfrm>
            <a:off x="2014098" y="3361246"/>
            <a:ext cx="2015387" cy="1070883"/>
          </a:xfrm>
          <a:prstGeom prst="rect">
            <a:avLst/>
          </a:prstGeom>
        </p:spPr>
      </p:pic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8493561" y="605742"/>
            <a:ext cx="146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</a:rPr>
              <a:t>Living Crocs</a:t>
            </a:r>
          </a:p>
        </p:txBody>
      </p:sp>
      <p:pic>
        <p:nvPicPr>
          <p:cNvPr id="43" name="Picture 20" descr="alligat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3500" r="5249" b="6123"/>
          <a:stretch>
            <a:fillRect/>
          </a:stretch>
        </p:blipFill>
        <p:spPr bwMode="auto">
          <a:xfrm>
            <a:off x="8436704" y="1021631"/>
            <a:ext cx="1649579" cy="12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8" descr="800px-Mus_Nat_Hist_Nat_GPAC_Paris_13052012_0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49" y="1037508"/>
            <a:ext cx="1692053" cy="120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52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86" y="1998931"/>
            <a:ext cx="4916676" cy="3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95" y="1142041"/>
            <a:ext cx="3417479" cy="561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117759" y="996889"/>
            <a:ext cx="2909454" cy="7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71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en-GB" altLang="en-US" sz="3200" dirty="0">
                <a:solidFill>
                  <a:schemeClr val="tx1"/>
                </a:solidFill>
              </a:rPr>
              <a:t>Increase gape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6922648" y="2227915"/>
            <a:ext cx="3613339" cy="2321524"/>
          </a:xfrm>
          <a:prstGeom prst="roundRect">
            <a:avLst>
              <a:gd name="adj" fmla="val 37"/>
            </a:avLst>
          </a:prstGeom>
          <a:noFill/>
          <a:ln w="63500" cap="sq">
            <a:solidFill>
              <a:srgbClr val="FFD3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1633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6925528" y="4604164"/>
            <a:ext cx="3611899" cy="2222153"/>
          </a:xfrm>
          <a:prstGeom prst="roundRect">
            <a:avLst>
              <a:gd name="adj" fmla="val 37"/>
            </a:avLst>
          </a:prstGeom>
          <a:noFill/>
          <a:ln w="63500" cap="sq">
            <a:solidFill>
              <a:srgbClr val="FF42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1633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922648" y="1077234"/>
            <a:ext cx="3613339" cy="1075793"/>
          </a:xfrm>
          <a:prstGeom prst="roundRect">
            <a:avLst>
              <a:gd name="adj" fmla="val 37"/>
            </a:avLst>
          </a:prstGeom>
          <a:noFill/>
          <a:ln w="63500" cap="sq">
            <a:solidFill>
              <a:srgbClr val="579D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1633"/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662">
            <a:off x="1586888" y="2740609"/>
            <a:ext cx="4916676" cy="3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888" y="2056537"/>
            <a:ext cx="4916676" cy="3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 rot="20883519">
            <a:off x="4143156" y="3342592"/>
            <a:ext cx="1784347" cy="88713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sz="1633">
              <a:latin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980049" y="3493807"/>
            <a:ext cx="2351766" cy="871292"/>
            <a:chOff x="503238" y="3851845"/>
            <a:chExt cx="2592858" cy="960418"/>
          </a:xfrm>
        </p:grpSpPr>
        <p:cxnSp>
          <p:nvCxnSpPr>
            <p:cNvPr id="11277" name="Straight Connector 3"/>
            <p:cNvCxnSpPr>
              <a:cxnSpLocks noChangeShapeType="1"/>
            </p:cNvCxnSpPr>
            <p:nvPr/>
          </p:nvCxnSpPr>
          <p:spPr bwMode="auto">
            <a:xfrm flipH="1">
              <a:off x="503238" y="3851845"/>
              <a:ext cx="2520850" cy="576064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78" name="Straight Connector 21"/>
            <p:cNvCxnSpPr>
              <a:cxnSpLocks noChangeShapeType="1"/>
            </p:cNvCxnSpPr>
            <p:nvPr/>
          </p:nvCxnSpPr>
          <p:spPr bwMode="auto">
            <a:xfrm flipH="1" flipV="1">
              <a:off x="503238" y="4427909"/>
              <a:ext cx="2592858" cy="384354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1523521" y="6585813"/>
            <a:ext cx="3871573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82"/>
              </a:spcAft>
            </a:pPr>
            <a:r>
              <a:rPr lang="en-GB" altLang="en-US" sz="1089">
                <a:solidFill>
                  <a:srgbClr val="FFFFFF"/>
                </a:solidFill>
              </a:rPr>
              <a:t>Modified from Pol &amp; Gasparini (2009) </a:t>
            </a:r>
            <a:r>
              <a:rPr lang="en-GB" altLang="en-US" sz="1089" i="1">
                <a:solidFill>
                  <a:srgbClr val="FFFFFF"/>
                </a:solidFill>
              </a:rPr>
              <a:t>JSP</a:t>
            </a:r>
            <a:r>
              <a:rPr lang="en-GB" altLang="en-US" sz="1089">
                <a:solidFill>
                  <a:srgbClr val="FFFFFF"/>
                </a:solidFill>
              </a:rPr>
              <a:t>;</a:t>
            </a:r>
            <a:r>
              <a:rPr lang="en-GB" altLang="en-US" sz="1089" i="1">
                <a:solidFill>
                  <a:srgbClr val="FFFFFF"/>
                </a:solidFill>
              </a:rPr>
              <a:t> </a:t>
            </a:r>
            <a:r>
              <a:rPr lang="en-GB" altLang="en-US" sz="1089">
                <a:solidFill>
                  <a:srgbClr val="FFFFFF"/>
                </a:solidFill>
              </a:rPr>
              <a:t>Young et al. (2013) </a:t>
            </a:r>
            <a:r>
              <a:rPr lang="en-GB" altLang="en-US" sz="1089" i="1">
                <a:solidFill>
                  <a:srgbClr val="FFFFFF"/>
                </a:solidFill>
              </a:rPr>
              <a:t>JSP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80766" y="81446"/>
            <a:ext cx="8904499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Macrophagy in Metriorhynchidae</a:t>
            </a:r>
          </a:p>
        </p:txBody>
      </p:sp>
    </p:spTree>
    <p:extLst>
      <p:ext uri="{BB962C8B-B14F-4D97-AF65-F5344CB8AC3E}">
        <p14:creationId xmlns:p14="http://schemas.microsoft.com/office/powerpoint/2010/main" val="41320157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  <p:bldP spid="14342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9" descr="P10100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30817" r="4828" b="9796"/>
          <a:stretch>
            <a:fillRect/>
          </a:stretch>
        </p:blipFill>
        <p:spPr bwMode="auto">
          <a:xfrm>
            <a:off x="6591515" y="2650024"/>
            <a:ext cx="5525871" cy="201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0"/>
          <a:stretch>
            <a:fillRect/>
          </a:stretch>
        </p:blipFill>
        <p:spPr bwMode="auto">
          <a:xfrm>
            <a:off x="4976108" y="4132529"/>
            <a:ext cx="1311564" cy="25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92382" y="3018614"/>
            <a:ext cx="4340076" cy="38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5471" rIns="0" bIns="0"/>
          <a:lstStyle/>
          <a:p>
            <a:pPr>
              <a:spcAft>
                <a:spcPts val="1282"/>
              </a:spcAft>
              <a:buFont typeface="Wingdings" pitchFamily="2" charset="2"/>
              <a:buChar char="q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  Skull &amp; mandibular characteristics</a:t>
            </a: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Enlarged supratemporal fenestrae</a:t>
            </a: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Shearing occlusion mechanics</a:t>
            </a: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Shortened snout</a:t>
            </a:r>
          </a:p>
          <a:p>
            <a:pPr marL="1087216" lvl="1" indent="-414726">
              <a:spcAft>
                <a:spcPts val="1282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endParaRPr lang="en-GB" altLang="en-US" sz="1050" b="1" dirty="0">
              <a:solidFill>
                <a:srgbClr val="000000"/>
              </a:solidFill>
              <a:sym typeface="Arial" charset="0"/>
            </a:endParaRPr>
          </a:p>
          <a:p>
            <a:pPr>
              <a:spcAft>
                <a:spcPts val="1282"/>
              </a:spcAft>
              <a:buFont typeface="Wingdings" pitchFamily="2" charset="2"/>
              <a:buChar char="q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 charset="0"/>
              </a:rPr>
              <a:t>  Dental characteristics</a:t>
            </a: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Enlarged </a:t>
            </a:r>
            <a:r>
              <a:rPr lang="en-GB" altLang="en-US" dirty="0" err="1">
                <a:solidFill>
                  <a:srgbClr val="000000"/>
                </a:solidFill>
                <a:sym typeface="Arial" charset="0"/>
              </a:rPr>
              <a:t>apicobasal</a:t>
            </a: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 length</a:t>
            </a: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 err="1">
                <a:solidFill>
                  <a:srgbClr val="000000"/>
                </a:solidFill>
                <a:sym typeface="Arial" charset="0"/>
              </a:rPr>
              <a:t>Carinated</a:t>
            </a: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 &amp; </a:t>
            </a:r>
            <a:r>
              <a:rPr lang="en-GB" altLang="en-US" dirty="0" err="1">
                <a:solidFill>
                  <a:srgbClr val="000000"/>
                </a:solidFill>
                <a:sym typeface="Arial" charset="0"/>
              </a:rPr>
              <a:t>denticulated</a:t>
            </a:r>
            <a:endParaRPr lang="en-GB" altLang="en-US" dirty="0">
              <a:solidFill>
                <a:srgbClr val="000000"/>
              </a:solidFill>
              <a:sym typeface="Arial" charset="0"/>
            </a:endParaRPr>
          </a:p>
          <a:p>
            <a:pPr marL="1087216" lvl="1" indent="-414726">
              <a:spcAft>
                <a:spcPts val="1282"/>
              </a:spcAft>
              <a:buFont typeface="Wingdings" pitchFamily="2" charset="2"/>
              <a:buChar char="Ø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en-GB" altLang="en-US" dirty="0">
                <a:solidFill>
                  <a:srgbClr val="000000"/>
                </a:solidFill>
                <a:sym typeface="Arial" charset="0"/>
              </a:rPr>
              <a:t>Fewer, but wider teeth</a:t>
            </a:r>
          </a:p>
        </p:txBody>
      </p:sp>
      <p:pic>
        <p:nvPicPr>
          <p:cNvPr id="71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-1731"/>
            <a:ext cx="3860800" cy="2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18785"/>
          <a:stretch>
            <a:fillRect/>
          </a:stretch>
        </p:blipFill>
        <p:spPr bwMode="auto">
          <a:xfrm>
            <a:off x="9354450" y="4818277"/>
            <a:ext cx="2700340" cy="200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0766" y="81446"/>
            <a:ext cx="8904499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Macrophagy in Metriorhynchidae</a:t>
            </a:r>
          </a:p>
        </p:txBody>
      </p:sp>
      <p:sp>
        <p:nvSpPr>
          <p:cNvPr id="10" name="Rectangle 189"/>
          <p:cNvSpPr>
            <a:spLocks noChangeArrowheads="1"/>
          </p:cNvSpPr>
          <p:nvPr/>
        </p:nvSpPr>
        <p:spPr bwMode="auto">
          <a:xfrm>
            <a:off x="10235675" y="2219138"/>
            <a:ext cx="1881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Dakosaurus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8676" y="1061080"/>
            <a:ext cx="7689941" cy="1671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7"/>
              </a:buBlip>
              <a:defRPr/>
            </a:pPr>
            <a:r>
              <a:rPr lang="en-US" kern="0" dirty="0">
                <a:sym typeface="Georgia" charset="0"/>
              </a:rPr>
              <a:t>  Macrophagous metriorhynchids evolved a wider gape (first) in order to eat larger-bodied prey items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7"/>
              </a:buBlip>
              <a:defRPr/>
            </a:pPr>
            <a:r>
              <a:rPr lang="en-US" kern="0" dirty="0">
                <a:sym typeface="Georgia" charset="0"/>
              </a:rPr>
              <a:t>  But, bite force </a:t>
            </a:r>
            <a:r>
              <a:rPr lang="en-US" b="1" kern="0" dirty="0">
                <a:sym typeface="Georgia" charset="0"/>
              </a:rPr>
              <a:t>decreases</a:t>
            </a:r>
            <a:r>
              <a:rPr lang="en-US" kern="0" dirty="0">
                <a:sym typeface="Georgia" charset="0"/>
              </a:rPr>
              <a:t> and gape </a:t>
            </a:r>
            <a:r>
              <a:rPr lang="en-US" b="1" kern="0" dirty="0">
                <a:sym typeface="Georgia" charset="0"/>
              </a:rPr>
              <a:t>increases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7"/>
              </a:buBlip>
              <a:defRPr/>
            </a:pPr>
            <a:r>
              <a:rPr lang="en-US" b="1" kern="0" dirty="0">
                <a:sym typeface="Georgia" charset="0"/>
              </a:rPr>
              <a:t>  </a:t>
            </a:r>
            <a:r>
              <a:rPr lang="en-US" kern="0" dirty="0">
                <a:sym typeface="Georgia" charset="0"/>
              </a:rPr>
              <a:t>So, they evolved ways to increase bite force, or process prey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285991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!cpor5.jpg"/>
          <p:cNvPicPr>
            <a:picLocks noChangeAspect="1"/>
          </p:cNvPicPr>
          <p:nvPr/>
        </p:nvPicPr>
        <p:blipFill>
          <a:blip r:embed="rId3"/>
          <a:srcRect t="2492" r="4252" b="2096"/>
          <a:stretch>
            <a:fillRect/>
          </a:stretch>
        </p:blipFill>
        <p:spPr>
          <a:xfrm>
            <a:off x="0" y="-1"/>
            <a:ext cx="5307850" cy="326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22" descr="article-0-0276C09A000005DC-612_468x301_popup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2731" r="5571" b="7862"/>
          <a:stretch/>
        </p:blipFill>
        <p:spPr bwMode="auto">
          <a:xfrm>
            <a:off x="0" y="3267539"/>
            <a:ext cx="5756988" cy="35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9"/>
          <p:cNvSpPr>
            <a:spLocks noChangeArrowheads="1"/>
          </p:cNvSpPr>
          <p:nvPr/>
        </p:nvSpPr>
        <p:spPr bwMode="auto">
          <a:xfrm>
            <a:off x="138665" y="1169017"/>
            <a:ext cx="1916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Crocodylus </a:t>
            </a:r>
            <a:r>
              <a:rPr lang="en-GB" altLang="en-US" sz="2800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porosus</a:t>
            </a:r>
            <a:r>
              <a:rPr lang="en-GB" altLang="en-US" sz="2000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Rectangle 189"/>
          <p:cNvSpPr>
            <a:spLocks noChangeArrowheads="1"/>
          </p:cNvSpPr>
          <p:nvPr/>
        </p:nvSpPr>
        <p:spPr bwMode="auto">
          <a:xfrm>
            <a:off x="188999" y="5580972"/>
            <a:ext cx="1916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Crocodylus </a:t>
            </a:r>
            <a:r>
              <a:rPr lang="en-GB" altLang="en-US" sz="2800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niloticus</a:t>
            </a:r>
            <a:r>
              <a:rPr lang="en-GB" altLang="en-US" sz="2000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8" name="Picture 7" descr="gharial1-5096.jpg"/>
          <p:cNvPicPr>
            <a:picLocks noChangeAspect="1"/>
          </p:cNvPicPr>
          <p:nvPr/>
        </p:nvPicPr>
        <p:blipFill rotWithShape="1">
          <a:blip r:embed="rId5"/>
          <a:srcRect l="16710" t="11629" b="25197"/>
          <a:stretch/>
        </p:blipFill>
        <p:spPr>
          <a:xfrm>
            <a:off x="5307850" y="-2"/>
            <a:ext cx="6867164" cy="333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9" descr="alligatorL_468x34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" b="9917"/>
          <a:stretch>
            <a:fillRect/>
          </a:stretch>
        </p:blipFill>
        <p:spPr bwMode="auto">
          <a:xfrm>
            <a:off x="6997739" y="3215295"/>
            <a:ext cx="5160497" cy="364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89"/>
          <p:cNvSpPr>
            <a:spLocks noChangeArrowheads="1"/>
          </p:cNvSpPr>
          <p:nvPr/>
        </p:nvSpPr>
        <p:spPr bwMode="auto">
          <a:xfrm>
            <a:off x="6236103" y="-3"/>
            <a:ext cx="3201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Gavialis </a:t>
            </a:r>
            <a:r>
              <a:rPr lang="en-GB" altLang="en-US" sz="2800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gangeticus</a:t>
            </a:r>
            <a:endParaRPr lang="en-GB" altLang="en-US" sz="3200" b="1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3" name="Rectangle 189"/>
          <p:cNvSpPr>
            <a:spLocks noChangeArrowheads="1"/>
          </p:cNvSpPr>
          <p:nvPr/>
        </p:nvSpPr>
        <p:spPr bwMode="auto">
          <a:xfrm>
            <a:off x="8120736" y="3215295"/>
            <a:ext cx="3934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Alligator </a:t>
            </a:r>
            <a:r>
              <a:rPr lang="en-GB" altLang="en-US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mississippiensis</a:t>
            </a:r>
            <a:endParaRPr lang="en-GB" altLang="en-US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Plesiosuchus phyloge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>
            <a:fillRect/>
          </a:stretch>
        </p:blipFill>
        <p:spPr bwMode="auto">
          <a:xfrm>
            <a:off x="1524001" y="0"/>
            <a:ext cx="813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89"/>
          <p:cNvSpPr>
            <a:spLocks noChangeArrowheads="1"/>
          </p:cNvSpPr>
          <p:nvPr/>
        </p:nvSpPr>
        <p:spPr bwMode="auto">
          <a:xfrm>
            <a:off x="9696451" y="44451"/>
            <a:ext cx="10080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00"/>
                </a:solidFill>
              </a:rPr>
              <a:t>Young </a:t>
            </a:r>
            <a:r>
              <a:rPr lang="en-GB" altLang="en-US" sz="1800" i="1">
                <a:solidFill>
                  <a:srgbClr val="000000"/>
                </a:solidFill>
              </a:rPr>
              <a:t>et al</a:t>
            </a:r>
            <a:r>
              <a:rPr lang="en-GB" altLang="en-US" sz="1800">
                <a:solidFill>
                  <a:srgbClr val="000000"/>
                </a:solidFill>
              </a:rPr>
              <a:t>. (2012)  </a:t>
            </a:r>
            <a:r>
              <a:rPr lang="en-GB" altLang="en-US" sz="1800" i="1">
                <a:solidFill>
                  <a:srgbClr val="000000"/>
                </a:solidFill>
              </a:rPr>
              <a:t>PLoS ONE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96" name="Rectangle 189"/>
          <p:cNvSpPr>
            <a:spLocks noChangeArrowheads="1"/>
          </p:cNvSpPr>
          <p:nvPr/>
        </p:nvSpPr>
        <p:spPr bwMode="auto">
          <a:xfrm>
            <a:off x="9073813" y="4519749"/>
            <a:ext cx="169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1600" b="1" dirty="0">
                <a:solidFill>
                  <a:srgbClr val="000000"/>
                </a:solidFill>
              </a:rPr>
              <a:t>Macrophagous subclade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9120189" y="4919517"/>
            <a:ext cx="504825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67213" y="4560889"/>
            <a:ext cx="1873250" cy="3079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 i="1" dirty="0">
                <a:solidFill>
                  <a:schemeClr val="tx2">
                    <a:lumMod val="65000"/>
                    <a:lumOff val="35000"/>
                  </a:schemeClr>
                </a:solidFill>
                <a:latin typeface="Arial" charset="0"/>
                <a:sym typeface="Arial" charset="0"/>
              </a:rPr>
              <a:t>Tyrannoneustes</a:t>
            </a:r>
            <a:endParaRPr lang="en-GB" sz="1400" i="1" dirty="0">
              <a:solidFill>
                <a:schemeClr val="tx2">
                  <a:lumMod val="65000"/>
                  <a:lumOff val="35000"/>
                </a:schemeClr>
              </a:solidFill>
              <a:latin typeface="Arial" charset="0"/>
              <a:sym typeface="Arial" charset="0"/>
            </a:endParaRPr>
          </a:p>
        </p:txBody>
      </p:sp>
      <p:sp>
        <p:nvSpPr>
          <p:cNvPr id="8199" name="Rectangle 14"/>
          <p:cNvSpPr>
            <a:spLocks noChangeArrowheads="1"/>
          </p:cNvSpPr>
          <p:nvPr/>
        </p:nvSpPr>
        <p:spPr bwMode="auto">
          <a:xfrm>
            <a:off x="6162526" y="4595949"/>
            <a:ext cx="5048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3503614" y="4508500"/>
            <a:ext cx="5616575" cy="234950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5" y="5568045"/>
            <a:ext cx="3107247" cy="11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1" name="Straight Arrow Connector 12"/>
          <p:cNvCxnSpPr>
            <a:cxnSpLocks noChangeShapeType="1"/>
          </p:cNvCxnSpPr>
          <p:nvPr/>
        </p:nvCxnSpPr>
        <p:spPr bwMode="auto">
          <a:xfrm flipH="1">
            <a:off x="2096655" y="4868864"/>
            <a:ext cx="2778091" cy="931572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179" y="5135417"/>
            <a:ext cx="2727809" cy="17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4"/>
          <a:stretch>
            <a:fillRect/>
          </a:stretch>
        </p:blipFill>
        <p:spPr bwMode="auto">
          <a:xfrm>
            <a:off x="9340178" y="3260359"/>
            <a:ext cx="2851821" cy="126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16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41313" r="52177" b="39268"/>
          <a:stretch>
            <a:fillRect/>
          </a:stretch>
        </p:blipFill>
        <p:spPr bwMode="auto">
          <a:xfrm>
            <a:off x="5303068" y="4595443"/>
            <a:ext cx="4044127" cy="223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331" y="2209038"/>
            <a:ext cx="3081681" cy="195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8678" y="1061080"/>
            <a:ext cx="4013867" cy="9768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Wide morphological diversity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Suite of adaptations for macrophagy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0766" y="81446"/>
            <a:ext cx="4177571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Geosaurini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4"/>
          <a:stretch>
            <a:fillRect/>
          </a:stretch>
        </p:blipFill>
        <p:spPr bwMode="auto">
          <a:xfrm>
            <a:off x="0" y="4544291"/>
            <a:ext cx="5200536" cy="231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9" descr="P10100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30817" r="4828" b="9796"/>
          <a:stretch>
            <a:fillRect/>
          </a:stretch>
        </p:blipFill>
        <p:spPr bwMode="auto">
          <a:xfrm>
            <a:off x="0" y="2238830"/>
            <a:ext cx="6142120" cy="223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89"/>
          <p:cNvSpPr>
            <a:spLocks noChangeArrowheads="1"/>
          </p:cNvSpPr>
          <p:nvPr/>
        </p:nvSpPr>
        <p:spPr bwMode="auto">
          <a:xfrm>
            <a:off x="7630166" y="3723160"/>
            <a:ext cx="1881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Dakosaurus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35937" y="4063394"/>
            <a:ext cx="2766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False killer-whale like forms</a:t>
            </a:r>
          </a:p>
        </p:txBody>
      </p:sp>
      <p:sp>
        <p:nvSpPr>
          <p:cNvPr id="37" name="Rectangle 189"/>
          <p:cNvSpPr>
            <a:spLocks noChangeArrowheads="1"/>
          </p:cNvSpPr>
          <p:nvPr/>
        </p:nvSpPr>
        <p:spPr bwMode="auto">
          <a:xfrm>
            <a:off x="199762" y="4544291"/>
            <a:ext cx="16082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Geosaurus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10169" y="4899494"/>
            <a:ext cx="2174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Barracuda-like forms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68706" y="2880190"/>
            <a:ext cx="2065707" cy="9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1778" y="2747004"/>
            <a:ext cx="1993076" cy="12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/>
          <a:stretch>
            <a:fillRect/>
          </a:stretch>
        </p:blipFill>
        <p:spPr bwMode="auto">
          <a:xfrm>
            <a:off x="9464311" y="4568164"/>
            <a:ext cx="2404415" cy="228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6" descr="Dakosaurus manselii skull dorsal reco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14"/>
          <a:stretch>
            <a:fillRect/>
          </a:stretch>
        </p:blipFill>
        <p:spPr bwMode="auto">
          <a:xfrm>
            <a:off x="7220083" y="16193"/>
            <a:ext cx="4962681" cy="214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189"/>
          <p:cNvSpPr>
            <a:spLocks noChangeArrowheads="1"/>
          </p:cNvSpPr>
          <p:nvPr/>
        </p:nvSpPr>
        <p:spPr bwMode="auto">
          <a:xfrm>
            <a:off x="10043633" y="1420185"/>
            <a:ext cx="1881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Plesiosuchus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10169" y="2198255"/>
            <a:ext cx="122021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-5546" y="4530446"/>
            <a:ext cx="122021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1" descr="Figure 25 cop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33990" b="39726"/>
          <a:stretch>
            <a:fillRect/>
          </a:stretch>
        </p:blipFill>
        <p:spPr bwMode="auto">
          <a:xfrm>
            <a:off x="4704777" y="40406"/>
            <a:ext cx="2375244" cy="211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9604254" y="1759073"/>
            <a:ext cx="2447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Largest metriorhynchid</a:t>
            </a:r>
          </a:p>
        </p:txBody>
      </p:sp>
    </p:spTree>
    <p:extLst>
      <p:ext uri="{BB962C8B-B14F-4D97-AF65-F5344CB8AC3E}">
        <p14:creationId xmlns:p14="http://schemas.microsoft.com/office/powerpoint/2010/main" val="94146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8" descr="Geosaurinae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3"/>
          <a:stretch>
            <a:fillRect/>
          </a:stretch>
        </p:blipFill>
        <p:spPr bwMode="auto">
          <a:xfrm>
            <a:off x="350982" y="1520887"/>
            <a:ext cx="9423257" cy="53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3588114" y="4780258"/>
            <a:ext cx="1131931" cy="249488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ヒラギノ角ゴ ProN W3" charset="-128"/>
              <a:sym typeface="Arial" charset="0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4720045" y="4178634"/>
            <a:ext cx="79216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1513" name="Rectangle 14"/>
          <p:cNvSpPr>
            <a:spLocks noChangeArrowheads="1"/>
          </p:cNvSpPr>
          <p:nvPr/>
        </p:nvSpPr>
        <p:spPr bwMode="auto">
          <a:xfrm>
            <a:off x="4720045" y="4868068"/>
            <a:ext cx="863600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3196144" y="1524585"/>
            <a:ext cx="2519363" cy="179387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17335" y="3297822"/>
            <a:ext cx="1584325" cy="215900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62756" y="4210075"/>
            <a:ext cx="433388" cy="28892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38375" y="4795838"/>
            <a:ext cx="836676" cy="288925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ym typeface="Arial" charset="0"/>
            </a:endParaRPr>
          </a:p>
        </p:txBody>
      </p:sp>
      <p:pic>
        <p:nvPicPr>
          <p:cNvPr id="21518" name="Picture 11" descr="MelkshamMonster_teeth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57" y="1592515"/>
            <a:ext cx="1445562" cy="199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9" name="Straight Arrow Connector 12"/>
          <p:cNvCxnSpPr>
            <a:cxnSpLocks noChangeShapeType="1"/>
          </p:cNvCxnSpPr>
          <p:nvPr/>
        </p:nvCxnSpPr>
        <p:spPr bwMode="auto">
          <a:xfrm flipH="1">
            <a:off x="4601661" y="3376969"/>
            <a:ext cx="4540895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2" name="Straight Arrow Connector 12"/>
          <p:cNvCxnSpPr>
            <a:cxnSpLocks noChangeShapeType="1"/>
          </p:cNvCxnSpPr>
          <p:nvPr/>
        </p:nvCxnSpPr>
        <p:spPr bwMode="auto">
          <a:xfrm flipH="1">
            <a:off x="3606851" y="4940299"/>
            <a:ext cx="6101610" cy="0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99" y="386445"/>
            <a:ext cx="3107247" cy="11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21524" name="Straight Arrow Connector 12"/>
          <p:cNvCxnSpPr>
            <a:cxnSpLocks noChangeShapeType="1"/>
          </p:cNvCxnSpPr>
          <p:nvPr/>
        </p:nvCxnSpPr>
        <p:spPr bwMode="auto">
          <a:xfrm flipV="1">
            <a:off x="3606850" y="1087271"/>
            <a:ext cx="944743" cy="403164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29" name="Straight Arrow Connector 12"/>
          <p:cNvCxnSpPr>
            <a:cxnSpLocks noChangeShapeType="1"/>
            <a:endCxn id="19" idx="1"/>
          </p:cNvCxnSpPr>
          <p:nvPr/>
        </p:nvCxnSpPr>
        <p:spPr bwMode="auto">
          <a:xfrm flipV="1">
            <a:off x="2281382" y="4354538"/>
            <a:ext cx="481374" cy="39996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/>
          <p:cNvSpPr/>
          <p:nvPr/>
        </p:nvSpPr>
        <p:spPr bwMode="auto">
          <a:xfrm>
            <a:off x="3217995" y="4188072"/>
            <a:ext cx="1502050" cy="283854"/>
          </a:xfrm>
          <a:prstGeom prst="rect">
            <a:avLst/>
          </a:prstGeom>
          <a:solidFill>
            <a:srgbClr val="E6E6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ヒラギノ角ゴ ProN W3" charset="-128"/>
              <a:sym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2" r="47253" b="1889"/>
          <a:stretch/>
        </p:blipFill>
        <p:spPr>
          <a:xfrm rot="5400000">
            <a:off x="8849507" y="4479609"/>
            <a:ext cx="3237345" cy="15194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7427"/>
            <a:ext cx="2459966" cy="1675646"/>
          </a:xfrm>
          <a:prstGeom prst="rect">
            <a:avLst/>
          </a:prstGeom>
        </p:spPr>
      </p:pic>
      <p:pic>
        <p:nvPicPr>
          <p:cNvPr id="35" name="Picture 6" descr="MelkshamMonster skull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7"/>
          <a:stretch>
            <a:fillRect/>
          </a:stretch>
        </p:blipFill>
        <p:spPr bwMode="auto">
          <a:xfrm>
            <a:off x="9144003" y="166366"/>
            <a:ext cx="2281382" cy="14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96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56" y="81446"/>
            <a:ext cx="9370480" cy="1143001"/>
          </a:xfrm>
        </p:spPr>
        <p:txBody>
          <a:bodyPr>
            <a:normAutofit/>
          </a:bodyPr>
          <a:lstStyle/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 2014 </a:t>
            </a:r>
            <a:r>
              <a:rPr lang="en-CA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4000" b="1" i="1" dirty="0"/>
              <a:t>FR-TAF-4021</a:t>
            </a:r>
            <a:r>
              <a:rPr lang="en-CA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</a:t>
            </a:r>
            <a:endParaRPr lang="en-CA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1735" y="1061080"/>
            <a:ext cx="8946084" cy="5547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i="1" kern="0" dirty="0">
                <a:sym typeface="Georgia" charset="0"/>
              </a:rPr>
              <a:t>Anatomy, phylogeny and evolutionary biology of thalattosuchian crocodylomorphs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Peer-reviewed papers citing Paris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Young et al. (2014). </a:t>
            </a:r>
            <a:r>
              <a:rPr lang="en-GB" sz="1200" i="1" dirty="0"/>
              <a:t>Biological Journal of the </a:t>
            </a:r>
            <a:r>
              <a:rPr lang="en-GB" sz="1200" i="1" dirty="0" err="1"/>
              <a:t>Linnean</a:t>
            </a:r>
            <a:r>
              <a:rPr lang="en-GB" sz="1200" i="1" dirty="0"/>
              <a:t> Society</a:t>
            </a:r>
            <a:r>
              <a:rPr lang="en-GB" sz="1200" dirty="0"/>
              <a:t> </a:t>
            </a:r>
            <a:r>
              <a:rPr lang="en-GB" sz="1200" b="1" dirty="0"/>
              <a:t>113</a:t>
            </a:r>
            <a:r>
              <a:rPr lang="en-GB" sz="1200" dirty="0"/>
              <a:t>: 854–871.     </a:t>
            </a:r>
            <a:r>
              <a:rPr lang="en-GB" sz="1200" b="1" dirty="0"/>
              <a:t>[Marine </a:t>
            </a:r>
            <a:r>
              <a:rPr lang="en-GB" sz="1200" b="1" dirty="0" err="1"/>
              <a:t>tethysuchian</a:t>
            </a:r>
            <a:r>
              <a:rPr lang="en-GB" sz="1200" b="1" dirty="0"/>
              <a:t> from UK]</a:t>
            </a:r>
            <a:endParaRPr lang="en-GB" sz="1200" b="1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kern="0" dirty="0">
                <a:sym typeface="Georgia" charset="0"/>
              </a:rPr>
              <a:t>  </a:t>
            </a:r>
            <a:r>
              <a:rPr lang="en-GB" sz="1200" dirty="0"/>
              <a:t>Young et al. (2014). </a:t>
            </a:r>
            <a:r>
              <a:rPr lang="en-GB" sz="1200" i="1" dirty="0"/>
              <a:t>Royal Society Open Science</a:t>
            </a:r>
            <a:r>
              <a:rPr lang="en-GB" sz="1200" dirty="0"/>
              <a:t> </a:t>
            </a:r>
            <a:r>
              <a:rPr lang="en-GB" sz="1200" b="1" dirty="0"/>
              <a:t>1</a:t>
            </a:r>
            <a:r>
              <a:rPr lang="en-GB" sz="1200" dirty="0"/>
              <a:t>: 140269. http://dx.doi.org/10.1098/rsos.140269</a:t>
            </a:r>
            <a:r>
              <a:rPr lang="en-GB" sz="1200" kern="0" dirty="0">
                <a:sym typeface="Georgia" charset="0"/>
              </a:rPr>
              <a:t>     </a:t>
            </a:r>
            <a:r>
              <a:rPr lang="en-GB" sz="1200" b="1" kern="0" dirty="0">
                <a:sym typeface="Georgia" charset="0"/>
              </a:rPr>
              <a:t>[</a:t>
            </a:r>
            <a:r>
              <a:rPr lang="en-GB" sz="1200" b="1" i="1" kern="0" dirty="0">
                <a:sym typeface="Georgia" charset="0"/>
              </a:rPr>
              <a:t>Machimosaurus</a:t>
            </a:r>
            <a:r>
              <a:rPr lang="en-GB" sz="1200" b="1" kern="0" dirty="0">
                <a:sym typeface="Georgia" charset="0"/>
              </a:rPr>
              <a:t> serrations]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Johnson et al. (2015). </a:t>
            </a:r>
            <a:r>
              <a:rPr lang="en-GB" sz="1200" i="1" dirty="0"/>
              <a:t>Biological Journal of the </a:t>
            </a:r>
            <a:r>
              <a:rPr lang="en-GB" sz="1200" i="1" dirty="0" err="1"/>
              <a:t>Linnean</a:t>
            </a:r>
            <a:r>
              <a:rPr lang="en-GB" sz="1200" i="1" dirty="0"/>
              <a:t> Society</a:t>
            </a:r>
            <a:r>
              <a:rPr lang="en-GB" sz="1200" dirty="0"/>
              <a:t> </a:t>
            </a:r>
            <a:r>
              <a:rPr lang="en-GB" sz="1200" b="1" dirty="0"/>
              <a:t>115</a:t>
            </a:r>
            <a:r>
              <a:rPr lang="en-GB" sz="1200" dirty="0"/>
              <a:t>: 911–918.     </a:t>
            </a:r>
            <a:r>
              <a:rPr lang="en-GB" sz="1200" b="1" dirty="0"/>
              <a:t>[</a:t>
            </a:r>
            <a:r>
              <a:rPr lang="en-GB" sz="1200" b="1" i="1" dirty="0"/>
              <a:t>Steneosaurus </a:t>
            </a:r>
            <a:r>
              <a:rPr lang="en-GB" sz="1200" b="1" i="1" dirty="0" err="1"/>
              <a:t>edwardsi</a:t>
            </a:r>
            <a:r>
              <a:rPr lang="en-GB" sz="1200" b="1" i="1" dirty="0"/>
              <a:t> </a:t>
            </a:r>
            <a:r>
              <a:rPr lang="en-GB" sz="1200" b="1" dirty="0"/>
              <a:t>specimen re-description]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Young et al. (2016). </a:t>
            </a:r>
            <a:r>
              <a:rPr lang="en-GB" sz="1200" i="1" dirty="0"/>
              <a:t>Zoological Journal of the </a:t>
            </a:r>
            <a:r>
              <a:rPr lang="en-GB" sz="1200" i="1" dirty="0" err="1"/>
              <a:t>Linnean</a:t>
            </a:r>
            <a:r>
              <a:rPr lang="en-GB" sz="1200" i="1" dirty="0"/>
              <a:t> Society </a:t>
            </a:r>
            <a:r>
              <a:rPr lang="en-GB" sz="1200" dirty="0"/>
              <a:t> </a:t>
            </a:r>
            <a:r>
              <a:rPr lang="en-GB" sz="1200" dirty="0" err="1"/>
              <a:t>doi</a:t>
            </a:r>
            <a:r>
              <a:rPr lang="en-GB" sz="1200" dirty="0"/>
              <a:t>: 10.1111/zoj.12452     </a:t>
            </a:r>
            <a:r>
              <a:rPr lang="en-GB" sz="1200" b="1" dirty="0"/>
              <a:t>[Re-description of </a:t>
            </a:r>
            <a:r>
              <a:rPr lang="en-GB" sz="1200" b="1" i="1" dirty="0" err="1"/>
              <a:t>Fortignathus</a:t>
            </a:r>
            <a:r>
              <a:rPr lang="en-GB" sz="1200" b="1" i="1" dirty="0"/>
              <a:t> </a:t>
            </a:r>
            <a:r>
              <a:rPr lang="en-GB" sz="1200" b="1" i="1" dirty="0" err="1"/>
              <a:t>felixi</a:t>
            </a:r>
            <a:r>
              <a:rPr lang="en-GB" sz="1200" b="1" dirty="0"/>
              <a:t>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Young</a:t>
            </a:r>
            <a:r>
              <a:rPr lang="en-GB" sz="1200" b="1" dirty="0"/>
              <a:t> </a:t>
            </a:r>
            <a:r>
              <a:rPr lang="en-GB" sz="1200" dirty="0"/>
              <a:t>et al. (2016). </a:t>
            </a:r>
            <a:r>
              <a:rPr lang="en-GB" sz="1200" i="1" dirty="0" err="1"/>
              <a:t>Palaeontologia</a:t>
            </a:r>
            <a:r>
              <a:rPr lang="en-GB" sz="1200" i="1" dirty="0"/>
              <a:t> Electronica</a:t>
            </a:r>
            <a:r>
              <a:rPr lang="en-GB" sz="1200" dirty="0"/>
              <a:t> </a:t>
            </a:r>
            <a:r>
              <a:rPr lang="en-GB" sz="1200" b="1" dirty="0"/>
              <a:t>19</a:t>
            </a:r>
            <a:r>
              <a:rPr lang="en-GB" sz="1200" dirty="0"/>
              <a:t>.3.30A: 1–14.     </a:t>
            </a:r>
            <a:r>
              <a:rPr lang="en-GB" sz="1200" b="1" dirty="0"/>
              <a:t>[Estimating body-size in teleosaurid crocodylomorphs]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</a:t>
            </a:r>
            <a:r>
              <a:rPr lang="en-GB" sz="1200" dirty="0" err="1"/>
              <a:t>Brusatte</a:t>
            </a:r>
            <a:r>
              <a:rPr lang="en-GB" sz="1200" dirty="0"/>
              <a:t> et al. (2016). </a:t>
            </a:r>
            <a:r>
              <a:rPr lang="en-GB" sz="1200" i="1" dirty="0"/>
              <a:t>The Anatomical Record</a:t>
            </a:r>
            <a:r>
              <a:rPr lang="en-GB" sz="1200" dirty="0"/>
              <a:t> </a:t>
            </a:r>
            <a:r>
              <a:rPr lang="en-GB" sz="1200" b="1" dirty="0"/>
              <a:t>299</a:t>
            </a:r>
            <a:r>
              <a:rPr lang="en-GB" sz="1200" dirty="0"/>
              <a:t>: 1511–1530.     </a:t>
            </a:r>
            <a:r>
              <a:rPr lang="en-GB" sz="1200" b="1" dirty="0"/>
              <a:t>[</a:t>
            </a:r>
            <a:r>
              <a:rPr lang="en-GB" sz="1200" b="1" i="1" dirty="0"/>
              <a:t>Steneosaurus</a:t>
            </a:r>
            <a:r>
              <a:rPr lang="en-GB" sz="1200" b="1" dirty="0"/>
              <a:t> cf. </a:t>
            </a:r>
            <a:r>
              <a:rPr lang="en-GB" sz="1200" b="1" i="1" dirty="0" err="1"/>
              <a:t>gracilirostris</a:t>
            </a:r>
            <a:r>
              <a:rPr lang="en-GB" sz="1200" b="1" dirty="0"/>
              <a:t> </a:t>
            </a:r>
            <a:r>
              <a:rPr lang="en-GB" sz="1200" b="1" dirty="0" err="1"/>
              <a:t>endocast</a:t>
            </a:r>
            <a:r>
              <a:rPr lang="en-GB" sz="1200" b="1" dirty="0"/>
              <a:t> and neuroanatomy]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Johnson et al. (</a:t>
            </a:r>
            <a:r>
              <a:rPr lang="en-GB" sz="1200" i="1" dirty="0"/>
              <a:t>In Press</a:t>
            </a:r>
            <a:r>
              <a:rPr lang="en-GB" sz="1200" dirty="0"/>
              <a:t>).  </a:t>
            </a:r>
            <a:r>
              <a:rPr lang="en-GB" sz="1200" i="1" dirty="0"/>
              <a:t>Zoological Journal of the </a:t>
            </a:r>
            <a:r>
              <a:rPr lang="en-GB" sz="1200" i="1" dirty="0" err="1"/>
              <a:t>Linnean</a:t>
            </a:r>
            <a:r>
              <a:rPr lang="en-GB" sz="1200" i="1" dirty="0"/>
              <a:t> Society</a:t>
            </a:r>
            <a:r>
              <a:rPr lang="en-GB" sz="1200" dirty="0"/>
              <a:t>.     </a:t>
            </a:r>
            <a:r>
              <a:rPr lang="en-GB" sz="1200" b="1" dirty="0"/>
              <a:t>[</a:t>
            </a:r>
            <a:r>
              <a:rPr lang="en-GB" sz="1200" b="1" i="1" dirty="0"/>
              <a:t>Steneosaurus </a:t>
            </a:r>
            <a:r>
              <a:rPr lang="en-GB" sz="1200" b="1" i="1" dirty="0" err="1"/>
              <a:t>obtusidens</a:t>
            </a:r>
            <a:r>
              <a:rPr lang="en-GB" sz="1200" b="1" i="1" dirty="0"/>
              <a:t> </a:t>
            </a:r>
            <a:r>
              <a:rPr lang="en-GB" sz="1200" b="1" dirty="0"/>
              <a:t>re-description]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GB" sz="1200" b="1" dirty="0"/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Submitted papers citing Paris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</a:t>
            </a:r>
            <a:r>
              <a:rPr lang="en-GB" sz="1200" dirty="0" err="1"/>
              <a:t>Ristevski</a:t>
            </a:r>
            <a:r>
              <a:rPr lang="en-GB" sz="1200" dirty="0"/>
              <a:t> et al. (</a:t>
            </a:r>
            <a:r>
              <a:rPr lang="en-GB" sz="1200" i="1" dirty="0"/>
              <a:t>In Review</a:t>
            </a:r>
            <a:r>
              <a:rPr lang="en-GB" sz="1200" dirty="0"/>
              <a:t>). </a:t>
            </a:r>
            <a:r>
              <a:rPr lang="en-GB" sz="1200" i="1" dirty="0"/>
              <a:t>Cretaceous Research</a:t>
            </a:r>
            <a:r>
              <a:rPr lang="en-GB" sz="1200" dirty="0"/>
              <a:t>.     </a:t>
            </a:r>
            <a:r>
              <a:rPr lang="en-GB" sz="1200" b="1" dirty="0"/>
              <a:t>[New species of </a:t>
            </a:r>
            <a:r>
              <a:rPr lang="en-GB" sz="1200" b="1" i="1" dirty="0" err="1"/>
              <a:t>Anteophthalmosuchus</a:t>
            </a:r>
            <a:r>
              <a:rPr lang="en-GB" sz="1200" b="1" dirty="0"/>
              <a:t>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GB" sz="1400" dirty="0"/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Due to the sheer volume of material there, my PhD student Michela Johnson went to Paris with SYNTHESYS  this year to continue the project (but focussing on the </a:t>
            </a:r>
            <a:r>
              <a:rPr lang="en-GB" kern="0" dirty="0" err="1">
                <a:sym typeface="Georgia" charset="0"/>
              </a:rPr>
              <a:t>teleosauroids</a:t>
            </a:r>
            <a:r>
              <a:rPr lang="en-GB" kern="0" dirty="0">
                <a:sym typeface="Georgia" charset="0"/>
              </a:rPr>
              <a:t>). This will lead to further papers.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63" y="0"/>
            <a:ext cx="319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3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r="19461"/>
          <a:stretch/>
        </p:blipFill>
        <p:spPr>
          <a:xfrm rot="5400000">
            <a:off x="7596563" y="300528"/>
            <a:ext cx="4868257" cy="42856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56" y="81446"/>
            <a:ext cx="9370480" cy="1143001"/>
          </a:xfrm>
        </p:spPr>
        <p:txBody>
          <a:bodyPr>
            <a:normAutofit/>
          </a:bodyPr>
          <a:lstStyle/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Stuttgart 2015 </a:t>
            </a:r>
            <a:r>
              <a:rPr lang="en-CA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GB" sz="4000" b="1" i="1" dirty="0"/>
              <a:t>DE-TAF-5132</a:t>
            </a:r>
            <a:r>
              <a:rPr lang="en-CA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en-CA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</a:t>
            </a:r>
            <a:endParaRPr lang="en-CA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9442" y="1061080"/>
            <a:ext cx="7976267" cy="4194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i="1" kern="0" dirty="0">
                <a:sym typeface="Georgia" charset="0"/>
              </a:rPr>
              <a:t>Land-to-sea transition: the early evolution and adaptations of thalattosuchian crocodylomorphs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Peer-reviewed papers citing Stuttgart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1200" dirty="0"/>
              <a:t>  Young</a:t>
            </a:r>
            <a:r>
              <a:rPr lang="en-GB" sz="1200" b="1" dirty="0"/>
              <a:t> </a:t>
            </a:r>
            <a:r>
              <a:rPr lang="en-GB" sz="1200" dirty="0"/>
              <a:t>et al. (2016). </a:t>
            </a:r>
            <a:r>
              <a:rPr lang="en-GB" sz="1200" i="1" dirty="0" err="1"/>
              <a:t>Palaeontologia</a:t>
            </a:r>
            <a:r>
              <a:rPr lang="en-GB" sz="1200" i="1" dirty="0"/>
              <a:t> Electronica</a:t>
            </a:r>
            <a:r>
              <a:rPr lang="en-GB" sz="1200" dirty="0"/>
              <a:t> </a:t>
            </a:r>
            <a:r>
              <a:rPr lang="en-GB" sz="1200" b="1" dirty="0"/>
              <a:t>19</a:t>
            </a:r>
            <a:r>
              <a:rPr lang="en-GB" sz="1200" dirty="0"/>
              <a:t>.3.30A: 1–14.     </a:t>
            </a:r>
            <a:r>
              <a:rPr lang="en-GB" sz="1200" b="1" dirty="0"/>
              <a:t>[Estimating body-size in teleosaurids]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1200" dirty="0"/>
              <a:t>  </a:t>
            </a:r>
            <a:r>
              <a:rPr lang="en-GB" sz="1200" dirty="0" err="1"/>
              <a:t>Brusatte</a:t>
            </a:r>
            <a:r>
              <a:rPr lang="en-GB" sz="1200" dirty="0"/>
              <a:t> et al. (2016). </a:t>
            </a:r>
            <a:r>
              <a:rPr lang="en-GB" sz="1200" i="1" dirty="0"/>
              <a:t>The Anatomical Record</a:t>
            </a:r>
            <a:r>
              <a:rPr lang="en-GB" sz="1200" dirty="0"/>
              <a:t> </a:t>
            </a:r>
            <a:r>
              <a:rPr lang="en-GB" sz="1200" b="1" dirty="0"/>
              <a:t>299</a:t>
            </a:r>
            <a:r>
              <a:rPr lang="en-GB" sz="1200" dirty="0"/>
              <a:t>:1511–1530.     </a:t>
            </a:r>
            <a:r>
              <a:rPr lang="en-GB" sz="1200" b="1" dirty="0"/>
              <a:t>[</a:t>
            </a:r>
            <a:r>
              <a:rPr lang="en-GB" sz="1200" b="1" dirty="0" err="1"/>
              <a:t>endocast</a:t>
            </a:r>
            <a:r>
              <a:rPr lang="en-GB" sz="1200" b="1" dirty="0"/>
              <a:t> and neuroanatomy]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1200" dirty="0"/>
              <a:t>  Johnson et al. (</a:t>
            </a:r>
            <a:r>
              <a:rPr lang="en-GB" sz="1200" i="1" dirty="0"/>
              <a:t>In Press</a:t>
            </a:r>
            <a:r>
              <a:rPr lang="en-GB" sz="1200" dirty="0"/>
              <a:t>).  </a:t>
            </a:r>
            <a:r>
              <a:rPr lang="en-GB" sz="1200" i="1" dirty="0"/>
              <a:t>Zoological Journal of the </a:t>
            </a:r>
            <a:r>
              <a:rPr lang="en-GB" sz="1200" i="1" dirty="0" err="1"/>
              <a:t>Linnean</a:t>
            </a:r>
            <a:r>
              <a:rPr lang="en-GB" sz="1200" i="1" dirty="0"/>
              <a:t> Society</a:t>
            </a:r>
            <a:r>
              <a:rPr lang="en-GB" sz="1200" dirty="0"/>
              <a:t>.     </a:t>
            </a:r>
            <a:r>
              <a:rPr lang="en-GB" sz="1200" b="1" dirty="0"/>
              <a:t>[</a:t>
            </a:r>
            <a:r>
              <a:rPr lang="en-GB" sz="1200" b="1" i="1" dirty="0"/>
              <a:t>Steneosaurus </a:t>
            </a:r>
            <a:r>
              <a:rPr lang="en-GB" sz="1200" b="1" i="1" dirty="0" err="1"/>
              <a:t>obtusidens</a:t>
            </a:r>
            <a:r>
              <a:rPr lang="en-GB" sz="1200" b="1" i="1" dirty="0"/>
              <a:t> </a:t>
            </a:r>
            <a:r>
              <a:rPr lang="en-GB" sz="1200" b="1" dirty="0"/>
              <a:t>re-description]</a:t>
            </a:r>
          </a:p>
          <a:p>
            <a:pPr lvl="1" eaLnBrk="0" hangingPunct="0">
              <a:spcBef>
                <a:spcPts val="1200"/>
              </a:spcBef>
              <a:defRPr/>
            </a:pPr>
            <a:endParaRPr lang="en-GB" sz="1200" b="1" dirty="0"/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Submitted papers citing Stuttgart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1200" dirty="0"/>
              <a:t>  </a:t>
            </a:r>
            <a:r>
              <a:rPr lang="en-GB" sz="1200" dirty="0" err="1"/>
              <a:t>Ristevski</a:t>
            </a:r>
            <a:r>
              <a:rPr lang="en-GB" sz="1200" dirty="0"/>
              <a:t> et al. (</a:t>
            </a:r>
            <a:r>
              <a:rPr lang="en-GB" sz="1200" i="1" dirty="0"/>
              <a:t>In Review</a:t>
            </a:r>
            <a:r>
              <a:rPr lang="en-GB" sz="1200" dirty="0"/>
              <a:t>). </a:t>
            </a:r>
            <a:r>
              <a:rPr lang="en-GB" sz="1200" i="1" dirty="0"/>
              <a:t>Cretaceous Research</a:t>
            </a:r>
            <a:r>
              <a:rPr lang="en-GB" sz="1200" dirty="0"/>
              <a:t>.     </a:t>
            </a:r>
            <a:r>
              <a:rPr lang="en-GB" sz="1200" b="1" dirty="0"/>
              <a:t>[New species of </a:t>
            </a:r>
            <a:r>
              <a:rPr lang="en-GB" sz="1200" b="1" i="1" dirty="0" err="1"/>
              <a:t>Anteophthalmosuchus</a:t>
            </a:r>
            <a:r>
              <a:rPr lang="en-GB" sz="1200" b="1" dirty="0"/>
              <a:t>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endParaRPr lang="en-GB" sz="1200" b="1" dirty="0"/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Due to the sheer volume of material there, my PhD student Michela Johnson has also gone to Stuttgart (but not with SYNTHESYS) to continue the project (with a focus on the </a:t>
            </a:r>
            <a:r>
              <a:rPr lang="en-GB" kern="0" dirty="0" err="1">
                <a:sym typeface="Georgia" charset="0"/>
              </a:rPr>
              <a:t>teleosauroids</a:t>
            </a:r>
            <a:r>
              <a:rPr lang="en-GB" kern="0" dirty="0">
                <a:sym typeface="Georgia" charset="0"/>
              </a:rPr>
              <a:t>).</a:t>
            </a:r>
          </a:p>
        </p:txBody>
      </p:sp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41" y="5273737"/>
            <a:ext cx="6169891" cy="15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09" y="4599710"/>
            <a:ext cx="3324634" cy="210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1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5937176" y="1212977"/>
            <a:ext cx="1963775" cy="93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5937175" y="4229041"/>
            <a:ext cx="1963775" cy="93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5923932" y="5967527"/>
            <a:ext cx="1963775" cy="93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4" r="4015"/>
          <a:stretch/>
        </p:blipFill>
        <p:spPr>
          <a:xfrm>
            <a:off x="7895143" y="0"/>
            <a:ext cx="4287616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3258" y="1061080"/>
            <a:ext cx="5482451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olidFill>
                  <a:schemeClr val="tx2"/>
                </a:solidFill>
                <a:sym typeface="Georgia" charset="0"/>
              </a:rPr>
              <a:t>  </a:t>
            </a:r>
            <a:r>
              <a:rPr lang="en-US" kern="0" dirty="0">
                <a:sym typeface="Georgia" charset="0"/>
              </a:rPr>
              <a:t>Maximum body-size increased through time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Skull lengths of &gt; 1m evolving at least 3 times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But those </a:t>
            </a:r>
            <a:r>
              <a:rPr lang="en-US" kern="0" dirty="0" err="1">
                <a:sym typeface="Georgia" charset="0"/>
              </a:rPr>
              <a:t>teleosauroids</a:t>
            </a:r>
            <a:r>
              <a:rPr lang="en-US" kern="0" dirty="0">
                <a:sym typeface="Georgia" charset="0"/>
              </a:rPr>
              <a:t> were not much larger than extant species – </a:t>
            </a:r>
            <a:r>
              <a:rPr lang="en-US" i="1" kern="0" dirty="0">
                <a:sym typeface="Georgia" charset="0"/>
              </a:rPr>
              <a:t>evolving disproportionally large heads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56" y="81446"/>
            <a:ext cx="514022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Teleosauroid</a:t>
            </a:r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size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8826" y="6267462"/>
            <a:ext cx="1441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kern="0" dirty="0">
                <a:solidFill>
                  <a:srgbClr val="C00000"/>
                </a:solidFill>
                <a:sym typeface="Georgia" charset="0"/>
              </a:rPr>
              <a:t>Early Jurassic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25245" y="4974493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kern="0" dirty="0">
                <a:solidFill>
                  <a:srgbClr val="C00000"/>
                </a:solidFill>
                <a:sym typeface="Georgia" charset="0"/>
              </a:rPr>
              <a:t>Middle Jurassic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5065" y="2550530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kern="0" dirty="0">
                <a:solidFill>
                  <a:srgbClr val="C00000"/>
                </a:solidFill>
                <a:sym typeface="Georgia" charset="0"/>
              </a:rPr>
              <a:t>Late Jurassic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77521" y="477407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kern="0" dirty="0">
                <a:solidFill>
                  <a:srgbClr val="C00000"/>
                </a:solidFill>
                <a:sym typeface="Georgia" charset="0"/>
              </a:rPr>
              <a:t>Early Cretaceous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2781" r="1084" b="21813"/>
          <a:stretch/>
        </p:blipFill>
        <p:spPr>
          <a:xfrm rot="10800000">
            <a:off x="6552" y="4290516"/>
            <a:ext cx="5322829" cy="1170869"/>
          </a:xfrm>
          <a:prstGeom prst="rect">
            <a:avLst/>
          </a:prstGeom>
        </p:spPr>
      </p:pic>
      <p:pic>
        <p:nvPicPr>
          <p:cNvPr id="18" name="Picture 20" descr="DSC_034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6" r="4712" b="28937"/>
          <a:stretch>
            <a:fillRect/>
          </a:stretch>
        </p:blipFill>
        <p:spPr bwMode="auto">
          <a:xfrm>
            <a:off x="12022" y="5288828"/>
            <a:ext cx="5317360" cy="1607041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0980" r="2682" b="32940"/>
          <a:stretch/>
        </p:blipFill>
        <p:spPr>
          <a:xfrm>
            <a:off x="6551" y="2580250"/>
            <a:ext cx="5322830" cy="17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56" y="81446"/>
            <a:ext cx="9370480" cy="1143001"/>
          </a:xfrm>
        </p:spPr>
        <p:txBody>
          <a:bodyPr>
            <a:normAutofit/>
          </a:bodyPr>
          <a:lstStyle/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 2016 (</a:t>
            </a:r>
            <a:r>
              <a:rPr lang="en-GB" b="1" i="1" dirty="0"/>
              <a:t>DE-TAF-5698</a:t>
            </a:r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en-CA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1732" y="1061080"/>
            <a:ext cx="9121580" cy="48513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i="1" kern="0" dirty="0">
                <a:sym typeface="Georgia" charset="0"/>
              </a:rPr>
              <a:t>The land-to-sea transition: understanding the evolution of dolphin-like marine crocodylomorphs</a:t>
            </a:r>
          </a:p>
          <a:p>
            <a:pPr eaLnBrk="0" hangingPunct="0">
              <a:spcBef>
                <a:spcPts val="1200"/>
              </a:spcBef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Berlin ended up having fewer specimens that were useful than I had hoped, and many that where were either casts or not available to be taken out and studied. 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However, the data gleaned has ended up being useful for three projects: 1) student project on a revision of </a:t>
            </a:r>
            <a:r>
              <a:rPr lang="en-GB" i="1" kern="0" dirty="0">
                <a:sym typeface="Georgia" charset="0"/>
              </a:rPr>
              <a:t>Pholidosaurus</a:t>
            </a:r>
            <a:r>
              <a:rPr lang="en-GB" kern="0" dirty="0">
                <a:sym typeface="Georgia" charset="0"/>
              </a:rPr>
              <a:t>; 2) gathering first-hand data for my phylogeny (character scoring, and character construction); and 3) meeting Dr </a:t>
            </a:r>
            <a:r>
              <a:rPr lang="en-GB" kern="0" dirty="0" err="1">
                <a:sym typeface="Georgia" charset="0"/>
              </a:rPr>
              <a:t>Yanina</a:t>
            </a:r>
            <a:r>
              <a:rPr lang="en-GB" kern="0" dirty="0">
                <a:sym typeface="Georgia" charset="0"/>
              </a:rPr>
              <a:t> Herrera, and the beginning of collaborative projects together.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kern="0" dirty="0">
                <a:sym typeface="Georgia" charset="0"/>
              </a:rPr>
              <a:t>  In preparation papers citing Berlin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GB" sz="1200" dirty="0"/>
              <a:t>  Smith et al. (</a:t>
            </a:r>
            <a:r>
              <a:rPr lang="en-GB" sz="1200" i="1" dirty="0"/>
              <a:t>In Prep.</a:t>
            </a:r>
            <a:r>
              <a:rPr lang="en-GB" sz="1200" dirty="0"/>
              <a:t>). </a:t>
            </a:r>
            <a:r>
              <a:rPr lang="en-GB" sz="1200" i="1" dirty="0"/>
              <a:t>Journal of Systematic Palaeontology</a:t>
            </a:r>
            <a:r>
              <a:rPr lang="en-GB" sz="1200" dirty="0"/>
              <a:t>.     </a:t>
            </a:r>
          </a:p>
          <a:p>
            <a:pPr lvl="1" eaLnBrk="0" hangingPunct="0">
              <a:spcBef>
                <a:spcPts val="1200"/>
              </a:spcBef>
              <a:defRPr/>
            </a:pPr>
            <a:r>
              <a:rPr lang="en-GB" sz="1200" b="1" dirty="0"/>
              <a:t>        [Revision of </a:t>
            </a:r>
            <a:r>
              <a:rPr lang="en-GB" sz="1200" b="1" i="1" dirty="0"/>
              <a:t>Pholidosaurus</a:t>
            </a:r>
            <a:r>
              <a:rPr lang="en-GB" sz="1200" b="1" dirty="0"/>
              <a:t>]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9900" r="22626" b="25319"/>
          <a:stretch/>
        </p:blipFill>
        <p:spPr>
          <a:xfrm rot="10800000">
            <a:off x="5310911" y="3921098"/>
            <a:ext cx="3990109" cy="2970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5" b="35051"/>
          <a:stretch/>
        </p:blipFill>
        <p:spPr>
          <a:xfrm rot="5400000">
            <a:off x="7317510" y="1983510"/>
            <a:ext cx="6858000" cy="28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2" b="6437"/>
          <a:stretch/>
        </p:blipFill>
        <p:spPr>
          <a:xfrm>
            <a:off x="8889240" y="2877512"/>
            <a:ext cx="3302760" cy="17652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56" y="81446"/>
            <a:ext cx="9370480" cy="1143001"/>
          </a:xfrm>
        </p:spPr>
        <p:txBody>
          <a:bodyPr>
            <a:normAutofit/>
          </a:bodyPr>
          <a:lstStyle/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Budapest 2017 (</a:t>
            </a:r>
            <a:r>
              <a:rPr lang="en-GB" b="1" i="1" dirty="0"/>
              <a:t>HU-TAF-6505</a:t>
            </a:r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r>
              <a:rPr lang="en-CA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3740" y="1061080"/>
            <a:ext cx="9028733" cy="48513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i="1" kern="0" dirty="0">
                <a:sym typeface="Georgia" charset="0"/>
              </a:rPr>
              <a:t>How Jurassic crocodylomorphs evolved into sea-going dolphin-like forms: elucidating the </a:t>
            </a:r>
            <a:r>
              <a:rPr lang="en-US" i="1" kern="0" dirty="0" err="1">
                <a:sym typeface="Georgia" charset="0"/>
              </a:rPr>
              <a:t>morphofunctional</a:t>
            </a:r>
            <a:r>
              <a:rPr lang="en-US" i="1" kern="0" dirty="0">
                <a:sym typeface="Georgia" charset="0"/>
              </a:rPr>
              <a:t> changes involved in the land-to-sea transition</a:t>
            </a:r>
          </a:p>
          <a:p>
            <a:pPr eaLnBrk="0" hangingPunct="0">
              <a:spcBef>
                <a:spcPts val="1200"/>
              </a:spcBef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Budapest project was intended to study two skeletons in the collection: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The famous </a:t>
            </a:r>
            <a:r>
              <a:rPr lang="en-GB" kern="0" dirty="0" err="1">
                <a:sym typeface="Georgia" charset="0"/>
              </a:rPr>
              <a:t>Gerescei</a:t>
            </a:r>
            <a:r>
              <a:rPr lang="en-GB" kern="0" dirty="0">
                <a:sym typeface="Georgia" charset="0"/>
              </a:rPr>
              <a:t> </a:t>
            </a:r>
            <a:r>
              <a:rPr lang="en-GB" kern="0" dirty="0" err="1">
                <a:sym typeface="Georgia" charset="0"/>
              </a:rPr>
              <a:t>krokodil</a:t>
            </a:r>
            <a:r>
              <a:rPr lang="en-GB" kern="0" dirty="0">
                <a:sym typeface="Georgia" charset="0"/>
              </a:rPr>
              <a:t> – the only oldest known fossil crocodylomorph from Hungary.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 The almost complete sub-adult </a:t>
            </a:r>
            <a:r>
              <a:rPr lang="en-GB" i="1" kern="0" dirty="0">
                <a:sym typeface="Georgia" charset="0"/>
              </a:rPr>
              <a:t>Pelagosaurus typus </a:t>
            </a:r>
            <a:r>
              <a:rPr lang="en-GB" kern="0" dirty="0">
                <a:sym typeface="Georgia" charset="0"/>
              </a:rPr>
              <a:t>skeleton in their collection.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The current plan is for my project partners </a:t>
            </a:r>
            <a:r>
              <a:rPr lang="en-US" kern="0" dirty="0" err="1">
                <a:sym typeface="Georgia" charset="0"/>
              </a:rPr>
              <a:t>Dr</a:t>
            </a:r>
            <a:r>
              <a:rPr lang="en-US" kern="0" dirty="0">
                <a:sym typeface="Georgia" charset="0"/>
              </a:rPr>
              <a:t> Attila </a:t>
            </a:r>
            <a:r>
              <a:rPr lang="en-US" kern="0" dirty="0" err="1">
                <a:sym typeface="Georgia" charset="0"/>
              </a:rPr>
              <a:t>Ősi</a:t>
            </a:r>
            <a:r>
              <a:rPr lang="en-US" kern="0" dirty="0">
                <a:sym typeface="Georgia" charset="0"/>
              </a:rPr>
              <a:t> (MTM) &amp; </a:t>
            </a:r>
            <a:r>
              <a:rPr lang="en-US" kern="0" dirty="0" err="1">
                <a:sym typeface="Georgia" charset="0"/>
              </a:rPr>
              <a:t>Dr</a:t>
            </a:r>
            <a:r>
              <a:rPr lang="en-US" kern="0" dirty="0">
                <a:sym typeface="Georgia" charset="0"/>
              </a:rPr>
              <a:t> </a:t>
            </a:r>
            <a:r>
              <a:rPr lang="en-US" kern="0" dirty="0" err="1">
                <a:sym typeface="Georgia" charset="0"/>
              </a:rPr>
              <a:t>Márton</a:t>
            </a:r>
            <a:r>
              <a:rPr lang="en-US" kern="0" dirty="0">
                <a:sym typeface="Georgia" charset="0"/>
              </a:rPr>
              <a:t> Rabi (</a:t>
            </a:r>
            <a:r>
              <a:rPr lang="en-US" kern="0" dirty="0" err="1">
                <a:sym typeface="Georgia" charset="0"/>
              </a:rPr>
              <a:t>UoTübingen</a:t>
            </a:r>
            <a:r>
              <a:rPr lang="en-US" kern="0" dirty="0">
                <a:sym typeface="Georgia" charset="0"/>
              </a:rPr>
              <a:t>), a</a:t>
            </a:r>
            <a:r>
              <a:rPr lang="en-GB" kern="0" dirty="0" err="1">
                <a:sym typeface="Georgia" charset="0"/>
              </a:rPr>
              <a:t>nd</a:t>
            </a:r>
            <a:r>
              <a:rPr lang="en-GB" kern="0" dirty="0">
                <a:sym typeface="Georgia" charset="0"/>
              </a:rPr>
              <a:t> I to describe both specimens. With Attila to lead on the </a:t>
            </a:r>
            <a:r>
              <a:rPr lang="en-GB" kern="0" dirty="0" err="1">
                <a:sym typeface="Georgia" charset="0"/>
              </a:rPr>
              <a:t>Gerescei</a:t>
            </a:r>
            <a:r>
              <a:rPr lang="en-GB" kern="0" dirty="0">
                <a:sym typeface="Georgia" charset="0"/>
              </a:rPr>
              <a:t> </a:t>
            </a:r>
            <a:r>
              <a:rPr lang="en-GB" kern="0" dirty="0" err="1">
                <a:sym typeface="Georgia" charset="0"/>
              </a:rPr>
              <a:t>krokodil</a:t>
            </a:r>
            <a:r>
              <a:rPr lang="en-GB" kern="0" dirty="0">
                <a:sym typeface="Georgia" charset="0"/>
              </a:rPr>
              <a:t> manuscript, and myself to lead on the </a:t>
            </a:r>
            <a:r>
              <a:rPr lang="en-GB" i="1" kern="0" dirty="0">
                <a:sym typeface="Georgia" charset="0"/>
              </a:rPr>
              <a:t>Pelagosaurus</a:t>
            </a:r>
            <a:r>
              <a:rPr lang="en-GB" kern="0" dirty="0">
                <a:sym typeface="Georgia" charset="0"/>
              </a:rPr>
              <a:t> manuscript.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endParaRPr lang="en-GB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kern="0" dirty="0">
                <a:sym typeface="Georgia" charset="0"/>
              </a:rPr>
              <a:t>  Submitted papers citing Budapest visit data: </a:t>
            </a:r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1200" dirty="0"/>
              <a:t>  </a:t>
            </a:r>
            <a:r>
              <a:rPr lang="en-GB" sz="1200" dirty="0" err="1"/>
              <a:t>Ristevski</a:t>
            </a:r>
            <a:r>
              <a:rPr lang="en-GB" sz="1200" dirty="0"/>
              <a:t> et al. (</a:t>
            </a:r>
            <a:r>
              <a:rPr lang="en-GB" sz="1200" i="1" dirty="0"/>
              <a:t>In Review</a:t>
            </a:r>
            <a:r>
              <a:rPr lang="en-GB" sz="1200" dirty="0"/>
              <a:t>). </a:t>
            </a:r>
            <a:r>
              <a:rPr lang="en-GB" sz="1200" i="1" dirty="0"/>
              <a:t>Cretaceous Research</a:t>
            </a:r>
            <a:r>
              <a:rPr lang="en-GB" sz="1200" dirty="0"/>
              <a:t>.     </a:t>
            </a:r>
            <a:r>
              <a:rPr lang="en-GB" sz="1200" b="1" dirty="0"/>
              <a:t>[New species of </a:t>
            </a:r>
            <a:r>
              <a:rPr lang="en-GB" sz="1200" b="1" i="1" dirty="0" err="1"/>
              <a:t>Anteophthalmosuchus</a:t>
            </a:r>
            <a:r>
              <a:rPr lang="en-GB" sz="1200" b="1" dirty="0"/>
              <a:t>]</a:t>
            </a:r>
          </a:p>
          <a:p>
            <a:pPr lvl="1" eaLnBrk="0" hangingPunct="0">
              <a:spcBef>
                <a:spcPts val="1200"/>
              </a:spcBef>
              <a:defRPr/>
            </a:pP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3" r="5797" b="23322"/>
          <a:stretch/>
        </p:blipFill>
        <p:spPr>
          <a:xfrm rot="10800000">
            <a:off x="6607120" y="5144656"/>
            <a:ext cx="5557171" cy="1648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4"/>
          <a:stretch/>
        </p:blipFill>
        <p:spPr>
          <a:xfrm>
            <a:off x="8889240" y="1039142"/>
            <a:ext cx="3302760" cy="1725225"/>
          </a:xfrm>
          <a:prstGeom prst="rect">
            <a:avLst/>
          </a:prstGeom>
        </p:spPr>
      </p:pic>
      <p:sp>
        <p:nvSpPr>
          <p:cNvPr id="9" name="Rectangle 189"/>
          <p:cNvSpPr>
            <a:spLocks noChangeArrowheads="1"/>
          </p:cNvSpPr>
          <p:nvPr/>
        </p:nvSpPr>
        <p:spPr bwMode="auto">
          <a:xfrm>
            <a:off x="9832109" y="4724430"/>
            <a:ext cx="16625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i="1" dirty="0">
                <a:solidFill>
                  <a:schemeClr val="tx1"/>
                </a:solidFill>
              </a:rPr>
              <a:t>Pelagosaurus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IMG_51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2" y="2446841"/>
            <a:ext cx="2720925" cy="195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6" y="261254"/>
            <a:ext cx="36506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Budapest</a:t>
            </a:r>
          </a:p>
        </p:txBody>
      </p:sp>
      <p:pic>
        <p:nvPicPr>
          <p:cNvPr id="19" name="Picture 7" descr="IMG_517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1"/>
          <a:stretch/>
        </p:blipFill>
        <p:spPr bwMode="auto">
          <a:xfrm rot="10800000">
            <a:off x="-1" y="4607713"/>
            <a:ext cx="5965187" cy="21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G_51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05" y="0"/>
            <a:ext cx="1325664" cy="306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IMG_518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r="1954"/>
          <a:stretch/>
        </p:blipFill>
        <p:spPr bwMode="auto">
          <a:xfrm>
            <a:off x="6022106" y="3548110"/>
            <a:ext cx="3546764" cy="307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89"/>
          <p:cNvSpPr>
            <a:spLocks noChangeArrowheads="1"/>
          </p:cNvSpPr>
          <p:nvPr/>
        </p:nvSpPr>
        <p:spPr bwMode="auto">
          <a:xfrm>
            <a:off x="4655959" y="1072743"/>
            <a:ext cx="7843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Tooth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sp>
        <p:nvSpPr>
          <p:cNvPr id="40" name="Rectangle 189"/>
          <p:cNvSpPr>
            <a:spLocks noChangeArrowheads="1"/>
          </p:cNvSpPr>
          <p:nvPr/>
        </p:nvSpPr>
        <p:spPr bwMode="auto">
          <a:xfrm>
            <a:off x="5965187" y="4046061"/>
            <a:ext cx="13040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bg1"/>
                </a:solidFill>
              </a:rPr>
              <a:t>Osteoderms</a:t>
            </a:r>
            <a:endParaRPr lang="en-GB" altLang="en-US" sz="2200" i="1" dirty="0">
              <a:solidFill>
                <a:schemeClr val="bg1"/>
              </a:solidFill>
            </a:endParaRPr>
          </a:p>
        </p:txBody>
      </p:sp>
      <p:sp>
        <p:nvSpPr>
          <p:cNvPr id="44" name="Rectangle 189"/>
          <p:cNvSpPr>
            <a:spLocks noChangeArrowheads="1"/>
          </p:cNvSpPr>
          <p:nvPr/>
        </p:nvSpPr>
        <p:spPr bwMode="auto">
          <a:xfrm>
            <a:off x="3503338" y="6199534"/>
            <a:ext cx="2272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bg1"/>
                </a:solidFill>
              </a:rPr>
              <a:t>Lower jaw fragments</a:t>
            </a:r>
            <a:endParaRPr lang="en-GB" altLang="en-US" sz="2200" i="1" dirty="0">
              <a:solidFill>
                <a:schemeClr val="bg1"/>
              </a:solidFill>
            </a:endParaRPr>
          </a:p>
        </p:txBody>
      </p:sp>
      <p:sp>
        <p:nvSpPr>
          <p:cNvPr id="46" name="Rectangle 189"/>
          <p:cNvSpPr>
            <a:spLocks noChangeArrowheads="1"/>
          </p:cNvSpPr>
          <p:nvPr/>
        </p:nvSpPr>
        <p:spPr bwMode="auto">
          <a:xfrm>
            <a:off x="120521" y="4326887"/>
            <a:ext cx="1371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Vertebrae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6733" r="6062" b="10236"/>
          <a:stretch/>
        </p:blipFill>
        <p:spPr>
          <a:xfrm rot="5400000">
            <a:off x="8026779" y="2590013"/>
            <a:ext cx="5725290" cy="2605151"/>
          </a:xfrm>
          <a:prstGeom prst="rect">
            <a:avLst/>
          </a:prstGeom>
        </p:spPr>
      </p:pic>
      <p:pic>
        <p:nvPicPr>
          <p:cNvPr id="41" name="Picture 5" descr="medenc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"/>
          <a:stretch/>
        </p:blipFill>
        <p:spPr bwMode="auto">
          <a:xfrm>
            <a:off x="6690264" y="0"/>
            <a:ext cx="4362470" cy="348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89"/>
          <p:cNvSpPr>
            <a:spLocks noChangeArrowheads="1"/>
          </p:cNvSpPr>
          <p:nvPr/>
        </p:nvSpPr>
        <p:spPr bwMode="auto">
          <a:xfrm>
            <a:off x="7251096" y="1085020"/>
            <a:ext cx="8417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Pelvis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sp>
        <p:nvSpPr>
          <p:cNvPr id="23" name="Rectangle 189"/>
          <p:cNvSpPr>
            <a:spLocks noChangeArrowheads="1"/>
          </p:cNvSpPr>
          <p:nvPr/>
        </p:nvSpPr>
        <p:spPr bwMode="auto">
          <a:xfrm>
            <a:off x="10210999" y="4450238"/>
            <a:ext cx="8417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Femur &amp; </a:t>
            </a:r>
            <a:r>
              <a:rPr lang="en-GB" altLang="en-US" sz="1600" dirty="0" err="1">
                <a:solidFill>
                  <a:schemeClr val="tx1"/>
                </a:solidFill>
              </a:rPr>
              <a:t>tibita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120521" y="1205530"/>
            <a:ext cx="5513661" cy="921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8"/>
              </a:buBlip>
              <a:defRPr/>
            </a:pPr>
            <a:r>
              <a:rPr lang="en-US" kern="0" dirty="0">
                <a:sym typeface="Georgia" charset="0"/>
              </a:rPr>
              <a:t>  The undescribed </a:t>
            </a:r>
            <a:r>
              <a:rPr lang="en-US" kern="0" dirty="0" err="1">
                <a:sym typeface="Georgia" charset="0"/>
              </a:rPr>
              <a:t>Gerecsei</a:t>
            </a:r>
            <a:r>
              <a:rPr lang="en-US" kern="0" dirty="0">
                <a:sym typeface="Georgia" charset="0"/>
              </a:rPr>
              <a:t> </a:t>
            </a:r>
            <a:r>
              <a:rPr lang="en-US" kern="0" dirty="0" err="1">
                <a:sym typeface="Georgia" charset="0"/>
              </a:rPr>
              <a:t>krokodil</a:t>
            </a:r>
            <a:endParaRPr lang="en-US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8"/>
              </a:buBlip>
              <a:defRPr/>
            </a:pPr>
            <a:r>
              <a:rPr lang="en-US" kern="0" dirty="0">
                <a:sym typeface="Georgia" charset="0"/>
              </a:rPr>
              <a:t>  Early Jurassic (late Toarcian)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8"/>
              </a:buBlip>
              <a:defRPr/>
            </a:pPr>
            <a:r>
              <a:rPr lang="en-US" kern="0" dirty="0">
                <a:sym typeface="Georgia" charset="0"/>
              </a:rPr>
              <a:t> Very incomplete, poorly preserved and fragmentary…</a:t>
            </a:r>
          </a:p>
        </p:txBody>
      </p:sp>
    </p:spTree>
    <p:extLst>
      <p:ext uri="{BB962C8B-B14F-4D97-AF65-F5344CB8AC3E}">
        <p14:creationId xmlns:p14="http://schemas.microsoft.com/office/powerpoint/2010/main" val="126546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IMG_517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" b="7120"/>
          <a:stretch/>
        </p:blipFill>
        <p:spPr bwMode="auto">
          <a:xfrm rot="10800000">
            <a:off x="5544708" y="0"/>
            <a:ext cx="6647292" cy="24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7" y="261254"/>
            <a:ext cx="304106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Budapest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120520" y="1205530"/>
            <a:ext cx="5291303" cy="921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Based on lower jaw and pelvic girdle characters it could be a new, very large basal metriorhynchoid</a:t>
            </a:r>
            <a:endParaRPr lang="en-US" i="1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US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 If correct, it reveals an undiscovered level morphological diversity in basal metriorhynchoids.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US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Before now they were consider small crocs on the way to Metriorhynchidae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endParaRPr lang="en-US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kern="0" dirty="0">
                <a:sym typeface="Georgia" charset="0"/>
              </a:rPr>
              <a:t> But ~ 5m-long giant changes that picture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30333" r="37166" b="35529"/>
          <a:stretch/>
        </p:blipFill>
        <p:spPr>
          <a:xfrm>
            <a:off x="5544709" y="2330042"/>
            <a:ext cx="6553200" cy="25154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5004" y="1780374"/>
            <a:ext cx="3815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kern="0" dirty="0">
                <a:solidFill>
                  <a:schemeClr val="bg1"/>
                </a:solidFill>
                <a:sym typeface="Georgia" charset="0"/>
              </a:rPr>
              <a:t>Twin nerve grooves that run parallel to one another under the tooth row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1865" r="4740" b="3853"/>
          <a:stretch/>
        </p:blipFill>
        <p:spPr>
          <a:xfrm>
            <a:off x="6913513" y="4942190"/>
            <a:ext cx="2466362" cy="1915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7" t="30587" r="28437" b="27934"/>
          <a:stretch/>
        </p:blipFill>
        <p:spPr>
          <a:xfrm rot="5400000">
            <a:off x="2233102" y="4879830"/>
            <a:ext cx="1929877" cy="2026463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3862789" y="5839696"/>
            <a:ext cx="1321191" cy="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6141725" y="5833664"/>
            <a:ext cx="1022473" cy="0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42542" y="5884672"/>
            <a:ext cx="27622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kern="0" dirty="0">
                <a:sym typeface="Georgia" charset="0"/>
              </a:rPr>
              <a:t>Anterior acetabular margin projects anterior to the ilium anterior margin</a:t>
            </a:r>
          </a:p>
        </p:txBody>
      </p:sp>
    </p:spTree>
    <p:extLst>
      <p:ext uri="{BB962C8B-B14F-4D97-AF65-F5344CB8AC3E}">
        <p14:creationId xmlns:p14="http://schemas.microsoft.com/office/powerpoint/2010/main" val="77938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72" y="4961996"/>
            <a:ext cx="5313028" cy="191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189"/>
          <p:cNvSpPr>
            <a:spLocks noChangeArrowheads="1"/>
          </p:cNvSpPr>
          <p:nvPr/>
        </p:nvSpPr>
        <p:spPr bwMode="auto">
          <a:xfrm>
            <a:off x="5684635" y="2349128"/>
            <a:ext cx="30941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Baurusuchus</a:t>
            </a:r>
            <a:endParaRPr lang="en-GB" alt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/>
            <a:r>
              <a:rPr lang="en-GB" altLang="en-US" sz="1600" dirty="0">
                <a:solidFill>
                  <a:schemeClr val="tx1"/>
                </a:solidFill>
              </a:rPr>
              <a:t>Terrestrial digitigrade carnivore</a:t>
            </a:r>
            <a:endParaRPr lang="en-GB" altLang="en-US" sz="1600" i="1" dirty="0">
              <a:solidFill>
                <a:schemeClr val="tx1"/>
              </a:solidFill>
            </a:endParaRPr>
          </a:p>
        </p:txBody>
      </p:sp>
      <p:pic>
        <p:nvPicPr>
          <p:cNvPr id="29702" name="Picture 15" descr="Baurusuchus_salgadoensis_(MPMA)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8778" y="-5175"/>
            <a:ext cx="4192717" cy="23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 descr="Baurusuchus_salgadoensis_(MPMA)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179" r="20986" b="10015"/>
          <a:stretch/>
        </p:blipFill>
        <p:spPr bwMode="auto">
          <a:xfrm>
            <a:off x="8781495" y="-5176"/>
            <a:ext cx="3421019" cy="301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0276515" y="3140133"/>
            <a:ext cx="1915486" cy="1898902"/>
            <a:chOff x="9080119" y="3311687"/>
            <a:chExt cx="1940170" cy="1923372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0119" y="4346521"/>
              <a:ext cx="1940170" cy="888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7173" y="3311687"/>
              <a:ext cx="1500468" cy="1064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89"/>
          <p:cNvSpPr>
            <a:spLocks noChangeArrowheads="1"/>
          </p:cNvSpPr>
          <p:nvPr/>
        </p:nvSpPr>
        <p:spPr bwMode="auto">
          <a:xfrm>
            <a:off x="5745138" y="4000036"/>
            <a:ext cx="45684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Pakasuchus</a:t>
            </a:r>
            <a:endParaRPr lang="en-GB" alt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1" hangingPunct="1"/>
            <a:r>
              <a:rPr lang="en-GB" altLang="en-US" sz="1600" dirty="0">
                <a:solidFill>
                  <a:schemeClr val="tx1"/>
                </a:solidFill>
              </a:rPr>
              <a:t>Terrestrial carnivore with mammal-like dentition</a:t>
            </a:r>
          </a:p>
          <a:p>
            <a:pPr algn="r" eaLnBrk="1" hangingPunct="1"/>
            <a:r>
              <a:rPr lang="en-GB" altLang="en-US" sz="1600" dirty="0">
                <a:solidFill>
                  <a:schemeClr val="tx1"/>
                </a:solidFill>
              </a:rPr>
              <a:t>(canines, premolars &amp; molars)</a:t>
            </a:r>
          </a:p>
        </p:txBody>
      </p:sp>
      <p:pic>
        <p:nvPicPr>
          <p:cNvPr id="19" name="Picture 24" descr="simosuchus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786" y="4957067"/>
            <a:ext cx="2354556" cy="18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Simosuchus_clarki,_RO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7628"/>
          <a:stretch>
            <a:fillRect/>
          </a:stretch>
        </p:blipFill>
        <p:spPr bwMode="auto">
          <a:xfrm>
            <a:off x="3349" y="4981625"/>
            <a:ext cx="4080202" cy="18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89"/>
          <p:cNvSpPr>
            <a:spLocks noChangeArrowheads="1"/>
          </p:cNvSpPr>
          <p:nvPr/>
        </p:nvSpPr>
        <p:spPr bwMode="auto">
          <a:xfrm>
            <a:off x="1717360" y="4322853"/>
            <a:ext cx="466739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Simosuchus</a:t>
            </a:r>
            <a:endParaRPr lang="en-GB" alt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Terrestrial heavily armoured herbivore/omnivore</a:t>
            </a:r>
            <a:endParaRPr lang="en-GB" altLang="en-US" sz="1600" i="1" dirty="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r="34369" b="31546"/>
          <a:stretch/>
        </p:blipFill>
        <p:spPr bwMode="auto">
          <a:xfrm>
            <a:off x="11161" y="3909012"/>
            <a:ext cx="1749425" cy="106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07.twoskull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6377" r="4408" b="9448"/>
          <a:stretch>
            <a:fillRect/>
          </a:stretch>
        </p:blipFill>
        <p:spPr bwMode="auto">
          <a:xfrm>
            <a:off x="-2203" y="0"/>
            <a:ext cx="3718526" cy="29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89"/>
          <p:cNvSpPr>
            <a:spLocks noChangeArrowheads="1"/>
          </p:cNvSpPr>
          <p:nvPr/>
        </p:nvSpPr>
        <p:spPr bwMode="auto">
          <a:xfrm>
            <a:off x="-37040" y="2900537"/>
            <a:ext cx="35952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Sarcosuchus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Giant semi-aquatic species </a:t>
            </a:r>
          </a:p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(</a:t>
            </a:r>
            <a:r>
              <a:rPr lang="en-GB" altLang="en-US" sz="1600" i="1" dirty="0">
                <a:solidFill>
                  <a:schemeClr val="tx1"/>
                </a:solidFill>
              </a:rPr>
              <a:t>Nile crocodile skull for scale</a:t>
            </a:r>
            <a:r>
              <a:rPr lang="en-GB" altLang="en-US" sz="1600" dirty="0">
                <a:solidFill>
                  <a:schemeClr val="tx1"/>
                </a:solidFill>
              </a:rPr>
              <a:t>)</a:t>
            </a:r>
            <a:endParaRPr lang="en-GB" altLang="en-US" sz="1800" i="1" dirty="0">
              <a:solidFill>
                <a:schemeClr val="tx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63017" y="3058314"/>
            <a:ext cx="6817878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Cretaceous crocodylomorphs</a:t>
            </a:r>
          </a:p>
        </p:txBody>
      </p:sp>
    </p:spTree>
    <p:extLst>
      <p:ext uri="{BB962C8B-B14F-4D97-AF65-F5344CB8AC3E}">
        <p14:creationId xmlns:p14="http://schemas.microsoft.com/office/powerpoint/2010/main" val="177241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2496" y="261254"/>
            <a:ext cx="3724559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Budapest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120520" y="1205529"/>
            <a:ext cx="3989662" cy="1881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b="1" kern="0" dirty="0">
                <a:sym typeface="Georgia" charset="0"/>
              </a:rPr>
              <a:t>  </a:t>
            </a:r>
            <a:r>
              <a:rPr 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eorgia" charset="0"/>
              </a:rPr>
              <a:t>BUT!!!</a:t>
            </a:r>
            <a:endParaRPr lang="en-US" sz="24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US" sz="600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kern="0" dirty="0">
                <a:sym typeface="Georgia" charset="0"/>
              </a:rPr>
              <a:t>  On the final day of the trip, we found a tail bone that hints it could be something different…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3635" b="37788"/>
          <a:stretch/>
        </p:blipFill>
        <p:spPr>
          <a:xfrm>
            <a:off x="11462" y="3322040"/>
            <a:ext cx="9865135" cy="346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1" r="8465" b="15644"/>
          <a:stretch/>
        </p:blipFill>
        <p:spPr>
          <a:xfrm rot="10800000">
            <a:off x="4642130" y="0"/>
            <a:ext cx="7549870" cy="3489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17652" r="43364" b="33255"/>
          <a:stretch/>
        </p:blipFill>
        <p:spPr>
          <a:xfrm rot="5400000">
            <a:off x="9369104" y="3791823"/>
            <a:ext cx="3120705" cy="2525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217" y="3605061"/>
            <a:ext cx="2315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/>
                </a:solidFill>
                <a:sym typeface="Georgia" charset="0"/>
              </a:rPr>
              <a:t>Cricosaurus</a:t>
            </a:r>
            <a:r>
              <a:rPr lang="en-US" b="1" kern="0" dirty="0">
                <a:solidFill>
                  <a:schemeClr val="bg1"/>
                </a:solidFill>
                <a:sym typeface="Georgia" charset="0"/>
              </a:rPr>
              <a:t> on display</a:t>
            </a:r>
          </a:p>
          <a:p>
            <a:r>
              <a:rPr lang="en-US" b="1" kern="0" dirty="0">
                <a:solidFill>
                  <a:schemeClr val="bg1"/>
                </a:solidFill>
                <a:sym typeface="Georgia" charset="0"/>
              </a:rPr>
              <a:t>in </a:t>
            </a:r>
            <a:r>
              <a:rPr lang="en-US" b="1" kern="0" dirty="0" err="1">
                <a:solidFill>
                  <a:schemeClr val="bg1"/>
                </a:solidFill>
                <a:sym typeface="Georgia" charset="0"/>
              </a:rPr>
              <a:t>Tuebingen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3673" y="384861"/>
            <a:ext cx="2730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kern="0" dirty="0">
                <a:solidFill>
                  <a:schemeClr val="bg1"/>
                </a:solidFill>
                <a:sym typeface="Georgia" charset="0"/>
              </a:rPr>
              <a:t>Metriorhynchus</a:t>
            </a:r>
            <a:r>
              <a:rPr lang="en-US" b="1" kern="0" dirty="0">
                <a:solidFill>
                  <a:schemeClr val="bg1"/>
                </a:solidFill>
                <a:sym typeface="Georgia" charset="0"/>
              </a:rPr>
              <a:t> on display</a:t>
            </a:r>
          </a:p>
          <a:p>
            <a:r>
              <a:rPr lang="en-US" b="1" kern="0" dirty="0">
                <a:solidFill>
                  <a:schemeClr val="bg1"/>
                </a:solidFill>
                <a:sym typeface="Georgia" charset="0"/>
              </a:rPr>
              <a:t>in </a:t>
            </a:r>
            <a:r>
              <a:rPr lang="en-US" b="1" kern="0" dirty="0" err="1">
                <a:solidFill>
                  <a:schemeClr val="bg1"/>
                </a:solidFill>
                <a:sym typeface="Georgia" charset="0"/>
              </a:rPr>
              <a:t>Tuebingen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8472881" y="1602297"/>
            <a:ext cx="2064312" cy="2215652"/>
          </a:xfrm>
          <a:prstGeom prst="straightConnector1">
            <a:avLst/>
          </a:prstGeom>
          <a:ln w="508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4832059" y="4823670"/>
            <a:ext cx="5326595" cy="428797"/>
          </a:xfrm>
          <a:prstGeom prst="straightConnector1">
            <a:avLst/>
          </a:prstGeom>
          <a:ln w="508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4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1732" y="1061081"/>
            <a:ext cx="11338304" cy="2033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2400" u="sng" kern="0" dirty="0">
                <a:sym typeface="Georgia" charset="0"/>
              </a:rPr>
              <a:t>What morphological shifts occur, and in what sequence, during the land-to-sea transition?</a:t>
            </a:r>
          </a:p>
          <a:p>
            <a:pPr eaLnBrk="0" hangingPunct="0">
              <a:spcBef>
                <a:spcPts val="1200"/>
              </a:spcBef>
              <a:defRPr/>
            </a:pPr>
            <a:endParaRPr lang="en-GB" sz="900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GB" kern="0" dirty="0">
                <a:sym typeface="Georgia" charset="0"/>
              </a:rPr>
              <a:t>  Do neurosensory shifts occur before the large-scale osteological changes?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GB" sz="800" kern="0" dirty="0">
              <a:sym typeface="Georgia" charset="0"/>
            </a:endParaRPr>
          </a:p>
          <a:p>
            <a:pPr marL="39688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GB" kern="0" dirty="0">
                <a:sym typeface="Georgia" charset="0"/>
              </a:rPr>
              <a:t>  If so, which shifts underpin the marine diversification? Endocranial, sinus, auditory, salt-excretion?</a:t>
            </a:r>
            <a:endParaRPr lang="en-GB" dirty="0"/>
          </a:p>
          <a:p>
            <a:pPr marL="496888" lvl="1" indent="-39688" eaLnBrk="0" hangingPunct="0">
              <a:spcBef>
                <a:spcPts val="1200"/>
              </a:spcBef>
              <a:buBlip>
                <a:blip r:embed="rId2"/>
              </a:buBlip>
              <a:defRPr/>
            </a:pPr>
            <a:endParaRPr lang="en-GB" sz="1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0766" y="81446"/>
            <a:ext cx="1033021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Post-SYNTHESYS research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1246" r="54204"/>
          <a:stretch/>
        </p:blipFill>
        <p:spPr>
          <a:xfrm>
            <a:off x="116114" y="3057236"/>
            <a:ext cx="5414862" cy="363912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3612" r="5213" b="64671"/>
          <a:stretch/>
        </p:blipFill>
        <p:spPr>
          <a:xfrm>
            <a:off x="5640113" y="3375892"/>
            <a:ext cx="6404106" cy="2960251"/>
          </a:xfrm>
          <a:prstGeom prst="rect">
            <a:avLst/>
          </a:prstGeom>
        </p:spPr>
      </p:pic>
      <p:sp>
        <p:nvSpPr>
          <p:cNvPr id="10" name="Rectangle 189"/>
          <p:cNvSpPr>
            <a:spLocks noChangeArrowheads="1"/>
          </p:cNvSpPr>
          <p:nvPr/>
        </p:nvSpPr>
        <p:spPr bwMode="auto">
          <a:xfrm>
            <a:off x="3454400" y="5997255"/>
            <a:ext cx="20044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Steneosaurus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8342" y="6336143"/>
            <a:ext cx="135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teleosauroid</a:t>
            </a:r>
            <a:endParaRPr lang="en-GB" dirty="0"/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10035812" y="5473701"/>
            <a:ext cx="1881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Eoneustes</a:t>
            </a:r>
            <a:endParaRPr lang="en-GB" altLang="en-U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42613" y="5812589"/>
            <a:ext cx="2293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basal metriorhynchoid</a:t>
            </a:r>
          </a:p>
        </p:txBody>
      </p:sp>
    </p:spTree>
    <p:extLst>
      <p:ext uri="{BB962C8B-B14F-4D97-AF65-F5344CB8AC3E}">
        <p14:creationId xmlns:p14="http://schemas.microsoft.com/office/powerpoint/2010/main" val="108982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Plesiosuchina indet. (c) Fabio Manucci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61" r="15379"/>
          <a:stretch>
            <a:fillRect/>
          </a:stretch>
        </p:blipFill>
        <p:spPr bwMode="auto">
          <a:xfrm>
            <a:off x="0" y="838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51513" y="1245740"/>
            <a:ext cx="1151721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</a:t>
            </a:r>
            <a:r>
              <a:rPr lang="en-US" sz="2400" i="1" kern="0" dirty="0">
                <a:sym typeface="Georgia" charset="0"/>
              </a:rPr>
              <a:t>SYNTHESYS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Museum curators (Ronan Allain, Rainer </a:t>
            </a:r>
            <a:r>
              <a:rPr lang="en-US" sz="2400" kern="0" dirty="0" err="1">
                <a:sym typeface="Georgia" charset="0"/>
              </a:rPr>
              <a:t>Schoch</a:t>
            </a:r>
            <a:r>
              <a:rPr lang="en-US" sz="2400" kern="0" dirty="0">
                <a:sym typeface="Georgia" charset="0"/>
              </a:rPr>
              <a:t>, Erin Maxwell, Daniela Schwarz &amp; </a:t>
            </a:r>
            <a:r>
              <a:rPr lang="en-US" sz="2400" kern="0" dirty="0" err="1">
                <a:sym typeface="Georgia" charset="0"/>
              </a:rPr>
              <a:t>Zolt</a:t>
            </a:r>
            <a:r>
              <a:rPr lang="en-GB" sz="2400" dirty="0"/>
              <a:t>á</a:t>
            </a:r>
            <a:r>
              <a:rPr lang="en-US" sz="2400" kern="0" dirty="0">
                <a:sym typeface="Georgia" charset="0"/>
              </a:rPr>
              <a:t>n </a:t>
            </a:r>
            <a:r>
              <a:rPr lang="en-US" sz="2400" kern="0" dirty="0" err="1">
                <a:sym typeface="Georgia" charset="0"/>
              </a:rPr>
              <a:t>Szentesi</a:t>
            </a:r>
            <a:r>
              <a:rPr lang="en-US" sz="2400" kern="0" dirty="0">
                <a:sym typeface="Georgia" charset="0"/>
              </a:rPr>
              <a:t>)</a:t>
            </a:r>
          </a:p>
          <a:p>
            <a:pPr lvl="1" eaLnBrk="0" hangingPunct="0">
              <a:spcBef>
                <a:spcPts val="1200"/>
              </a:spcBef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Project partners (Lorna Steel, Steve </a:t>
            </a:r>
            <a:r>
              <a:rPr lang="en-US" sz="2400" kern="0" dirty="0" err="1">
                <a:sym typeface="Georgia" charset="0"/>
              </a:rPr>
              <a:t>Brusatte</a:t>
            </a:r>
            <a:r>
              <a:rPr lang="en-US" sz="2400" kern="0" dirty="0">
                <a:sym typeface="Georgia" charset="0"/>
              </a:rPr>
              <a:t>, M</a:t>
            </a:r>
            <a:r>
              <a:rPr lang="en-GB" sz="2400" dirty="0"/>
              <a:t>á</a:t>
            </a:r>
            <a:r>
              <a:rPr lang="en-US" sz="2400" kern="0" dirty="0" err="1">
                <a:sym typeface="Georgia" charset="0"/>
              </a:rPr>
              <a:t>rton</a:t>
            </a:r>
            <a:r>
              <a:rPr lang="en-US" sz="2400" kern="0" dirty="0">
                <a:sym typeface="Georgia" charset="0"/>
              </a:rPr>
              <a:t> Rabi &amp; Attila </a:t>
            </a:r>
            <a:r>
              <a:rPr lang="en-GB" sz="2400" dirty="0"/>
              <a:t>Ő</a:t>
            </a:r>
            <a:r>
              <a:rPr lang="en-US" sz="2400" kern="0" dirty="0" err="1">
                <a:sym typeface="Georgia" charset="0"/>
              </a:rPr>
              <a:t>si</a:t>
            </a:r>
            <a:r>
              <a:rPr lang="en-US" sz="2400" kern="0" dirty="0">
                <a:sym typeface="Georgia" charset="0"/>
              </a:rPr>
              <a:t>)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</a:t>
            </a:r>
            <a:r>
              <a:rPr lang="en-US" sz="2400" kern="0" dirty="0" err="1">
                <a:sym typeface="Georgia" charset="0"/>
              </a:rPr>
              <a:t>Virginie</a:t>
            </a:r>
            <a:r>
              <a:rPr lang="en-US" sz="2400" kern="0" dirty="0">
                <a:sym typeface="Georgia" charset="0"/>
              </a:rPr>
              <a:t> </a:t>
            </a:r>
            <a:r>
              <a:rPr lang="en-US" sz="2400" kern="0" dirty="0" err="1">
                <a:sym typeface="Georgia" charset="0"/>
              </a:rPr>
              <a:t>Bouetel</a:t>
            </a:r>
            <a:r>
              <a:rPr lang="en-US" sz="2400" kern="0" dirty="0">
                <a:sym typeface="Georgia" charset="0"/>
              </a:rPr>
              <a:t> (MNHN)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Collaborators on the papers helped using </a:t>
            </a:r>
            <a:r>
              <a:rPr lang="en-US" sz="2400" i="1" kern="0" dirty="0">
                <a:sym typeface="Georgia" charset="0"/>
              </a:rPr>
              <a:t>SYNTHESYS</a:t>
            </a:r>
            <a:r>
              <a:rPr lang="en-US" sz="2400" kern="0" dirty="0">
                <a:sym typeface="Georgia" charset="0"/>
              </a:rPr>
              <a:t> funding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en-US" sz="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4000" kern="0" dirty="0">
                <a:sym typeface="Georgia" charset="0"/>
              </a:rPr>
              <a:t> And you all for listening!</a:t>
            </a:r>
          </a:p>
          <a:p>
            <a:pPr marL="39688" indent="-39688" eaLnBrk="0" hangingPunct="0">
              <a:spcBef>
                <a:spcPts val="1200"/>
              </a:spcBef>
              <a:defRPr/>
            </a:pPr>
            <a:endParaRPr lang="en-US" sz="1000" kern="0" dirty="0">
              <a:sym typeface="Georgia" charset="0"/>
            </a:endParaRPr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0" y="5931418"/>
            <a:ext cx="4320210" cy="934971"/>
          </a:xfrm>
          <a:prstGeom prst="rect">
            <a:avLst/>
          </a:prstGeom>
        </p:spPr>
      </p:pic>
      <p:pic>
        <p:nvPicPr>
          <p:cNvPr id="7" name="Picture 4" descr="http://www.findaphd.com/bespoke-pages/custom-pages/bpid448/img20141211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9282" r="25475" b="9164"/>
          <a:stretch>
            <a:fillRect/>
          </a:stretch>
        </p:blipFill>
        <p:spPr bwMode="auto">
          <a:xfrm>
            <a:off x="7871768" y="4966284"/>
            <a:ext cx="4320576" cy="97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2497" y="261254"/>
            <a:ext cx="473089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Arial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4993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0" descr="DSC_03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6" r="4712" b="28937"/>
          <a:stretch>
            <a:fillRect/>
          </a:stretch>
        </p:blipFill>
        <p:spPr bwMode="auto">
          <a:xfrm>
            <a:off x="4322731" y="1"/>
            <a:ext cx="7891493" cy="238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1" descr="Steneosaurus_gr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278"/>
            <a:ext cx="2845873" cy="41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7983" y="1061080"/>
            <a:ext cx="7202490" cy="1799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First marine radiation of crocs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Early Jurassic – Early Cretaceous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&gt; 10 genera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Includes gharial-like, dolphin-like, &amp; killer whale-like species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56" y="81446"/>
            <a:ext cx="3627064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Thalattosuchia</a:t>
            </a:r>
          </a:p>
        </p:txBody>
      </p:sp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7" y="4500562"/>
            <a:ext cx="91805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P101008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t="30817" r="4828" b="9796"/>
          <a:stretch>
            <a:fillRect/>
          </a:stretch>
        </p:blipFill>
        <p:spPr bwMode="auto">
          <a:xfrm>
            <a:off x="6459538" y="2411963"/>
            <a:ext cx="57324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89"/>
          <p:cNvSpPr>
            <a:spLocks noChangeArrowheads="1"/>
          </p:cNvSpPr>
          <p:nvPr/>
        </p:nvSpPr>
        <p:spPr bwMode="auto">
          <a:xfrm>
            <a:off x="4322731" y="1786800"/>
            <a:ext cx="19672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Platysuchus</a:t>
            </a:r>
          </a:p>
        </p:txBody>
      </p:sp>
      <p:sp>
        <p:nvSpPr>
          <p:cNvPr id="14" name="Rectangle 189"/>
          <p:cNvSpPr>
            <a:spLocks noChangeArrowheads="1"/>
          </p:cNvSpPr>
          <p:nvPr/>
        </p:nvSpPr>
        <p:spPr bwMode="auto">
          <a:xfrm>
            <a:off x="172854" y="3007579"/>
            <a:ext cx="2143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Steneosaurus</a:t>
            </a:r>
          </a:p>
        </p:txBody>
      </p:sp>
      <p:sp>
        <p:nvSpPr>
          <p:cNvPr id="15" name="Rectangle 189"/>
          <p:cNvSpPr>
            <a:spLocks noChangeArrowheads="1"/>
          </p:cNvSpPr>
          <p:nvPr/>
        </p:nvSpPr>
        <p:spPr bwMode="auto">
          <a:xfrm>
            <a:off x="10065658" y="6157710"/>
            <a:ext cx="19607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Cricosaurus</a:t>
            </a:r>
          </a:p>
        </p:txBody>
      </p:sp>
      <p:sp>
        <p:nvSpPr>
          <p:cNvPr id="16" name="Rectangle 189"/>
          <p:cNvSpPr>
            <a:spLocks noChangeArrowheads="1"/>
          </p:cNvSpPr>
          <p:nvPr/>
        </p:nvSpPr>
        <p:spPr bwMode="auto">
          <a:xfrm>
            <a:off x="10311681" y="4118220"/>
            <a:ext cx="1881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Dakosaurus</a:t>
            </a:r>
          </a:p>
        </p:txBody>
      </p:sp>
    </p:spTree>
    <p:extLst>
      <p:ext uri="{BB962C8B-B14F-4D97-AF65-F5344CB8AC3E}">
        <p14:creationId xmlns:p14="http://schemas.microsoft.com/office/powerpoint/2010/main" val="202113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16342" r="984" b="8054"/>
          <a:stretch/>
        </p:blipFill>
        <p:spPr>
          <a:xfrm>
            <a:off x="4378036" y="-4192"/>
            <a:ext cx="7813964" cy="233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858"/>
            <a:ext cx="12192000" cy="333234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7982" y="1061080"/>
            <a:ext cx="7893145" cy="23009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olidFill>
                  <a:schemeClr val="tx2"/>
                </a:solidFill>
                <a:sym typeface="Georgia" charset="0"/>
              </a:rPr>
              <a:t>  </a:t>
            </a:r>
            <a:r>
              <a:rPr lang="en-US" kern="0" dirty="0">
                <a:sym typeface="Georgia" charset="0"/>
              </a:rPr>
              <a:t>Small to large-bodied (2 – 7.2 m)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Largest crocs of the Jurassic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Early Jurassic – Early Cretaceous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At least 5 genera (more under description)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 Most were gharial-like, but some (like </a:t>
            </a:r>
            <a:r>
              <a:rPr lang="en-US" i="1" kern="0" dirty="0">
                <a:sym typeface="Georgia" charset="0"/>
              </a:rPr>
              <a:t>Machimosaurus</a:t>
            </a:r>
            <a:r>
              <a:rPr lang="en-US" kern="0" dirty="0">
                <a:sym typeface="Georgia" charset="0"/>
              </a:rPr>
              <a:t>) fed on marine turtles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56" y="81446"/>
            <a:ext cx="3627064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Teleosauroidea</a:t>
            </a:r>
          </a:p>
        </p:txBody>
      </p:sp>
      <p:sp>
        <p:nvSpPr>
          <p:cNvPr id="13" name="Rectangle 189"/>
          <p:cNvSpPr>
            <a:spLocks noChangeArrowheads="1"/>
          </p:cNvSpPr>
          <p:nvPr/>
        </p:nvSpPr>
        <p:spPr bwMode="auto">
          <a:xfrm>
            <a:off x="8552873" y="150031"/>
            <a:ext cx="3112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‘Steneosaurus’ </a:t>
            </a:r>
            <a:r>
              <a:rPr lang="en-GB" altLang="en-US" sz="2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brevior</a:t>
            </a:r>
            <a:endParaRPr lang="en-GB" altLang="en-U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89"/>
          <p:cNvSpPr>
            <a:spLocks noChangeArrowheads="1"/>
          </p:cNvSpPr>
          <p:nvPr/>
        </p:nvSpPr>
        <p:spPr bwMode="auto">
          <a:xfrm>
            <a:off x="2538894" y="4422985"/>
            <a:ext cx="210699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Steneosaurus bollensis</a:t>
            </a:r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7374134" y="3745107"/>
            <a:ext cx="46793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dirty="0">
                <a:solidFill>
                  <a:schemeClr val="bg1"/>
                </a:solidFill>
              </a:rPr>
              <a:t>First known scientifically described croc fossil – 1758. From Yorkshire. </a:t>
            </a:r>
          </a:p>
        </p:txBody>
      </p:sp>
    </p:spTree>
    <p:extLst>
      <p:ext uri="{BB962C8B-B14F-4D97-AF65-F5344CB8AC3E}">
        <p14:creationId xmlns:p14="http://schemas.microsoft.com/office/powerpoint/2010/main" val="122273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40" y="4770767"/>
            <a:ext cx="8128259" cy="208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DSC_03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6" r="4712" b="28937"/>
          <a:stretch>
            <a:fillRect/>
          </a:stretch>
        </p:blipFill>
        <p:spPr bwMode="auto">
          <a:xfrm>
            <a:off x="4237754" y="0"/>
            <a:ext cx="7976470" cy="24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7982" y="1061080"/>
            <a:ext cx="3919772" cy="158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39688" indent="-39688" eaLnBrk="0" hangingPunct="0">
              <a:spcBef>
                <a:spcPts val="1200"/>
              </a:spcBef>
              <a:buBlip>
                <a:blip r:embed="rId5"/>
              </a:buBlip>
              <a:defRPr/>
            </a:pPr>
            <a:r>
              <a:rPr lang="en-US" kern="0" dirty="0">
                <a:sym typeface="Georgia" charset="0"/>
              </a:rPr>
              <a:t> Represents the transition from gharial-like to dolphin-like forms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55" y="81446"/>
            <a:ext cx="45491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Metriorhynchoidea</a:t>
            </a:r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4366726" y="1454453"/>
            <a:ext cx="180444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Platysuchus</a:t>
            </a:r>
          </a:p>
          <a:p>
            <a:pPr eaLnBrk="1" hangingPunct="1"/>
            <a:r>
              <a:rPr lang="en-GB" altLang="en-US" sz="1600" dirty="0" err="1">
                <a:solidFill>
                  <a:schemeClr val="bg1"/>
                </a:solidFill>
              </a:rPr>
              <a:t>Teleosauroid</a:t>
            </a:r>
            <a:endParaRPr lang="en-GB" altLang="en-US" sz="2200" i="1" dirty="0">
              <a:solidFill>
                <a:schemeClr val="bg1"/>
              </a:solidFill>
            </a:endParaRPr>
          </a:p>
        </p:txBody>
      </p:sp>
      <p:sp>
        <p:nvSpPr>
          <p:cNvPr id="16" name="Rectangle 189"/>
          <p:cNvSpPr>
            <a:spLocks noChangeArrowheads="1"/>
          </p:cNvSpPr>
          <p:nvPr/>
        </p:nvSpPr>
        <p:spPr bwMode="auto">
          <a:xfrm>
            <a:off x="5406824" y="3793627"/>
            <a:ext cx="23518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Pelagosaurus</a:t>
            </a:r>
          </a:p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Basal metriorhynchoid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sp>
        <p:nvSpPr>
          <p:cNvPr id="17" name="Rectangle 189"/>
          <p:cNvSpPr>
            <a:spLocks noChangeArrowheads="1"/>
          </p:cNvSpPr>
          <p:nvPr/>
        </p:nvSpPr>
        <p:spPr bwMode="auto">
          <a:xfrm>
            <a:off x="9992611" y="6050058"/>
            <a:ext cx="176712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Cricosaurus</a:t>
            </a:r>
          </a:p>
          <a:p>
            <a:pPr eaLnBrk="1" hangingPunct="1"/>
            <a:r>
              <a:rPr lang="en-GB" altLang="en-US" sz="1600" dirty="0">
                <a:solidFill>
                  <a:schemeClr val="tx1"/>
                </a:solidFill>
              </a:rPr>
              <a:t>Metriorhynchid</a:t>
            </a:r>
            <a:endParaRPr lang="en-GB" altLang="en-US" sz="2200" i="1" dirty="0">
              <a:solidFill>
                <a:schemeClr val="tx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3781" y="2265524"/>
            <a:ext cx="3550987" cy="3627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marL="285750" indent="-285750" eaLnBrk="0" hangingPunct="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sym typeface="Georgia" charset="0"/>
              </a:rPr>
              <a:t>Basal metriorhynchoids start off very similar to </a:t>
            </a:r>
            <a:r>
              <a:rPr lang="en-US" kern="0" dirty="0" err="1">
                <a:sym typeface="Georgia" charset="0"/>
              </a:rPr>
              <a:t>teleosauroids</a:t>
            </a:r>
            <a:endParaRPr lang="en-US" kern="0" dirty="0">
              <a:sym typeface="Georgia" charset="0"/>
            </a:endParaRPr>
          </a:p>
          <a:p>
            <a:pPr marL="285750" indent="-285750" eaLnBrk="0" hangingPunct="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sz="1600" kern="0" dirty="0">
              <a:sym typeface="Georgia" charset="0"/>
            </a:endParaRPr>
          </a:p>
          <a:p>
            <a:pPr marL="285750" indent="-285750" eaLnBrk="0" hangingPunct="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sym typeface="Georgia" charset="0"/>
              </a:rPr>
              <a:t>However, species like </a:t>
            </a:r>
            <a:r>
              <a:rPr lang="en-US" i="1" kern="0" dirty="0">
                <a:sym typeface="Georgia" charset="0"/>
              </a:rPr>
              <a:t>Pelagosaurus</a:t>
            </a:r>
            <a:r>
              <a:rPr lang="en-US" kern="0" dirty="0">
                <a:sym typeface="Georgia" charset="0"/>
              </a:rPr>
              <a:t> had: reduced </a:t>
            </a:r>
            <a:r>
              <a:rPr lang="en-US" kern="0" dirty="0" err="1">
                <a:sym typeface="Georgia" charset="0"/>
              </a:rPr>
              <a:t>armour</a:t>
            </a:r>
            <a:r>
              <a:rPr lang="en-US" kern="0" dirty="0">
                <a:sym typeface="Georgia" charset="0"/>
              </a:rPr>
              <a:t>, smaller forelimbs, wider pelvic canal, pes modifications</a:t>
            </a:r>
          </a:p>
          <a:p>
            <a:pPr marL="285750" indent="-285750" eaLnBrk="0" hangingPunct="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US" sz="1600" kern="0" dirty="0">
              <a:sym typeface="Georgia" charset="0"/>
            </a:endParaRPr>
          </a:p>
          <a:p>
            <a:pPr marL="285750" indent="-285750" eaLnBrk="0" hangingPunct="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kern="0" dirty="0">
                <a:sym typeface="Georgia" charset="0"/>
              </a:rPr>
              <a:t>In the Middle Jurassic: the rise of Metriorhynchidae (the dolphin-like forms)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4"/>
          <a:stretch/>
        </p:blipFill>
        <p:spPr>
          <a:xfrm>
            <a:off x="7713842" y="2387618"/>
            <a:ext cx="4478157" cy="240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1" r="11807" b="31317"/>
          <a:stretch/>
        </p:blipFill>
        <p:spPr>
          <a:xfrm rot="10800000">
            <a:off x="4237754" y="2264718"/>
            <a:ext cx="4689985" cy="13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4546" r="13750" b="26540"/>
          <a:stretch/>
        </p:blipFill>
        <p:spPr>
          <a:xfrm>
            <a:off x="67581" y="332506"/>
            <a:ext cx="12164876" cy="6456222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8709891" y="5508044"/>
            <a:ext cx="1895279" cy="507073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89"/>
          <p:cNvSpPr>
            <a:spLocks noChangeArrowheads="1"/>
          </p:cNvSpPr>
          <p:nvPr/>
        </p:nvSpPr>
        <p:spPr bwMode="auto">
          <a:xfrm>
            <a:off x="6810855" y="431850"/>
            <a:ext cx="2472196" cy="6155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Regionalised tail, with </a:t>
            </a:r>
            <a:r>
              <a:rPr lang="en-GB" altLang="en-US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hypocercal</a:t>
            </a:r>
            <a:r>
              <a:rPr lang="en-GB" altLang="en-US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distal end </a:t>
            </a:r>
          </a:p>
        </p:txBody>
      </p:sp>
      <p:sp>
        <p:nvSpPr>
          <p:cNvPr id="14" name="Rectangle 189"/>
          <p:cNvSpPr>
            <a:spLocks noChangeArrowheads="1"/>
          </p:cNvSpPr>
          <p:nvPr/>
        </p:nvSpPr>
        <p:spPr bwMode="auto">
          <a:xfrm>
            <a:off x="10605170" y="5707340"/>
            <a:ext cx="1392866" cy="6155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Paddle-like</a:t>
            </a:r>
          </a:p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hind-limbs</a:t>
            </a:r>
          </a:p>
        </p:txBody>
      </p:sp>
      <p:sp>
        <p:nvSpPr>
          <p:cNvPr id="18" name="Rectangle 189"/>
          <p:cNvSpPr>
            <a:spLocks noChangeArrowheads="1"/>
          </p:cNvSpPr>
          <p:nvPr/>
        </p:nvSpPr>
        <p:spPr bwMode="auto">
          <a:xfrm>
            <a:off x="963784" y="5576536"/>
            <a:ext cx="1574876" cy="6155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Hydrofoil-like</a:t>
            </a:r>
          </a:p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forelimbs</a:t>
            </a:r>
          </a:p>
        </p:txBody>
      </p:sp>
      <p:sp>
        <p:nvSpPr>
          <p:cNvPr id="21" name="Rectangle 189"/>
          <p:cNvSpPr>
            <a:spLocks noChangeArrowheads="1"/>
          </p:cNvSpPr>
          <p:nvPr/>
        </p:nvSpPr>
        <p:spPr bwMode="auto">
          <a:xfrm>
            <a:off x="5837383" y="2507240"/>
            <a:ext cx="2697017" cy="35394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 osteoderms</a:t>
            </a:r>
          </a:p>
        </p:txBody>
      </p:sp>
      <p:sp>
        <p:nvSpPr>
          <p:cNvPr id="25" name="Rectangle 189"/>
          <p:cNvSpPr>
            <a:spLocks noChangeArrowheads="1"/>
          </p:cNvSpPr>
          <p:nvPr/>
        </p:nvSpPr>
        <p:spPr bwMode="auto">
          <a:xfrm>
            <a:off x="1052948" y="2085643"/>
            <a:ext cx="2860113" cy="6155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Enlarged orbits, with a well-defined sclerotic ring</a:t>
            </a:r>
          </a:p>
        </p:txBody>
      </p:sp>
      <p:sp>
        <p:nvSpPr>
          <p:cNvPr id="24" name="Rectangle 189"/>
          <p:cNvSpPr>
            <a:spLocks noChangeArrowheads="1"/>
          </p:cNvSpPr>
          <p:nvPr/>
        </p:nvSpPr>
        <p:spPr bwMode="auto">
          <a:xfrm>
            <a:off x="3872889" y="2912276"/>
            <a:ext cx="1294801" cy="61555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Shortened neck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0766" y="81446"/>
            <a:ext cx="4177571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Metriorhynchidae</a:t>
            </a: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9285402" y="1043709"/>
            <a:ext cx="1319768" cy="503190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3600910" y="3537065"/>
            <a:ext cx="583163" cy="749640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2538661" y="2706255"/>
            <a:ext cx="52410" cy="916891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V="1">
            <a:off x="2591071" y="5795393"/>
            <a:ext cx="1125295" cy="88919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89"/>
          <p:cNvSpPr>
            <a:spLocks noChangeArrowheads="1"/>
          </p:cNvSpPr>
          <p:nvPr/>
        </p:nvSpPr>
        <p:spPr bwMode="auto">
          <a:xfrm>
            <a:off x="5625882" y="3944875"/>
            <a:ext cx="2369946" cy="61555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323D43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Widened &amp; deepened pelvic canal</a:t>
            </a: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7185891" y="4560428"/>
            <a:ext cx="287820" cy="475489"/>
          </a:xfrm>
          <a:prstGeom prst="straightConnector1">
            <a:avLst/>
          </a:prstGeom>
          <a:ln w="50800">
            <a:solidFill>
              <a:srgbClr val="C0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91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Plesiosuchina indet. (c) Fabio Manucci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61" r="1537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1512" y="1466806"/>
            <a:ext cx="118404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sz="2400" u="sng" kern="0" dirty="0">
                <a:sym typeface="Georgia" charset="0"/>
              </a:rPr>
              <a:t>(1) </a:t>
            </a:r>
            <a:r>
              <a:rPr lang="en-US" sz="2400" u="sng" kern="0" dirty="0" err="1">
                <a:sym typeface="Georgia" charset="0"/>
              </a:rPr>
              <a:t>Stablising</a:t>
            </a:r>
            <a:r>
              <a:rPr lang="en-US" sz="2400" u="sng" kern="0" dirty="0">
                <a:sym typeface="Georgia" charset="0"/>
              </a:rPr>
              <a:t> the phylogeny of Thalattosuchia</a:t>
            </a:r>
            <a:endParaRPr lang="en-US" sz="2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</a:t>
            </a:r>
            <a:r>
              <a:rPr lang="en-US" sz="2000" kern="0" dirty="0">
                <a:sym typeface="Georgia" charset="0"/>
              </a:rPr>
              <a:t>Incorporating more species into my phylogeny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ym typeface="Georgia" charset="0"/>
              </a:rPr>
              <a:t>  Building new characters, revising and modifying existing characters</a:t>
            </a:r>
          </a:p>
          <a:p>
            <a:pPr lvl="1" algn="ctr" eaLnBrk="0" hangingPunct="0">
              <a:spcBef>
                <a:spcPts val="1200"/>
              </a:spcBef>
              <a:defRPr/>
            </a:pPr>
            <a:r>
              <a:rPr lang="en-US" sz="2000" b="1" i="1" kern="0" dirty="0">
                <a:sym typeface="Georgia" charset="0"/>
              </a:rPr>
              <a:t>Essentially, where do thalattosuchians belong in the croc family tree?</a:t>
            </a:r>
          </a:p>
          <a:p>
            <a:pPr eaLnBrk="0" hangingPunct="0">
              <a:spcBef>
                <a:spcPts val="1200"/>
              </a:spcBef>
              <a:defRPr/>
            </a:pPr>
            <a:endParaRPr lang="en-US" sz="1000" u="sng" kern="0" dirty="0">
              <a:sym typeface="Georgia" charset="0"/>
            </a:endParaRPr>
          </a:p>
          <a:p>
            <a:pPr eaLnBrk="0" hangingPunct="0">
              <a:spcBef>
                <a:spcPts val="1200"/>
              </a:spcBef>
              <a:defRPr/>
            </a:pPr>
            <a:endParaRPr lang="en-US" sz="1000" u="sng" kern="0" dirty="0" smtClean="0">
              <a:sym typeface="Georgia" charset="0"/>
            </a:endParaRPr>
          </a:p>
          <a:p>
            <a:pPr eaLnBrk="0" hangingPunct="0">
              <a:spcBef>
                <a:spcPts val="1200"/>
              </a:spcBef>
              <a:defRPr/>
            </a:pPr>
            <a:endParaRPr lang="en-US" sz="1000" u="sng" kern="0" dirty="0">
              <a:sym typeface="Georgia" charset="0"/>
            </a:endParaRPr>
          </a:p>
          <a:p>
            <a:pPr eaLnBrk="0" hangingPunct="0">
              <a:spcBef>
                <a:spcPts val="1200"/>
              </a:spcBef>
              <a:defRPr/>
            </a:pPr>
            <a:r>
              <a:rPr lang="en-US" sz="2400" u="sng" kern="0" dirty="0">
                <a:sym typeface="Georgia" charset="0"/>
              </a:rPr>
              <a:t>(2) The origin, diversity and evolution of Thalattosuchia</a:t>
            </a:r>
            <a:endParaRPr lang="en-US" sz="2400" kern="0" dirty="0">
              <a:sym typeface="Georgia" charset="0"/>
            </a:endParaRP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400" kern="0" dirty="0">
                <a:sym typeface="Georgia" charset="0"/>
              </a:rPr>
              <a:t> </a:t>
            </a:r>
            <a:r>
              <a:rPr lang="en-US" sz="2000" kern="0" dirty="0">
                <a:sym typeface="Georgia" charset="0"/>
              </a:rPr>
              <a:t>Exploring the anatomy, phylogeny and taxonomy of macrophagous thalattosuchian clades</a:t>
            </a:r>
          </a:p>
          <a:p>
            <a:pPr marL="496888" lvl="1" indent="-39688" eaLnBrk="0" hangingPunct="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ym typeface="Georgia" charset="0"/>
              </a:rPr>
              <a:t>  Elucidating morphological changes involved in the aquatic-to-pelagic shift in metriorhynchoids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0766" y="81446"/>
            <a:ext cx="1033021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questions during SYNTHESYS visits</a:t>
            </a:r>
          </a:p>
        </p:txBody>
      </p:sp>
    </p:spTree>
    <p:extLst>
      <p:ext uri="{BB962C8B-B14F-4D97-AF65-F5344CB8AC3E}">
        <p14:creationId xmlns:p14="http://schemas.microsoft.com/office/powerpoint/2010/main" val="99842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DSC_03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6" r="4712" b="28937"/>
          <a:stretch>
            <a:fillRect/>
          </a:stretch>
        </p:blipFill>
        <p:spPr bwMode="auto">
          <a:xfrm>
            <a:off x="6954982" y="-17964"/>
            <a:ext cx="5237018" cy="1582760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9156" y="81446"/>
            <a:ext cx="6534918" cy="1143001"/>
          </a:xfrm>
        </p:spPr>
        <p:txBody>
          <a:bodyPr>
            <a:normAutofit/>
          </a:bodyPr>
          <a:lstStyle/>
          <a:p>
            <a:r>
              <a:rPr lang="en-CA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SYNYTHESYS Visits</a:t>
            </a:r>
            <a:r>
              <a:rPr lang="en-CA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CA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endParaRPr lang="en-CA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17983" y="1061081"/>
            <a:ext cx="9934382" cy="1423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b="1" u="sng" kern="0" dirty="0">
                <a:sym typeface="Georgia" charset="0"/>
              </a:rPr>
              <a:t>Paris 2014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kern="0" dirty="0">
                <a:sym typeface="Georgia" charset="0"/>
              </a:rPr>
              <a:t>  </a:t>
            </a:r>
            <a:r>
              <a:rPr lang="en-GB" dirty="0" err="1"/>
              <a:t>Muséum</a:t>
            </a:r>
            <a:r>
              <a:rPr lang="en-GB" dirty="0"/>
              <a:t> National </a:t>
            </a:r>
            <a:r>
              <a:rPr lang="en-GB" dirty="0" err="1"/>
              <a:t>d'Histoire</a:t>
            </a:r>
            <a:r>
              <a:rPr lang="en-GB" dirty="0"/>
              <a:t> </a:t>
            </a:r>
            <a:r>
              <a:rPr lang="en-GB" dirty="0" err="1"/>
              <a:t>Naturelle</a:t>
            </a:r>
            <a:r>
              <a:rPr lang="en-GB" dirty="0"/>
              <a:t> de Paris, France – One week visit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GB" dirty="0"/>
              <a:t>  </a:t>
            </a:r>
            <a:r>
              <a:rPr lang="en-US" i="1" kern="0" dirty="0">
                <a:sym typeface="Georgia" charset="0"/>
              </a:rPr>
              <a:t>Anatomy, phylogeny and evolutionary biology of thalattosuchian crocodylomorphs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endParaRPr lang="en-GB" dirty="0"/>
          </a:p>
          <a:p>
            <a:pPr eaLnBrk="0" hangingPunct="0">
              <a:spcBef>
                <a:spcPts val="1200"/>
              </a:spcBef>
              <a:defRPr/>
            </a:pPr>
            <a:endParaRPr lang="en-GB" sz="1400" dirty="0"/>
          </a:p>
          <a:p>
            <a:pPr marL="496888" lvl="1" indent="-39688" eaLnBrk="0" hangingPunct="0">
              <a:spcBef>
                <a:spcPts val="1200"/>
              </a:spcBef>
              <a:buBlip>
                <a:blip r:embed="rId4"/>
              </a:buBlip>
              <a:defRPr/>
            </a:pPr>
            <a:endParaRPr lang="en-US" kern="0" dirty="0">
              <a:sym typeface="Georgia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2601" y="2469648"/>
            <a:ext cx="9934382" cy="1344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b="1" u="sng" kern="0" dirty="0">
                <a:sym typeface="Georgia" charset="0"/>
              </a:rPr>
              <a:t>Stuttgart 2015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kern="0" dirty="0">
                <a:sym typeface="Georgia" charset="0"/>
              </a:rPr>
              <a:t>  </a:t>
            </a:r>
            <a:r>
              <a:rPr lang="en-GB" dirty="0" err="1"/>
              <a:t>Staatliches</a:t>
            </a:r>
            <a:r>
              <a:rPr lang="en-GB" dirty="0"/>
              <a:t> Museum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Naturkunde</a:t>
            </a:r>
            <a:r>
              <a:rPr lang="en-GB" dirty="0"/>
              <a:t> Stuttgart, Germany – Two week visit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i="1" kern="0" dirty="0">
                <a:sym typeface="Georgia" charset="0"/>
              </a:rPr>
              <a:t>  Land-to-sea transition: the early evolution and adaptations of thalattosuchian crocodylomorphs</a:t>
            </a:r>
            <a:endParaRPr lang="en-GB" kern="0" dirty="0">
              <a:sym typeface="Georgia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7982" y="3933615"/>
            <a:ext cx="9934382" cy="1344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b="1" u="sng" kern="0" dirty="0">
                <a:sym typeface="Georgia" charset="0"/>
              </a:rPr>
              <a:t>Berlin 2016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kern="0" dirty="0">
                <a:sym typeface="Georgia" charset="0"/>
              </a:rPr>
              <a:t>  </a:t>
            </a:r>
            <a:r>
              <a:rPr lang="en-GB" dirty="0"/>
              <a:t>Museum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Naturkunde</a:t>
            </a:r>
            <a:r>
              <a:rPr lang="en-GB" dirty="0"/>
              <a:t> Berlin, Germany – Two week visit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i="1" kern="0" dirty="0">
                <a:sym typeface="Georgia" charset="0"/>
              </a:rPr>
              <a:t>  The land-to-sea transition: understanding the evolution of dolphin-like marine crocodylomorphs</a:t>
            </a:r>
            <a:endParaRPr lang="en-GB" kern="0" dirty="0">
              <a:sym typeface="Georgia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22601" y="5369866"/>
            <a:ext cx="11730853" cy="1344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eaLnBrk="0" hangingPunct="0">
              <a:spcBef>
                <a:spcPts val="1200"/>
              </a:spcBef>
              <a:defRPr/>
            </a:pPr>
            <a:r>
              <a:rPr lang="en-US" b="1" u="sng" kern="0" dirty="0">
                <a:sym typeface="Georgia" charset="0"/>
              </a:rPr>
              <a:t>Budapest 2017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kern="0" dirty="0">
                <a:sym typeface="Georgia" charset="0"/>
              </a:rPr>
              <a:t>  </a:t>
            </a:r>
            <a:r>
              <a:rPr lang="en-GB" dirty="0"/>
              <a:t>Hungarian Natural History Museum, Budapest, Hungary – Two week visit</a:t>
            </a:r>
          </a:p>
          <a:p>
            <a:pPr marL="39688" indent="-39688" eaLnBrk="0" hangingPunct="0">
              <a:spcBef>
                <a:spcPts val="1200"/>
              </a:spcBef>
              <a:buBlip>
                <a:blip r:embed="rId4">
                  <a:extLst/>
                </a:blip>
              </a:buBlip>
              <a:defRPr/>
            </a:pPr>
            <a:r>
              <a:rPr lang="en-US" i="1" kern="0" dirty="0">
                <a:sym typeface="Georgia" charset="0"/>
              </a:rPr>
              <a:t>  How Jurassic crocodylomorphs evolved into sea-going dolphin-like forms: elucidating the </a:t>
            </a:r>
            <a:r>
              <a:rPr lang="en-US" i="1" kern="0" dirty="0" err="1">
                <a:sym typeface="Georgia" charset="0"/>
              </a:rPr>
              <a:t>morphofunctional</a:t>
            </a:r>
            <a:r>
              <a:rPr lang="en-US" i="1" kern="0" dirty="0">
                <a:sym typeface="Georgia" charset="0"/>
              </a:rPr>
              <a:t> changes involved in the land-to-sea transition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68" y="1543942"/>
            <a:ext cx="2960917" cy="187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03" y="3665234"/>
            <a:ext cx="4646123" cy="11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1" r="11807" b="31317"/>
          <a:stretch/>
        </p:blipFill>
        <p:spPr>
          <a:xfrm rot="10800000">
            <a:off x="7730840" y="5103719"/>
            <a:ext cx="4033970" cy="118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3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21366</TotalTime>
  <Words>2335</Words>
  <Application>Microsoft Macintosh PowerPoint</Application>
  <PresentationFormat>Custom</PresentationFormat>
  <Paragraphs>376</Paragraphs>
  <Slides>32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SYNYTHESYS Visits: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Paris 2014 (FR-TAF-4021): Outputs</vt:lpstr>
      <vt:lpstr>Stuttgart 2015 (DE-TAF-5132): Outputs</vt:lpstr>
      <vt:lpstr>PowerPoint Presentation</vt:lpstr>
      <vt:lpstr>Berlin 2016 (DE-TAF-5698): Outputs</vt:lpstr>
      <vt:lpstr>Budapest 2017 (HU-TAF-6505): Outputs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dolphin-like marine crocodiles</dc:title>
  <dc:creator>Young</dc:creator>
  <cp:lastModifiedBy>Vincent Smith</cp:lastModifiedBy>
  <cp:revision>199</cp:revision>
  <dcterms:created xsi:type="dcterms:W3CDTF">2017-03-11T11:00:18Z</dcterms:created>
  <dcterms:modified xsi:type="dcterms:W3CDTF">2017-06-15T11:31:29Z</dcterms:modified>
</cp:coreProperties>
</file>