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8"/>
  </p:notesMasterIdLst>
  <p:sldIdLst>
    <p:sldId id="256" r:id="rId3"/>
    <p:sldId id="312" r:id="rId4"/>
    <p:sldId id="313" r:id="rId5"/>
    <p:sldId id="314" r:id="rId6"/>
    <p:sldId id="326" r:id="rId7"/>
    <p:sldId id="291" r:id="rId8"/>
    <p:sldId id="316" r:id="rId9"/>
    <p:sldId id="330" r:id="rId10"/>
    <p:sldId id="317" r:id="rId11"/>
    <p:sldId id="327" r:id="rId12"/>
    <p:sldId id="323" r:id="rId13"/>
    <p:sldId id="328" r:id="rId14"/>
    <p:sldId id="320" r:id="rId15"/>
    <p:sldId id="318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497D"/>
    <a:srgbClr val="1F497D"/>
    <a:srgbClr val="9DBEE7"/>
    <a:srgbClr val="53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3" autoAdjust="0"/>
    <p:restoredTop sz="75000" autoAdjust="0"/>
  </p:normalViewPr>
  <p:slideViewPr>
    <p:cSldViewPr>
      <p:cViewPr>
        <p:scale>
          <a:sx n="81" d="100"/>
          <a:sy n="81" d="100"/>
        </p:scale>
        <p:origin x="-6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0905E-8E77-4667-B20F-99E867996377}" type="datetimeFigureOut">
              <a:rPr lang="en-GB" smtClean="0"/>
              <a:t>15/06/17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58341-A323-4892-A9A2-525F753A00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1238-748F-4800-A735-04FB9DCC81C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1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58341-A323-4892-A9A2-525F753A00E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0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7630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SYNTHESYS3 Final Meeting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229600" cy="838200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Celebrating success and building SYNTHESYS+</a:t>
            </a:r>
            <a:endParaRPr lang="en-GB" sz="2400" i="1" dirty="0">
              <a:solidFill>
                <a:schemeClr val="bg1"/>
              </a:solidFill>
            </a:endParaRPr>
          </a:p>
        </p:txBody>
      </p:sp>
      <p:pic>
        <p:nvPicPr>
          <p:cNvPr id="6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60350"/>
            <a:ext cx="5400675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6"/>
          <p:cNvSpPr txBox="1"/>
          <p:nvPr/>
        </p:nvSpPr>
        <p:spPr>
          <a:xfrm>
            <a:off x="684212" y="4935538"/>
            <a:ext cx="7775575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June 2017</a:t>
            </a:r>
            <a:endParaRPr lang="en-GB" sz="1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87"/>
          <p:cNvSpPr txBox="1"/>
          <p:nvPr/>
        </p:nvSpPr>
        <p:spPr>
          <a:xfrm>
            <a:off x="107950" y="6456362"/>
            <a:ext cx="362000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SYNTHESYS3 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Final Meeting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88"/>
          <p:cNvSpPr txBox="1"/>
          <p:nvPr/>
        </p:nvSpPr>
        <p:spPr>
          <a:xfrm>
            <a:off x="6300787" y="6429375"/>
            <a:ext cx="27352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NHM, London, 6-7 June 2017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 descr="SYNTHESYS3Bann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5194"/>
            <a:ext cx="9144001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Considerations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Results from prior discussions (JRA and NA3) &amp; questionnaire</a:t>
            </a: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 smtClean="0">
                <a:solidFill>
                  <a:schemeClr val="bg1"/>
                </a:solidFill>
              </a:rPr>
              <a:t>Recommendations from the EC &amp; midterm review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Digital access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Increasing industry participation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Internationalisation </a:t>
            </a:r>
            <a:endParaRPr lang="en-GB" sz="2100" dirty="0">
              <a:solidFill>
                <a:schemeClr val="bg1"/>
              </a:solidFill>
            </a:endParaRP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ESFRI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Alignment with DISSCo objectives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Possible wider institutional engagement (outside of our Science Depts.)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Tough competition &amp; (probably) our last chance</a:t>
            </a:r>
          </a:p>
          <a:p>
            <a:pPr marL="0" indent="0">
              <a:buNone/>
            </a:pPr>
            <a:endParaRPr lang="en-GB" sz="24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bg1"/>
                </a:solidFill>
              </a:rPr>
              <a:t>Process</a:t>
            </a:r>
          </a:p>
          <a:p>
            <a:r>
              <a:rPr lang="en-GB" sz="2400" dirty="0">
                <a:solidFill>
                  <a:schemeClr val="bg1"/>
                </a:solidFill>
              </a:rPr>
              <a:t>Overview from discussion leads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Review past contributions</a:t>
            </a:r>
          </a:p>
          <a:p>
            <a:r>
              <a:rPr lang="en-GB" sz="2400" dirty="0">
                <a:solidFill>
                  <a:schemeClr val="bg1"/>
                </a:solidFill>
              </a:rPr>
              <a:t>Identify possible topics and partners</a:t>
            </a:r>
          </a:p>
          <a:p>
            <a:pPr indent="-285750"/>
            <a:r>
              <a:rPr lang="en-GB" sz="2400" dirty="0">
                <a:solidFill>
                  <a:schemeClr val="bg1"/>
                </a:solidFill>
              </a:rPr>
              <a:t>Complete slides template (http://tiny.cc/SYNTH-Tasks)</a:t>
            </a:r>
          </a:p>
          <a:p>
            <a:pPr indent="-285750"/>
            <a:r>
              <a:rPr lang="en-GB" sz="2400" dirty="0">
                <a:solidFill>
                  <a:schemeClr val="bg1"/>
                </a:solidFill>
              </a:rPr>
              <a:t>Minutes / notes and preparation to report back</a:t>
            </a:r>
          </a:p>
          <a:p>
            <a:pPr indent="-285750"/>
            <a:endParaRPr lang="en-GB" sz="1800" i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5182" y="6248400"/>
            <a:ext cx="343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en-GB" i="1" dirty="0" smtClean="0">
                <a:solidFill>
                  <a:schemeClr val="bg1"/>
                </a:solidFill>
              </a:rPr>
              <a:t>These are “possible” tasks only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SYNTHESYS+ Potential Tasks (Template)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06235"/>
              </p:ext>
            </p:extLst>
          </p:nvPr>
        </p:nvGraphicFramePr>
        <p:xfrm>
          <a:off x="283745" y="1752482"/>
          <a:ext cx="8282634" cy="413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8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978">
                <a:tc>
                  <a:txBody>
                    <a:bodyPr/>
                    <a:lstStyle/>
                    <a:p>
                      <a:r>
                        <a:rPr lang="en-US" dirty="0"/>
                        <a:t>Category: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Title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</a:t>
                      </a:r>
                      <a:r>
                        <a:rPr lang="en-US" i="1" baseline="0" dirty="0" smtClean="0"/>
                        <a:t> short title for the proposed task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 brief description of what</a:t>
                      </a:r>
                      <a:r>
                        <a:rPr lang="en-US" i="1" baseline="0" dirty="0" smtClean="0"/>
                        <a:t> the task would achieve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/>
                        <a:t>The key </a:t>
                      </a:r>
                      <a:r>
                        <a:rPr lang="en-US" b="1" dirty="0" smtClean="0"/>
                        <a:t>challenge(s)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Elements of the main</a:t>
                      </a:r>
                      <a:r>
                        <a:rPr lang="en-US" i="1" baseline="0" dirty="0" smtClean="0"/>
                        <a:t> problem(s) being addresse</a:t>
                      </a:r>
                      <a:r>
                        <a:rPr lang="en-US" baseline="0" dirty="0" smtClean="0"/>
                        <a:t>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KPI’s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Possible</a:t>
                      </a:r>
                      <a:r>
                        <a:rPr lang="en-US" i="1" baseline="0" dirty="0" smtClean="0"/>
                        <a:t> measures of success</a:t>
                      </a:r>
                      <a:endParaRPr lang="en-US" i="1" dirty="0" smtClean="0"/>
                    </a:p>
                    <a:p>
                      <a:r>
                        <a:rPr lang="en-US" dirty="0" smtClean="0"/>
                        <a:t>e.g. #digital</a:t>
                      </a:r>
                      <a:r>
                        <a:rPr lang="en-US" baseline="0" dirty="0" smtClean="0"/>
                        <a:t> records, #workflows, #download events, #citations, #high-impact papers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1716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Possible Partners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A list of possible partner</a:t>
                      </a:r>
                      <a:r>
                        <a:rPr lang="en-US" i="1" baseline="0" dirty="0" smtClean="0"/>
                        <a:t> institutions (with the technical capacity to engage in the task)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867400"/>
            <a:ext cx="8229600" cy="91440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GB" sz="4400" i="1" dirty="0" smtClean="0"/>
              <a:t>http</a:t>
            </a:r>
            <a:r>
              <a:rPr lang="en-GB" sz="4400" i="1" dirty="0"/>
              <a:t>://tiny.cc/SYNTH-</a:t>
            </a:r>
            <a:r>
              <a:rPr lang="en-GB" sz="4400" i="1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428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endParaRPr lang="en-GB" sz="4400" i="1" dirty="0" smtClean="0">
              <a:solidFill>
                <a:schemeClr val="bg1"/>
              </a:solidFill>
            </a:endParaRPr>
          </a:p>
          <a:p>
            <a:pPr marL="57150" indent="0" algn="ctr">
              <a:buNone/>
            </a:pPr>
            <a:endParaRPr lang="en-GB" sz="4400" i="1" dirty="0">
              <a:solidFill>
                <a:schemeClr val="bg1"/>
              </a:solidFill>
            </a:endParaRPr>
          </a:p>
          <a:p>
            <a:pPr marL="57150" indent="0" algn="ctr">
              <a:buNone/>
            </a:pPr>
            <a:r>
              <a:rPr lang="en-GB" sz="4400" i="1" dirty="0" smtClean="0">
                <a:solidFill>
                  <a:schemeClr val="bg1"/>
                </a:solidFill>
              </a:rPr>
              <a:t>http</a:t>
            </a:r>
            <a:r>
              <a:rPr lang="en-GB" sz="4400" i="1" dirty="0">
                <a:solidFill>
                  <a:schemeClr val="bg1"/>
                </a:solidFill>
              </a:rPr>
              <a:t>://tiny.cc/SYNTH-Tasks</a:t>
            </a:r>
            <a:endParaRPr lang="en-GB" sz="4400" i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5182" y="6248400"/>
            <a:ext cx="343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en-GB" i="1" dirty="0" smtClean="0">
                <a:solidFill>
                  <a:schemeClr val="bg1"/>
                </a:solidFill>
              </a:rPr>
              <a:t>These are “possible” tasks only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4600" y="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Task</a:t>
            </a:r>
          </a:p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Template</a:t>
            </a:r>
            <a:endParaRPr lang="en-GB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4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116631"/>
            <a:ext cx="2939058" cy="5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mi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578" r="28342" b="4959"/>
          <a:stretch>
            <a:fillRect/>
          </a:stretch>
        </p:blipFill>
        <p:spPr bwMode="auto">
          <a:xfrm>
            <a:off x="2743200" y="914400"/>
            <a:ext cx="3463273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3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i="1" dirty="0" smtClean="0">
                <a:solidFill>
                  <a:schemeClr val="bg1"/>
                </a:solidFill>
              </a:rPr>
              <a:t>Logistics</a:t>
            </a:r>
            <a:endParaRPr lang="en-GB" sz="3100" i="1" dirty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Powerpoints &amp; PDF’s (upload ASAP)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3-5 minutes for questions (5- and 3-minute warnings)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Event recording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Twitter (@SynthesysEU)</a:t>
            </a: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i="1" dirty="0" smtClean="0">
                <a:solidFill>
                  <a:schemeClr val="bg1"/>
                </a:solidFill>
              </a:rPr>
              <a:t>Reporting Back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PPT Templates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Entrance &amp; exit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Toilets</a:t>
            </a:r>
            <a:endParaRPr lang="en-GB" sz="2600" dirty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en-GB" sz="2600" dirty="0" smtClean="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en-GB" sz="2800" i="1" dirty="0" smtClean="0">
                <a:solidFill>
                  <a:schemeClr val="bg1"/>
                </a:solidFill>
              </a:rPr>
              <a:t>Wifi</a:t>
            </a:r>
          </a:p>
          <a:p>
            <a:pPr marL="400050">
              <a:buFontTx/>
              <a:buChar char="-"/>
            </a:pPr>
            <a:r>
              <a:rPr lang="en-GB" sz="2600" dirty="0" smtClean="0">
                <a:solidFill>
                  <a:schemeClr val="bg1"/>
                </a:solidFill>
              </a:rPr>
              <a:t>Public NHM Network (</a:t>
            </a:r>
            <a:r>
              <a:rPr lang="en-GB" sz="2600" i="1" dirty="0" smtClean="0">
                <a:solidFill>
                  <a:schemeClr val="bg1"/>
                </a:solidFill>
              </a:rPr>
              <a:t>NHM-Free-wifi</a:t>
            </a:r>
            <a:r>
              <a:rPr lang="en-GB" sz="2600" dirty="0" smtClean="0">
                <a:solidFill>
                  <a:schemeClr val="bg1"/>
                </a:solidFill>
              </a:rPr>
              <a:t>)</a:t>
            </a:r>
          </a:p>
          <a:p>
            <a:pPr marL="400050">
              <a:buFontTx/>
              <a:buChar char="-"/>
            </a:pPr>
            <a:r>
              <a:rPr lang="en-GB" sz="2600" dirty="0" smtClean="0">
                <a:solidFill>
                  <a:schemeClr val="bg1"/>
                </a:solidFill>
              </a:rPr>
              <a:t>Eduroam available</a:t>
            </a:r>
          </a:p>
          <a:p>
            <a:pPr marL="400050" algn="ctr">
              <a:buFontTx/>
              <a:buChar char="-"/>
            </a:pPr>
            <a:endParaRPr lang="en-GB" sz="2600" dirty="0" smtClean="0">
              <a:solidFill>
                <a:schemeClr val="bg1"/>
              </a:solidFill>
            </a:endParaRPr>
          </a:p>
          <a:p>
            <a:pPr marL="57150" indent="0" algn="ctr">
              <a:buNone/>
            </a:pPr>
            <a:r>
              <a:rPr lang="en-GB" sz="3100" i="1" dirty="0" smtClean="0">
                <a:solidFill>
                  <a:schemeClr val="bg1"/>
                </a:solidFill>
              </a:rPr>
              <a:t>1 Minute’s silence at 11am</a:t>
            </a:r>
            <a:endParaRPr lang="en-GB" sz="3100" i="1" dirty="0">
              <a:solidFill>
                <a:schemeClr val="bg1"/>
              </a:solidFill>
            </a:endParaRPr>
          </a:p>
          <a:p>
            <a:pPr lvl="1"/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116631"/>
            <a:ext cx="2939058" cy="5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mi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578" r="28342" b="4959"/>
          <a:stretch>
            <a:fillRect/>
          </a:stretch>
        </p:blipFill>
        <p:spPr bwMode="auto">
          <a:xfrm>
            <a:off x="2743200" y="914400"/>
            <a:ext cx="3463273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7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Thanks to all partners &amp; EC</a:t>
            </a:r>
            <a:endParaRPr lang="en-GB" sz="2400" b="1" dirty="0">
              <a:solidFill>
                <a:srgbClr val="FFFFFF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066800"/>
            <a:ext cx="9144000" cy="381000"/>
          </a:xfrm>
          <a:prstGeom prst="rect">
            <a:avLst/>
          </a:prstGeom>
          <a:solidFill>
            <a:srgbClr val="1E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6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Conference Programme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752600"/>
            <a:ext cx="4572000" cy="45150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Tuesday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09:30 </a:t>
            </a:r>
            <a:r>
              <a:rPr lang="en-US" sz="1400" dirty="0">
                <a:solidFill>
                  <a:srgbClr val="FFFFFF"/>
                </a:solidFill>
              </a:rPr>
              <a:t>– </a:t>
            </a:r>
            <a:r>
              <a:rPr lang="en-US" sz="1400" dirty="0" smtClean="0">
                <a:solidFill>
                  <a:srgbClr val="FFFFFF"/>
                </a:solidFill>
              </a:rPr>
              <a:t>10:00  </a:t>
            </a:r>
            <a:r>
              <a:rPr lang="en-US" dirty="0" smtClean="0">
                <a:solidFill>
                  <a:srgbClr val="FFFFFF"/>
                </a:solidFill>
              </a:rPr>
              <a:t>Registration</a:t>
            </a:r>
            <a:endParaRPr lang="en-US" sz="140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:00 – 10:10  </a:t>
            </a:r>
            <a:r>
              <a:rPr lang="en-US" dirty="0">
                <a:solidFill>
                  <a:srgbClr val="FFFFFF"/>
                </a:solidFill>
              </a:rPr>
              <a:t>Welcome ~  </a:t>
            </a:r>
            <a:r>
              <a:rPr lang="en-US" dirty="0" smtClean="0">
                <a:solidFill>
                  <a:srgbClr val="FFFFFF"/>
                </a:solidFill>
              </a:rPr>
              <a:t>VS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10:10 – 10:30  </a:t>
            </a:r>
            <a:r>
              <a:rPr lang="en-US" dirty="0" smtClean="0">
                <a:solidFill>
                  <a:srgbClr val="FFFFFF"/>
                </a:solidFill>
              </a:rPr>
              <a:t>SYNTH. overview  </a:t>
            </a:r>
            <a:r>
              <a:rPr lang="en-US" dirty="0">
                <a:solidFill>
                  <a:srgbClr val="FFFFFF"/>
                </a:solidFill>
              </a:rPr>
              <a:t>~  </a:t>
            </a:r>
            <a:r>
              <a:rPr lang="en-US" dirty="0" smtClean="0">
                <a:solidFill>
                  <a:srgbClr val="FFFFFF"/>
                </a:solidFill>
              </a:rPr>
              <a:t>VP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10:30 – 11:00  </a:t>
            </a:r>
            <a:r>
              <a:rPr lang="en-US" u="sng" dirty="0">
                <a:solidFill>
                  <a:srgbClr val="FFFFFF"/>
                </a:solidFill>
              </a:rPr>
              <a:t>Access </a:t>
            </a:r>
            <a:r>
              <a:rPr lang="en-US" u="sng" dirty="0" smtClean="0">
                <a:solidFill>
                  <a:srgbClr val="FFFFFF"/>
                </a:solidFill>
              </a:rPr>
              <a:t>(</a:t>
            </a:r>
            <a:r>
              <a:rPr lang="en-US" u="sng" dirty="0">
                <a:solidFill>
                  <a:srgbClr val="FFFFFF"/>
                </a:solidFill>
              </a:rPr>
              <a:t>NA1)  ~ </a:t>
            </a:r>
            <a:r>
              <a:rPr lang="en-US" u="sng" dirty="0" smtClean="0">
                <a:solidFill>
                  <a:srgbClr val="FFFFFF"/>
                </a:solidFill>
              </a:rPr>
              <a:t> KG</a:t>
            </a:r>
            <a:endParaRPr lang="en-US" u="sng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11:00 – 11:30  </a:t>
            </a:r>
            <a:r>
              <a:rPr lang="en-US" dirty="0">
                <a:solidFill>
                  <a:srgbClr val="FFFFFF"/>
                </a:solidFill>
              </a:rPr>
              <a:t>BREAK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11:30 - 12:30  </a:t>
            </a:r>
            <a:r>
              <a:rPr lang="en-US" dirty="0">
                <a:solidFill>
                  <a:srgbClr val="FFFFFF"/>
                </a:solidFill>
              </a:rPr>
              <a:t>Access </a:t>
            </a:r>
            <a:r>
              <a:rPr lang="en-US" dirty="0" smtClean="0">
                <a:solidFill>
                  <a:srgbClr val="FFFFFF"/>
                </a:solidFill>
              </a:rPr>
              <a:t>highlights  </a:t>
            </a:r>
            <a:r>
              <a:rPr lang="en-US" dirty="0">
                <a:solidFill>
                  <a:srgbClr val="FFFFFF"/>
                </a:solidFill>
              </a:rPr>
              <a:t>~  </a:t>
            </a:r>
            <a:r>
              <a:rPr lang="en-US" dirty="0" smtClean="0">
                <a:solidFill>
                  <a:srgbClr val="FFFFFF"/>
                </a:solidFill>
              </a:rPr>
              <a:t>LL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12:30 - 13:00  </a:t>
            </a:r>
            <a:r>
              <a:rPr lang="en-US" dirty="0" smtClean="0">
                <a:solidFill>
                  <a:srgbClr val="FFFFFF"/>
                </a:solidFill>
              </a:rPr>
              <a:t>Keynote </a:t>
            </a:r>
            <a:r>
              <a:rPr lang="en-US" dirty="0">
                <a:solidFill>
                  <a:srgbClr val="FFFFFF"/>
                </a:solidFill>
              </a:rPr>
              <a:t>~  Peter Raven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13:00 – 14:00  </a:t>
            </a:r>
            <a:r>
              <a:rPr lang="en-US" dirty="0">
                <a:solidFill>
                  <a:srgbClr val="FFFFFF"/>
                </a:solidFill>
              </a:rPr>
              <a:t>LUNCH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14:00 – 15:10  </a:t>
            </a:r>
            <a:r>
              <a:rPr lang="en-US" u="sng" dirty="0" smtClean="0">
                <a:solidFill>
                  <a:srgbClr val="FFFFFF"/>
                </a:solidFill>
              </a:rPr>
              <a:t>Impt </a:t>
            </a:r>
            <a:r>
              <a:rPr lang="en-US" u="sng" dirty="0">
                <a:solidFill>
                  <a:srgbClr val="FFFFFF"/>
                </a:solidFill>
              </a:rPr>
              <a:t>&amp; </a:t>
            </a:r>
            <a:r>
              <a:rPr lang="en-US" u="sng" dirty="0" smtClean="0">
                <a:solidFill>
                  <a:srgbClr val="FFFFFF"/>
                </a:solidFill>
              </a:rPr>
              <a:t>Sustain. </a:t>
            </a:r>
            <a:r>
              <a:rPr lang="en-US" u="sng" dirty="0">
                <a:solidFill>
                  <a:srgbClr val="FFFFFF"/>
                </a:solidFill>
              </a:rPr>
              <a:t>(NA3) </a:t>
            </a:r>
            <a:r>
              <a:rPr lang="en-US" u="sng" dirty="0" smtClean="0">
                <a:solidFill>
                  <a:srgbClr val="FFFFFF"/>
                </a:solidFill>
              </a:rPr>
              <a:t>~  JK</a:t>
            </a:r>
            <a:endParaRPr lang="en-US" u="sng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15:10 – 15:40  </a:t>
            </a:r>
            <a:r>
              <a:rPr lang="en-US" dirty="0">
                <a:solidFill>
                  <a:srgbClr val="FFFFFF"/>
                </a:solidFill>
              </a:rPr>
              <a:t>BREAK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</a:rPr>
              <a:t>15:40 – 17:30  </a:t>
            </a:r>
            <a:r>
              <a:rPr lang="en-US" u="sng" dirty="0" smtClean="0">
                <a:solidFill>
                  <a:srgbClr val="FFFFFF"/>
                </a:solidFill>
              </a:rPr>
              <a:t>Research (JRA) ~  EH</a:t>
            </a:r>
            <a:endParaRPr lang="en-US" u="sng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17</a:t>
            </a:r>
            <a:r>
              <a:rPr lang="en-US" sz="1400" dirty="0">
                <a:solidFill>
                  <a:srgbClr val="FFFFFF"/>
                </a:solidFill>
              </a:rPr>
              <a:t>:30 – 19:00  </a:t>
            </a:r>
            <a:r>
              <a:rPr lang="en-US" dirty="0">
                <a:solidFill>
                  <a:srgbClr val="FFFFFF"/>
                </a:solidFill>
              </a:rPr>
              <a:t>Wine Reception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1784845"/>
            <a:ext cx="4267200" cy="448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Wednesday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09:</a:t>
            </a:r>
            <a:r>
              <a:rPr lang="en-US" sz="1400" dirty="0">
                <a:solidFill>
                  <a:srgbClr val="FFFFFF"/>
                </a:solidFill>
              </a:rPr>
              <a:t>00 – </a:t>
            </a:r>
            <a:r>
              <a:rPr lang="en-US" sz="1400" dirty="0" smtClean="0">
                <a:solidFill>
                  <a:srgbClr val="FFFFFF"/>
                </a:solidFill>
              </a:rPr>
              <a:t>09:30  </a:t>
            </a:r>
            <a:r>
              <a:rPr lang="en-US" dirty="0" smtClean="0">
                <a:solidFill>
                  <a:srgbClr val="FFFFFF"/>
                </a:solidFill>
              </a:rPr>
              <a:t>TEA / COFFEE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09:30 </a:t>
            </a:r>
            <a:r>
              <a:rPr lang="en-US" sz="1400" dirty="0">
                <a:solidFill>
                  <a:srgbClr val="FFFFFF"/>
                </a:solidFill>
              </a:rPr>
              <a:t>– </a:t>
            </a:r>
            <a:r>
              <a:rPr lang="en-US" sz="1400" dirty="0" smtClean="0">
                <a:solidFill>
                  <a:srgbClr val="FFFFFF"/>
                </a:solidFill>
              </a:rPr>
              <a:t>11:00  </a:t>
            </a:r>
            <a:r>
              <a:rPr lang="en-US" u="sng" dirty="0" smtClean="0">
                <a:solidFill>
                  <a:srgbClr val="FFFFFF"/>
                </a:solidFill>
              </a:rPr>
              <a:t>Coll. man. (NA2) </a:t>
            </a:r>
            <a:r>
              <a:rPr lang="en-US" u="sng" dirty="0">
                <a:solidFill>
                  <a:srgbClr val="FFFFFF"/>
                </a:solidFill>
              </a:rPr>
              <a:t>~ </a:t>
            </a:r>
            <a:r>
              <a:rPr lang="en-US" u="sng" dirty="0" smtClean="0">
                <a:solidFill>
                  <a:srgbClr val="FFFFFF"/>
                </a:solidFill>
              </a:rPr>
              <a:t>TvR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11</a:t>
            </a:r>
            <a:r>
              <a:rPr lang="en-US" sz="1400" dirty="0">
                <a:solidFill>
                  <a:srgbClr val="FFFFFF"/>
                </a:solidFill>
              </a:rPr>
              <a:t>:00 – 11:30  </a:t>
            </a:r>
            <a:r>
              <a:rPr lang="en-US" dirty="0">
                <a:solidFill>
                  <a:srgbClr val="FFFFFF"/>
                </a:solidFill>
              </a:rPr>
              <a:t>BREAK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11:30 - 12</a:t>
            </a:r>
            <a:r>
              <a:rPr lang="en-US" sz="1400" dirty="0" smtClean="0">
                <a:solidFill>
                  <a:srgbClr val="FFFFFF"/>
                </a:solidFill>
              </a:rPr>
              <a:t>:00  </a:t>
            </a:r>
            <a:r>
              <a:rPr lang="en-US" dirty="0" smtClean="0">
                <a:solidFill>
                  <a:srgbClr val="FFFFFF"/>
                </a:solidFill>
              </a:rPr>
              <a:t>DiSSCo  </a:t>
            </a:r>
            <a:r>
              <a:rPr lang="en-US" dirty="0">
                <a:solidFill>
                  <a:srgbClr val="FFFFFF"/>
                </a:solidFill>
              </a:rPr>
              <a:t>~  </a:t>
            </a:r>
            <a:r>
              <a:rPr lang="en-US" dirty="0" smtClean="0">
                <a:solidFill>
                  <a:srgbClr val="FFFFFF"/>
                </a:solidFill>
              </a:rPr>
              <a:t>DK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12</a:t>
            </a:r>
            <a:r>
              <a:rPr lang="en-US" sz="1400" dirty="0" smtClean="0">
                <a:solidFill>
                  <a:srgbClr val="FFFFFF"/>
                </a:solidFill>
              </a:rPr>
              <a:t>:00 </a:t>
            </a:r>
            <a:r>
              <a:rPr lang="en-US" sz="1400" dirty="0">
                <a:solidFill>
                  <a:srgbClr val="FFFFFF"/>
                </a:solidFill>
              </a:rPr>
              <a:t>- </a:t>
            </a:r>
            <a:r>
              <a:rPr lang="en-US" sz="1400" dirty="0" smtClean="0">
                <a:solidFill>
                  <a:srgbClr val="FFFFFF"/>
                </a:solidFill>
              </a:rPr>
              <a:t>12:30  </a:t>
            </a:r>
            <a:r>
              <a:rPr lang="en-US" dirty="0" smtClean="0">
                <a:solidFill>
                  <a:srgbClr val="FFFFFF"/>
                </a:solidFill>
              </a:rPr>
              <a:t>SYNT3 consultation ~  LL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12:30 </a:t>
            </a:r>
            <a:r>
              <a:rPr lang="en-US" sz="1400" dirty="0">
                <a:solidFill>
                  <a:srgbClr val="FFFFFF"/>
                </a:solidFill>
              </a:rPr>
              <a:t>– </a:t>
            </a:r>
            <a:r>
              <a:rPr lang="en-US" sz="1400" dirty="0" smtClean="0">
                <a:solidFill>
                  <a:srgbClr val="FFFFFF"/>
                </a:solidFill>
              </a:rPr>
              <a:t>13:30  </a:t>
            </a:r>
            <a:r>
              <a:rPr lang="en-US" dirty="0">
                <a:solidFill>
                  <a:srgbClr val="FFFFFF"/>
                </a:solidFill>
              </a:rPr>
              <a:t>LUNCH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13:30 – 15:00  </a:t>
            </a:r>
            <a:r>
              <a:rPr lang="en-US" u="sng" dirty="0" smtClean="0">
                <a:solidFill>
                  <a:srgbClr val="FFFFFF"/>
                </a:solidFill>
              </a:rPr>
              <a:t>Parallel Groups</a:t>
            </a:r>
          </a:p>
          <a:p>
            <a:pPr marL="1152000" lvl="3" indent="-1404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 Transnational Access</a:t>
            </a:r>
          </a:p>
          <a:p>
            <a:pPr marL="1152000" lvl="3" indent="-1404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 Networking (Collections)</a:t>
            </a:r>
          </a:p>
          <a:p>
            <a:pPr marL="1152000" lvl="3" indent="-1404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Networking </a:t>
            </a:r>
            <a:r>
              <a:rPr lang="en-US" sz="1400" dirty="0" smtClean="0">
                <a:solidFill>
                  <a:srgbClr val="FFFFFF"/>
                </a:solidFill>
              </a:rPr>
              <a:t>(Molecular)</a:t>
            </a:r>
            <a:endParaRPr lang="en-US" sz="1400" dirty="0">
              <a:solidFill>
                <a:srgbClr val="FFFFFF"/>
              </a:solidFill>
            </a:endParaRPr>
          </a:p>
          <a:p>
            <a:pPr marL="1152000" lvl="3" indent="-1404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Joint Research Activities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15:00 </a:t>
            </a:r>
            <a:r>
              <a:rPr lang="en-US" sz="1400" dirty="0">
                <a:solidFill>
                  <a:srgbClr val="FFFFFF"/>
                </a:solidFill>
              </a:rPr>
              <a:t>– 15</a:t>
            </a:r>
            <a:r>
              <a:rPr lang="en-US" sz="1400" dirty="0" smtClean="0">
                <a:solidFill>
                  <a:srgbClr val="FFFFFF"/>
                </a:solidFill>
              </a:rPr>
              <a:t>:30  </a:t>
            </a:r>
            <a:r>
              <a:rPr lang="en-US" dirty="0">
                <a:solidFill>
                  <a:srgbClr val="FFFFFF"/>
                </a:solidFill>
              </a:rPr>
              <a:t>BREAK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15</a:t>
            </a:r>
            <a:r>
              <a:rPr lang="en-US" sz="1400" dirty="0" smtClean="0">
                <a:solidFill>
                  <a:srgbClr val="FFFFFF"/>
                </a:solidFill>
              </a:rPr>
              <a:t>:30 </a:t>
            </a:r>
            <a:r>
              <a:rPr lang="en-US" sz="1400" dirty="0">
                <a:solidFill>
                  <a:srgbClr val="FFFFFF"/>
                </a:solidFill>
              </a:rPr>
              <a:t>– </a:t>
            </a:r>
            <a:r>
              <a:rPr lang="en-US" sz="1400" dirty="0" smtClean="0">
                <a:solidFill>
                  <a:srgbClr val="FFFFFF"/>
                </a:solidFill>
              </a:rPr>
              <a:t>16:10  </a:t>
            </a:r>
            <a:r>
              <a:rPr lang="en-US" dirty="0" smtClean="0">
                <a:solidFill>
                  <a:srgbClr val="FFFFFF"/>
                </a:solidFill>
              </a:rPr>
              <a:t>Group feedback </a:t>
            </a:r>
            <a:r>
              <a:rPr lang="en-US" dirty="0">
                <a:solidFill>
                  <a:srgbClr val="FFFFFF"/>
                </a:solidFill>
              </a:rPr>
              <a:t>~  </a:t>
            </a:r>
            <a:r>
              <a:rPr lang="en-US" dirty="0" smtClean="0">
                <a:solidFill>
                  <a:srgbClr val="FFFFFF"/>
                </a:solidFill>
              </a:rPr>
              <a:t>VS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16:10 </a:t>
            </a:r>
            <a:r>
              <a:rPr lang="en-US" sz="1400" dirty="0">
                <a:solidFill>
                  <a:srgbClr val="FFFFFF"/>
                </a:solidFill>
              </a:rPr>
              <a:t>– </a:t>
            </a:r>
            <a:r>
              <a:rPr lang="en-US" sz="1400" dirty="0" smtClean="0">
                <a:solidFill>
                  <a:srgbClr val="FFFFFF"/>
                </a:solidFill>
              </a:rPr>
              <a:t>16:20  </a:t>
            </a:r>
            <a:r>
              <a:rPr lang="en-US" dirty="0" smtClean="0">
                <a:solidFill>
                  <a:srgbClr val="FFFFFF"/>
                </a:solidFill>
              </a:rPr>
              <a:t>Final discussion / close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6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Planning SYNTHESYS+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Considerations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Results from prior discussions (JRA and NA3) &amp; questionnaire</a:t>
            </a: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 smtClean="0">
                <a:solidFill>
                  <a:schemeClr val="bg1"/>
                </a:solidFill>
              </a:rPr>
              <a:t>Recommendations from the EC &amp; midterm review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Digital access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Increasing industry participation</a:t>
            </a: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Internationalisation </a:t>
            </a:r>
            <a:endParaRPr lang="en-GB" sz="2100" dirty="0">
              <a:solidFill>
                <a:schemeClr val="bg1"/>
              </a:solidFill>
            </a:endParaRPr>
          </a:p>
          <a:p>
            <a:pPr lvl="1"/>
            <a:r>
              <a:rPr lang="en-GB" sz="2100" dirty="0" smtClean="0">
                <a:solidFill>
                  <a:schemeClr val="bg1"/>
                </a:solidFill>
              </a:rPr>
              <a:t>ESFRI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Alignment with DISSCo objectives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Possible wider institutional engagement (outside of our Science Depts.)</a:t>
            </a:r>
          </a:p>
          <a:p>
            <a:pPr indent="-285750"/>
            <a:r>
              <a:rPr lang="en-GB" sz="2200" dirty="0" smtClean="0">
                <a:solidFill>
                  <a:schemeClr val="bg1"/>
                </a:solidFill>
              </a:rPr>
              <a:t>Tough competition &amp; (probably) our last chance</a:t>
            </a:r>
          </a:p>
          <a:p>
            <a:pPr marL="0" indent="0">
              <a:buNone/>
            </a:pPr>
            <a:endParaRPr lang="en-GB" sz="24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bg1"/>
                </a:solidFill>
              </a:rPr>
              <a:t>Process</a:t>
            </a:r>
            <a:endParaRPr lang="en-GB" sz="2400" i="1" dirty="0">
              <a:solidFill>
                <a:schemeClr val="bg1"/>
              </a:solidFill>
            </a:endParaRPr>
          </a:p>
          <a:p>
            <a:r>
              <a:rPr lang="en-GB" sz="2200" dirty="0" smtClean="0">
                <a:solidFill>
                  <a:schemeClr val="bg1"/>
                </a:solidFill>
              </a:rPr>
              <a:t>Breakout groups (possible tasks, partners)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Slide template for potential tasks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Homework</a:t>
            </a:r>
          </a:p>
          <a:p>
            <a:pPr lvl="1"/>
            <a:r>
              <a:rPr lang="en-GB" sz="2200" dirty="0" smtClean="0">
                <a:solidFill>
                  <a:schemeClr val="bg1"/>
                </a:solidFill>
              </a:rPr>
              <a:t>Flipchart boards &amp; post-it notes</a:t>
            </a:r>
          </a:p>
          <a:p>
            <a:pPr lvl="1"/>
            <a:r>
              <a:rPr lang="en-GB" sz="2200" dirty="0" smtClean="0">
                <a:solidFill>
                  <a:schemeClr val="bg1"/>
                </a:solidFill>
              </a:rPr>
              <a:t>Parallel group signup</a:t>
            </a:r>
            <a:endParaRPr lang="en-GB" sz="2200" dirty="0">
              <a:solidFill>
                <a:schemeClr val="bg1"/>
              </a:solidFill>
            </a:endParaRPr>
          </a:p>
          <a:p>
            <a:pPr indent="-285750"/>
            <a:endParaRPr lang="en-GB" sz="1800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flip-chart-board-250x2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286000" cy="2286000"/>
          </a:xfrm>
          <a:prstGeom prst="rect">
            <a:avLst/>
          </a:prstGeom>
        </p:spPr>
      </p:pic>
      <p:pic>
        <p:nvPicPr>
          <p:cNvPr id="5" name="Picture 4" descr="paper-not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715000"/>
            <a:ext cx="1096895" cy="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Logistics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i="1" dirty="0" smtClean="0">
                <a:solidFill>
                  <a:schemeClr val="bg1"/>
                </a:solidFill>
              </a:rPr>
              <a:t>Speakers</a:t>
            </a:r>
            <a:endParaRPr lang="en-GB" sz="3100" i="1" dirty="0">
              <a:solidFill>
                <a:schemeClr val="bg1"/>
              </a:solidFill>
            </a:endParaRPr>
          </a:p>
          <a:p>
            <a:r>
              <a:rPr lang="en-GB" sz="2600" dirty="0" smtClean="0">
                <a:solidFill>
                  <a:schemeClr val="bg1"/>
                </a:solidFill>
              </a:rPr>
              <a:t>Slides (please upload during breaks)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3-5 minutes for questions (5- and 3-minute warnings)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Twitter (@SynthesysEU)</a:t>
            </a: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i="1" dirty="0" smtClean="0">
                <a:solidFill>
                  <a:schemeClr val="bg1"/>
                </a:solidFill>
              </a:rPr>
              <a:t>Practicalities</a:t>
            </a:r>
          </a:p>
          <a:p>
            <a:r>
              <a:rPr lang="en-GB" sz="2600" dirty="0">
                <a:solidFill>
                  <a:schemeClr val="bg1"/>
                </a:solidFill>
              </a:rPr>
              <a:t>Exits &amp; alarms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Toilets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Food and Drink within the </a:t>
            </a:r>
            <a:r>
              <a:rPr lang="en-GB" sz="2600" dirty="0" err="1" smtClean="0">
                <a:solidFill>
                  <a:schemeClr val="bg1"/>
                </a:solidFill>
              </a:rPr>
              <a:t>Flett</a:t>
            </a:r>
            <a:endParaRPr lang="en-GB" sz="2600" dirty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en-GB" sz="2600" dirty="0" smtClean="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en-GB" sz="3100" i="1" dirty="0" smtClean="0">
                <a:solidFill>
                  <a:schemeClr val="bg1"/>
                </a:solidFill>
              </a:rPr>
              <a:t>Wi-Fi</a:t>
            </a:r>
          </a:p>
          <a:p>
            <a:pPr marL="514350" indent="-457200">
              <a:buFont typeface="Arial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Public NHM Network (</a:t>
            </a:r>
            <a:r>
              <a:rPr lang="en-GB" sz="2600" i="1" dirty="0" smtClean="0">
                <a:solidFill>
                  <a:schemeClr val="bg1"/>
                </a:solidFill>
              </a:rPr>
              <a:t>NHM-Free-wifi</a:t>
            </a:r>
            <a:r>
              <a:rPr lang="en-GB" sz="2600" dirty="0" smtClean="0">
                <a:solidFill>
                  <a:schemeClr val="bg1"/>
                </a:solidFill>
              </a:rPr>
              <a:t>)</a:t>
            </a:r>
          </a:p>
          <a:p>
            <a:pPr marL="514350" indent="-457200">
              <a:buFont typeface="Arial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Eduroam available</a:t>
            </a:r>
          </a:p>
          <a:p>
            <a:pPr marL="400050" algn="ctr">
              <a:buFontTx/>
              <a:buChar char="-"/>
            </a:pPr>
            <a:endParaRPr lang="en-GB" sz="2600" dirty="0" smtClean="0">
              <a:solidFill>
                <a:schemeClr val="bg1"/>
              </a:solidFill>
            </a:endParaRPr>
          </a:p>
          <a:p>
            <a:pPr marL="57150" indent="0" algn="ctr">
              <a:buNone/>
            </a:pPr>
            <a:r>
              <a:rPr lang="en-GB" sz="3400" i="1" dirty="0" smtClean="0">
                <a:solidFill>
                  <a:schemeClr val="bg1"/>
                </a:solidFill>
              </a:rPr>
              <a:t>1 minute silence at 11am</a:t>
            </a:r>
            <a:endParaRPr lang="en-GB" sz="3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116631"/>
            <a:ext cx="2939058" cy="59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mi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578" r="28342" b="4959"/>
          <a:stretch>
            <a:fillRect/>
          </a:stretch>
        </p:blipFill>
        <p:spPr bwMode="auto">
          <a:xfrm>
            <a:off x="2743200" y="914400"/>
            <a:ext cx="3463273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2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5052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World leading botanist Peter Raven</a:t>
            </a:r>
            <a:endParaRPr lang="en-GB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peter-raven-3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854016" cy="281324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5334000" cy="480060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Led Missouri Bot. </a:t>
            </a:r>
            <a:r>
              <a:rPr lang="en-GB" sz="2400" dirty="0">
                <a:solidFill>
                  <a:srgbClr val="FFFFFF"/>
                </a:solidFill>
              </a:rPr>
              <a:t>Garden for 40 </a:t>
            </a:r>
            <a:r>
              <a:rPr lang="en-GB" sz="2400" dirty="0" smtClean="0">
                <a:solidFill>
                  <a:srgbClr val="FFFFFF"/>
                </a:solidFill>
              </a:rPr>
              <a:t>yrs.</a:t>
            </a:r>
          </a:p>
          <a:p>
            <a:r>
              <a:rPr lang="en-GB" sz="2400" dirty="0" smtClean="0">
                <a:solidFill>
                  <a:srgbClr val="FFFFFF"/>
                </a:solidFill>
              </a:rPr>
              <a:t>Now President Emeritus</a:t>
            </a:r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"Hero for the </a:t>
            </a:r>
            <a:r>
              <a:rPr lang="en-GB" sz="2400" dirty="0" smtClean="0">
                <a:solidFill>
                  <a:srgbClr val="FFFFFF"/>
                </a:solidFill>
              </a:rPr>
              <a:t>Planet” </a:t>
            </a:r>
            <a:r>
              <a:rPr lang="en-GB" sz="2400" i="1" dirty="0" smtClean="0">
                <a:solidFill>
                  <a:srgbClr val="FFFFFF"/>
                </a:solidFill>
              </a:rPr>
              <a:t>Time magazine</a:t>
            </a:r>
            <a:endParaRPr lang="en-GB" sz="2400" i="1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Leading advocate for conservation and </a:t>
            </a:r>
            <a:r>
              <a:rPr lang="en-GB" sz="2400" dirty="0" smtClean="0">
                <a:solidFill>
                  <a:srgbClr val="FFFFFF"/>
                </a:solidFill>
              </a:rPr>
              <a:t>a </a:t>
            </a:r>
            <a:r>
              <a:rPr lang="en-GB" sz="2400" dirty="0">
                <a:solidFill>
                  <a:srgbClr val="FFFFFF"/>
                </a:solidFill>
              </a:rPr>
              <a:t>sustainable environment</a:t>
            </a:r>
          </a:p>
          <a:p>
            <a:r>
              <a:rPr lang="en-GB" sz="2400" dirty="0">
                <a:solidFill>
                  <a:srgbClr val="FFFFFF"/>
                </a:solidFill>
              </a:rPr>
              <a:t>Recipient of numerous prizes and awards, including </a:t>
            </a:r>
            <a:r>
              <a:rPr lang="en-GB" sz="2400" dirty="0" smtClean="0">
                <a:solidFill>
                  <a:srgbClr val="FFFFFF"/>
                </a:solidFill>
              </a:rPr>
              <a:t>U.S</a:t>
            </a:r>
            <a:r>
              <a:rPr lang="en-GB" sz="2400" dirty="0">
                <a:solidFill>
                  <a:srgbClr val="FFFFFF"/>
                </a:solidFill>
              </a:rPr>
              <a:t>. National Medal of Science</a:t>
            </a:r>
          </a:p>
          <a:p>
            <a:r>
              <a:rPr lang="en-GB" sz="2400" dirty="0">
                <a:solidFill>
                  <a:srgbClr val="FFFFFF"/>
                </a:solidFill>
              </a:rPr>
              <a:t>Served for 12 years as home secretary of the National Academy of Sciences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Author of numerous books and reports, both popular and scientific </a:t>
            </a:r>
          </a:p>
          <a:p>
            <a:r>
              <a:rPr lang="en-GB" sz="2400" dirty="0" smtClean="0">
                <a:solidFill>
                  <a:srgbClr val="FFFFFF"/>
                </a:solidFill>
              </a:rPr>
              <a:t>Co-author </a:t>
            </a:r>
            <a:r>
              <a:rPr lang="en-GB" sz="2400" dirty="0">
                <a:solidFill>
                  <a:srgbClr val="FFFFFF"/>
                </a:solidFill>
              </a:rPr>
              <a:t>of "Butterflies and Plants: A Study in Coevolution" (1964)</a:t>
            </a:r>
          </a:p>
          <a:p>
            <a:r>
              <a:rPr lang="en-GB" sz="2400" dirty="0">
                <a:solidFill>
                  <a:srgbClr val="FFFFFF"/>
                </a:solidFill>
              </a:rPr>
              <a:t>Champion of conservation and global biodiversity</a:t>
            </a:r>
            <a:endParaRPr lang="en-GB" sz="22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4416623"/>
            <a:ext cx="118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Peter Raven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 descr="downloa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00600"/>
            <a:ext cx="974642" cy="15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7630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SYNTHESYS3 Final Meeting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60350"/>
            <a:ext cx="5400675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7"/>
          <p:cNvSpPr txBox="1"/>
          <p:nvPr/>
        </p:nvSpPr>
        <p:spPr>
          <a:xfrm>
            <a:off x="107950" y="6456362"/>
            <a:ext cx="362000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SYNTHESYS3 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Final Meeting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88"/>
          <p:cNvSpPr txBox="1"/>
          <p:nvPr/>
        </p:nvSpPr>
        <p:spPr>
          <a:xfrm>
            <a:off x="6300787" y="6429375"/>
            <a:ext cx="27352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NHM, London, 6-7 June 2017</a:t>
            </a:r>
            <a:endParaRPr lang="en-GB"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 descr="SYNTHESYS3Bann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5194"/>
            <a:ext cx="9144001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0338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438400" cy="1143000"/>
          </a:xfrm>
        </p:spPr>
        <p:txBody>
          <a:bodyPr>
            <a:noAutofit/>
          </a:bodyPr>
          <a:lstStyle/>
          <a:p>
            <a:pPr algn="r"/>
            <a:r>
              <a:rPr lang="en-GB" sz="2400" b="1" dirty="0" smtClean="0">
                <a:solidFill>
                  <a:srgbClr val="FFFFFF"/>
                </a:solidFill>
              </a:rPr>
              <a:t>Parallel Discussions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rgbClr val="FFFFFF"/>
                </a:solidFill>
              </a:rPr>
              <a:t>Key facts from draft call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INFRAIA-01-2018-2019: Integrating Activities for Advanced Communities </a:t>
            </a:r>
          </a:p>
          <a:p>
            <a:r>
              <a:rPr lang="en-GB" sz="2200" dirty="0" smtClean="0">
                <a:solidFill>
                  <a:srgbClr val="FFFFFF"/>
                </a:solidFill>
              </a:rPr>
              <a:t>22 March 2018 Submission</a:t>
            </a:r>
          </a:p>
          <a:p>
            <a:r>
              <a:rPr lang="en-GB" sz="2200" dirty="0" smtClean="0">
                <a:solidFill>
                  <a:srgbClr val="FFFFFF"/>
                </a:solidFill>
              </a:rPr>
              <a:t>Up </a:t>
            </a:r>
            <a:r>
              <a:rPr lang="en-GB" sz="2200" dirty="0">
                <a:solidFill>
                  <a:srgbClr val="FFFFFF"/>
                </a:solidFill>
              </a:rPr>
              <a:t>to EUR 10 million </a:t>
            </a:r>
            <a:r>
              <a:rPr lang="en-GB" sz="2200" dirty="0" smtClean="0">
                <a:solidFill>
                  <a:srgbClr val="FFFFFF"/>
                </a:solidFill>
              </a:rPr>
              <a:t>(</a:t>
            </a:r>
            <a:r>
              <a:rPr lang="nb-NO" sz="2200" dirty="0">
                <a:solidFill>
                  <a:srgbClr val="FFFFFF"/>
                </a:solidFill>
              </a:rPr>
              <a:t>110.00 </a:t>
            </a:r>
            <a:r>
              <a:rPr lang="nb-NO" sz="2200" dirty="0" smtClean="0">
                <a:solidFill>
                  <a:srgbClr val="FFFFFF"/>
                </a:solidFill>
              </a:rPr>
              <a:t>available across 22 themes)</a:t>
            </a:r>
          </a:p>
          <a:p>
            <a:r>
              <a:rPr lang="nb-NO" sz="2200" dirty="0" smtClean="0">
                <a:solidFill>
                  <a:srgbClr val="FFFFFF"/>
                </a:solidFill>
              </a:rPr>
              <a:t>Can influence draft call text up to 13th June</a:t>
            </a:r>
            <a:endParaRPr lang="nb-NO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“</a:t>
            </a:r>
            <a:r>
              <a:rPr lang="en-GB" sz="2000" i="1" dirty="0" smtClean="0">
                <a:solidFill>
                  <a:srgbClr val="FFFFFF"/>
                </a:solidFill>
              </a:rPr>
              <a:t>Emphasis should be on </a:t>
            </a:r>
            <a:r>
              <a:rPr lang="en-GB" sz="2000" i="1" dirty="0">
                <a:solidFill>
                  <a:srgbClr val="FFFFFF"/>
                </a:solidFill>
              </a:rPr>
              <a:t>improving accessibility to collections to a wide range of scientists, on developing innovative research services to answer the needs of a broader scientific community of users from climate change to human health and food security, and on ensuring long term sustainability of the integrated </a:t>
            </a:r>
            <a:r>
              <a:rPr lang="en-GB" sz="2000" i="1" dirty="0" smtClean="0">
                <a:solidFill>
                  <a:srgbClr val="FFFFFF"/>
                </a:solidFill>
              </a:rPr>
              <a:t>services</a:t>
            </a:r>
            <a:r>
              <a:rPr lang="en-GB" sz="2000" dirty="0" smtClean="0">
                <a:solidFill>
                  <a:srgbClr val="FFFFFF"/>
                </a:solidFill>
              </a:rPr>
              <a:t>” </a:t>
            </a:r>
            <a:endParaRPr lang="en-GB" sz="2000" dirty="0">
              <a:solidFill>
                <a:srgbClr val="FFFFFF"/>
              </a:solidFill>
            </a:endParaRPr>
          </a:p>
          <a:p>
            <a:endParaRPr lang="en-GB" sz="2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SYNTHESY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14057</TotalTime>
  <Words>909</Words>
  <Application>Microsoft Macintosh PowerPoint</Application>
  <PresentationFormat>On-screen Show (4:3)</PresentationFormat>
  <Paragraphs>182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3_Office Theme</vt:lpstr>
      <vt:lpstr>SYNTHESYS3 Final Meeting</vt:lpstr>
      <vt:lpstr>Thanks to all partners &amp; EC</vt:lpstr>
      <vt:lpstr>Conference Programme</vt:lpstr>
      <vt:lpstr>Planning SYNTHESYS+</vt:lpstr>
      <vt:lpstr>Logistics</vt:lpstr>
      <vt:lpstr>PowerPoint Presentation</vt:lpstr>
      <vt:lpstr>World leading botanist Peter Raven</vt:lpstr>
      <vt:lpstr>SYNTHESYS3 Final Meeting</vt:lpstr>
      <vt:lpstr>Parallel Discussions</vt:lpstr>
      <vt:lpstr>PowerPoint Presentation</vt:lpstr>
      <vt:lpstr>SYNTHESYS+ Potential Tasks (Template)</vt:lpstr>
      <vt:lpstr>PowerPoint Presentation</vt:lpstr>
      <vt:lpstr>PowerPoint Presentation</vt:lpstr>
      <vt:lpstr>Parallel Discussions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successes of SYNTHESYS</dc:title>
  <dc:creator/>
  <cp:lastModifiedBy>Vincent Smith</cp:lastModifiedBy>
  <cp:revision>201</cp:revision>
  <cp:lastPrinted>2015-10-20T10:24:20Z</cp:lastPrinted>
  <dcterms:created xsi:type="dcterms:W3CDTF">2006-08-16T00:00:00Z</dcterms:created>
  <dcterms:modified xsi:type="dcterms:W3CDTF">2017-06-15T11:28:19Z</dcterms:modified>
</cp:coreProperties>
</file>