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8" r:id="rId2"/>
  </p:sldMasterIdLst>
  <p:notesMasterIdLst>
    <p:notesMasterId r:id="rId27"/>
  </p:notesMasterIdLst>
  <p:sldIdLst>
    <p:sldId id="343" r:id="rId3"/>
    <p:sldId id="296" r:id="rId4"/>
    <p:sldId id="333" r:id="rId5"/>
    <p:sldId id="334" r:id="rId6"/>
    <p:sldId id="329" r:id="rId7"/>
    <p:sldId id="319" r:id="rId8"/>
    <p:sldId id="318" r:id="rId9"/>
    <p:sldId id="326" r:id="rId10"/>
    <p:sldId id="327" r:id="rId11"/>
    <p:sldId id="341" r:id="rId12"/>
    <p:sldId id="302" r:id="rId13"/>
    <p:sldId id="307" r:id="rId14"/>
    <p:sldId id="321" r:id="rId15"/>
    <p:sldId id="337" r:id="rId16"/>
    <p:sldId id="345" r:id="rId17"/>
    <p:sldId id="315" r:id="rId18"/>
    <p:sldId id="322" r:id="rId19"/>
    <p:sldId id="323" r:id="rId20"/>
    <p:sldId id="325" r:id="rId21"/>
    <p:sldId id="310" r:id="rId22"/>
    <p:sldId id="342" r:id="rId23"/>
    <p:sldId id="289" r:id="rId24"/>
    <p:sldId id="278" r:id="rId25"/>
    <p:sldId id="263" r:id="rId26"/>
  </p:sldIdLst>
  <p:sldSz cx="9144000" cy="6858000" type="screen4x3"/>
  <p:notesSz cx="6858000" cy="9144000"/>
  <p:embeddedFontLst>
    <p:embeddedFont>
      <p:font typeface="Jokerman" panose="04090605060D06020702" pitchFamily="82" charset="0"/>
      <p:regular r:id="rId28"/>
    </p:embeddedFont>
    <p:embeddedFont>
      <p:font typeface="Calibri" panose="020F0502020204030204" pitchFamily="34" charset="0"/>
      <p:regular r:id="rId29"/>
      <p:bold r:id="rId30"/>
      <p:italic r:id="rId31"/>
      <p:boldItalic r:id="rId32"/>
    </p:embeddedFont>
    <p:embeddedFont>
      <p:font typeface="ＭＳ Ｐゴシック" panose="020B0600070205080204" pitchFamily="34" charset="-128"/>
      <p:regular r:id="rId33"/>
    </p:embeddedFont>
    <p:embeddedFont>
      <p:font typeface="Cambria" panose="02040503050406030204" pitchFamily="18"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380"/>
    <a:srgbClr val="FF9900"/>
    <a:srgbClr val="FFCC00"/>
    <a:srgbClr val="069143"/>
    <a:srgbClr val="FA4A00"/>
    <a:srgbClr val="FAFAFA"/>
    <a:srgbClr val="6AAA51"/>
    <a:srgbClr val="1D3277"/>
    <a:srgbClr val="172DCF"/>
    <a:srgbClr val="B9B9B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2" autoAdjust="0"/>
    <p:restoredTop sz="86204" autoAdjust="0"/>
  </p:normalViewPr>
  <p:slideViewPr>
    <p:cSldViewPr snapToGrid="0" snapToObjects="1">
      <p:cViewPr varScale="1">
        <p:scale>
          <a:sx n="123" d="100"/>
          <a:sy n="123" d="100"/>
        </p:scale>
        <p:origin x="795" y="75"/>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iDigBio’s Evolving focus</a:t>
            </a:r>
          </a:p>
        </c:rich>
      </c:tx>
      <c:layout>
        <c:manualLayout>
          <c:xMode val="edge"/>
          <c:yMode val="edge"/>
          <c:x val="4.7465247399630602E-2"/>
          <c:y val="2.43161120089895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Discovery and Development</c:v>
                </c:pt>
              </c:strCache>
            </c:strRef>
          </c:tx>
          <c:spPr>
            <a:ln w="50800" cap="rnd">
              <a:solidFill>
                <a:schemeClr val="accent1"/>
              </a:solidFill>
              <a:round/>
            </a:ln>
            <a:effectLst/>
          </c:spPr>
          <c:marker>
            <c:symbol val="none"/>
          </c:marker>
          <c:cat>
            <c:strRef>
              <c:f>Sheet1!$A$2:$A$14</c:f>
              <c:strCache>
                <c:ptCount val="13"/>
                <c:pt idx="0">
                  <c:v>2011 Year 1</c:v>
                </c:pt>
                <c:pt idx="1">
                  <c:v>2012 Year 2</c:v>
                </c:pt>
                <c:pt idx="2">
                  <c:v>2013 Year 3</c:v>
                </c:pt>
                <c:pt idx="3">
                  <c:v>2014 Year 4</c:v>
                </c:pt>
                <c:pt idx="4">
                  <c:v>2015 Year 5</c:v>
                </c:pt>
                <c:pt idx="5">
                  <c:v>2016 Year 6</c:v>
                </c:pt>
                <c:pt idx="6">
                  <c:v>2017 Year 7</c:v>
                </c:pt>
                <c:pt idx="7">
                  <c:v>2018 Year 8</c:v>
                </c:pt>
                <c:pt idx="8">
                  <c:v>2019 Year 9</c:v>
                </c:pt>
                <c:pt idx="9">
                  <c:v>2020 Year 10</c:v>
                </c:pt>
                <c:pt idx="10">
                  <c:v>2021 Year 11</c:v>
                </c:pt>
                <c:pt idx="11">
                  <c:v>2022 Year 12</c:v>
                </c:pt>
                <c:pt idx="12">
                  <c:v>2023 Year 13</c:v>
                </c:pt>
              </c:strCache>
            </c:strRef>
          </c:cat>
          <c:val>
            <c:numRef>
              <c:f>Sheet1!$B$2:$B$14</c:f>
              <c:numCache>
                <c:formatCode>General</c:formatCode>
                <c:ptCount val="13"/>
                <c:pt idx="0">
                  <c:v>10</c:v>
                </c:pt>
                <c:pt idx="1">
                  <c:v>10</c:v>
                </c:pt>
                <c:pt idx="2">
                  <c:v>9</c:v>
                </c:pt>
                <c:pt idx="3">
                  <c:v>8</c:v>
                </c:pt>
                <c:pt idx="4">
                  <c:v>7</c:v>
                </c:pt>
                <c:pt idx="5">
                  <c:v>6</c:v>
                </c:pt>
                <c:pt idx="6">
                  <c:v>6</c:v>
                </c:pt>
                <c:pt idx="7">
                  <c:v>5</c:v>
                </c:pt>
                <c:pt idx="8">
                  <c:v>4</c:v>
                </c:pt>
                <c:pt idx="9">
                  <c:v>3</c:v>
                </c:pt>
                <c:pt idx="10">
                  <c:v>2</c:v>
                </c:pt>
                <c:pt idx="11">
                  <c:v>2</c:v>
                </c:pt>
                <c:pt idx="12">
                  <c:v>2</c:v>
                </c:pt>
              </c:numCache>
            </c:numRef>
          </c:val>
          <c:smooth val="0"/>
          <c:extLst>
            <c:ext xmlns:c16="http://schemas.microsoft.com/office/drawing/2014/chart" uri="{C3380CC4-5D6E-409C-BE32-E72D297353CC}">
              <c16:uniqueId val="{00000000-FF21-436C-865B-E0CDFFA850E5}"/>
            </c:ext>
          </c:extLst>
        </c:ser>
        <c:ser>
          <c:idx val="1"/>
          <c:order val="1"/>
          <c:tx>
            <c:strRef>
              <c:f>Sheet1!$C$1</c:f>
              <c:strCache>
                <c:ptCount val="1"/>
                <c:pt idx="0">
                  <c:v>Digitization Best Practices</c:v>
                </c:pt>
              </c:strCache>
            </c:strRef>
          </c:tx>
          <c:spPr>
            <a:ln w="50800" cap="rnd">
              <a:solidFill>
                <a:schemeClr val="accent2"/>
              </a:solidFill>
              <a:round/>
            </a:ln>
            <a:effectLst/>
          </c:spPr>
          <c:marker>
            <c:symbol val="none"/>
          </c:marker>
          <c:cat>
            <c:strRef>
              <c:f>Sheet1!$A$2:$A$14</c:f>
              <c:strCache>
                <c:ptCount val="13"/>
                <c:pt idx="0">
                  <c:v>2011 Year 1</c:v>
                </c:pt>
                <c:pt idx="1">
                  <c:v>2012 Year 2</c:v>
                </c:pt>
                <c:pt idx="2">
                  <c:v>2013 Year 3</c:v>
                </c:pt>
                <c:pt idx="3">
                  <c:v>2014 Year 4</c:v>
                </c:pt>
                <c:pt idx="4">
                  <c:v>2015 Year 5</c:v>
                </c:pt>
                <c:pt idx="5">
                  <c:v>2016 Year 6</c:v>
                </c:pt>
                <c:pt idx="6">
                  <c:v>2017 Year 7</c:v>
                </c:pt>
                <c:pt idx="7">
                  <c:v>2018 Year 8</c:v>
                </c:pt>
                <c:pt idx="8">
                  <c:v>2019 Year 9</c:v>
                </c:pt>
                <c:pt idx="9">
                  <c:v>2020 Year 10</c:v>
                </c:pt>
                <c:pt idx="10">
                  <c:v>2021 Year 11</c:v>
                </c:pt>
                <c:pt idx="11">
                  <c:v>2022 Year 12</c:v>
                </c:pt>
                <c:pt idx="12">
                  <c:v>2023 Year 13</c:v>
                </c:pt>
              </c:strCache>
            </c:strRef>
          </c:cat>
          <c:val>
            <c:numRef>
              <c:f>Sheet1!$C$2:$C$14</c:f>
              <c:numCache>
                <c:formatCode>General</c:formatCode>
                <c:ptCount val="13"/>
                <c:pt idx="0">
                  <c:v>10</c:v>
                </c:pt>
                <c:pt idx="1">
                  <c:v>10</c:v>
                </c:pt>
                <c:pt idx="2">
                  <c:v>9</c:v>
                </c:pt>
                <c:pt idx="3">
                  <c:v>7</c:v>
                </c:pt>
                <c:pt idx="4">
                  <c:v>6</c:v>
                </c:pt>
                <c:pt idx="5">
                  <c:v>4</c:v>
                </c:pt>
                <c:pt idx="6">
                  <c:v>4</c:v>
                </c:pt>
                <c:pt idx="7">
                  <c:v>4</c:v>
                </c:pt>
                <c:pt idx="8">
                  <c:v>4</c:v>
                </c:pt>
                <c:pt idx="9">
                  <c:v>4</c:v>
                </c:pt>
                <c:pt idx="10">
                  <c:v>4</c:v>
                </c:pt>
                <c:pt idx="11">
                  <c:v>4</c:v>
                </c:pt>
                <c:pt idx="12">
                  <c:v>4</c:v>
                </c:pt>
              </c:numCache>
            </c:numRef>
          </c:val>
          <c:smooth val="0"/>
          <c:extLst>
            <c:ext xmlns:c16="http://schemas.microsoft.com/office/drawing/2014/chart" uri="{C3380CC4-5D6E-409C-BE32-E72D297353CC}">
              <c16:uniqueId val="{00000001-FF21-436C-865B-E0CDFFA850E5}"/>
            </c:ext>
          </c:extLst>
        </c:ser>
        <c:ser>
          <c:idx val="2"/>
          <c:order val="2"/>
          <c:tx>
            <c:strRef>
              <c:f>Sheet1!$D$1</c:f>
              <c:strCache>
                <c:ptCount val="1"/>
                <c:pt idx="0">
                  <c:v>Research Use of NHC Data</c:v>
                </c:pt>
              </c:strCache>
            </c:strRef>
          </c:tx>
          <c:spPr>
            <a:ln w="50800" cap="rnd">
              <a:solidFill>
                <a:schemeClr val="accent3"/>
              </a:solidFill>
              <a:round/>
            </a:ln>
            <a:effectLst/>
          </c:spPr>
          <c:marker>
            <c:symbol val="none"/>
          </c:marker>
          <c:cat>
            <c:strRef>
              <c:f>Sheet1!$A$2:$A$14</c:f>
              <c:strCache>
                <c:ptCount val="13"/>
                <c:pt idx="0">
                  <c:v>2011 Year 1</c:v>
                </c:pt>
                <c:pt idx="1">
                  <c:v>2012 Year 2</c:v>
                </c:pt>
                <c:pt idx="2">
                  <c:v>2013 Year 3</c:v>
                </c:pt>
                <c:pt idx="3">
                  <c:v>2014 Year 4</c:v>
                </c:pt>
                <c:pt idx="4">
                  <c:v>2015 Year 5</c:v>
                </c:pt>
                <c:pt idx="5">
                  <c:v>2016 Year 6</c:v>
                </c:pt>
                <c:pt idx="6">
                  <c:v>2017 Year 7</c:v>
                </c:pt>
                <c:pt idx="7">
                  <c:v>2018 Year 8</c:v>
                </c:pt>
                <c:pt idx="8">
                  <c:v>2019 Year 9</c:v>
                </c:pt>
                <c:pt idx="9">
                  <c:v>2020 Year 10</c:v>
                </c:pt>
                <c:pt idx="10">
                  <c:v>2021 Year 11</c:v>
                </c:pt>
                <c:pt idx="11">
                  <c:v>2022 Year 12</c:v>
                </c:pt>
                <c:pt idx="12">
                  <c:v>2023 Year 13</c:v>
                </c:pt>
              </c:strCache>
            </c:strRef>
          </c:cat>
          <c:val>
            <c:numRef>
              <c:f>Sheet1!$D$2:$D$14</c:f>
              <c:numCache>
                <c:formatCode>General</c:formatCode>
                <c:ptCount val="13"/>
                <c:pt idx="0">
                  <c:v>1</c:v>
                </c:pt>
                <c:pt idx="1">
                  <c:v>2</c:v>
                </c:pt>
                <c:pt idx="2">
                  <c:v>3</c:v>
                </c:pt>
                <c:pt idx="3">
                  <c:v>5</c:v>
                </c:pt>
                <c:pt idx="4">
                  <c:v>7</c:v>
                </c:pt>
                <c:pt idx="5">
                  <c:v>8</c:v>
                </c:pt>
                <c:pt idx="6">
                  <c:v>9</c:v>
                </c:pt>
                <c:pt idx="7">
                  <c:v>9.5</c:v>
                </c:pt>
                <c:pt idx="8">
                  <c:v>10</c:v>
                </c:pt>
                <c:pt idx="9">
                  <c:v>11</c:v>
                </c:pt>
                <c:pt idx="10">
                  <c:v>12</c:v>
                </c:pt>
                <c:pt idx="11">
                  <c:v>13</c:v>
                </c:pt>
                <c:pt idx="12">
                  <c:v>14</c:v>
                </c:pt>
              </c:numCache>
            </c:numRef>
          </c:val>
          <c:smooth val="0"/>
          <c:extLst>
            <c:ext xmlns:c16="http://schemas.microsoft.com/office/drawing/2014/chart" uri="{C3380CC4-5D6E-409C-BE32-E72D297353CC}">
              <c16:uniqueId val="{00000002-FF21-436C-865B-E0CDFFA850E5}"/>
            </c:ext>
          </c:extLst>
        </c:ser>
        <c:dLbls>
          <c:showLegendKey val="0"/>
          <c:showVal val="0"/>
          <c:showCatName val="0"/>
          <c:showSerName val="0"/>
          <c:showPercent val="0"/>
          <c:showBubbleSize val="0"/>
        </c:dLbls>
        <c:smooth val="0"/>
        <c:axId val="-2076462056"/>
        <c:axId val="-2119815704"/>
      </c:lineChart>
      <c:catAx>
        <c:axId val="-2076462056"/>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19815704"/>
        <c:crosses val="autoZero"/>
        <c:auto val="1"/>
        <c:lblAlgn val="ctr"/>
        <c:lblOffset val="100"/>
        <c:noMultiLvlLbl val="0"/>
      </c:catAx>
      <c:valAx>
        <c:axId val="-2119815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6462056"/>
        <c:crosses val="autoZero"/>
        <c:crossBetween val="between"/>
      </c:valAx>
      <c:spPr>
        <a:noFill/>
        <a:ln>
          <a:noFill/>
        </a:ln>
        <a:effectLst/>
      </c:spPr>
    </c:plotArea>
    <c:legend>
      <c:legendPos val="tr"/>
      <c:legendEntry>
        <c:idx val="2"/>
        <c:txPr>
          <a:bodyPr rot="0" spcFirstLastPara="1" vertOverflow="ellipsis" vert="horz" wrap="square" anchor="ctr" anchorCtr="1"/>
          <a:lstStyle/>
          <a:p>
            <a:pPr>
              <a:defRPr sz="2000" b="0" i="0" u="none" strike="noStrike" kern="1200" baseline="0">
                <a:solidFill>
                  <a:srgbClr val="069143"/>
                </a:solidFill>
                <a:latin typeface="+mn-lt"/>
                <a:ea typeface="+mn-ea"/>
                <a:cs typeface="+mn-cs"/>
              </a:defRPr>
            </a:pPr>
            <a:endParaRPr lang="en-US"/>
          </a:p>
        </c:txPr>
      </c:legendEntry>
      <c:layout>
        <c:manualLayout>
          <c:xMode val="edge"/>
          <c:yMode val="edge"/>
          <c:x val="0.70010766015359205"/>
          <c:y val="0.118149286461457"/>
          <c:w val="0.26594172256245702"/>
          <c:h val="0.8119722068754390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0E0A7-93C8-4324-A3C3-377C6D18816F}"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98367576-D2D9-413F-A948-291801E2D8CF}">
      <dgm:prSet phldrT="[Text]" phldr="1"/>
      <dgm:spPr/>
      <dgm:t>
        <a:bodyPr/>
        <a:lstStyle/>
        <a:p>
          <a:endParaRPr lang="en-US" dirty="0"/>
        </a:p>
      </dgm:t>
    </dgm:pt>
    <dgm:pt modelId="{08D7BCEF-88B5-442E-8ACB-63CE6AB326E2}" type="sibTrans" cxnId="{E9CA0C60-982B-4BF2-92EF-943DB2B638C8}">
      <dgm:prSet/>
      <dgm:spPr/>
      <dgm:t>
        <a:bodyPr/>
        <a:lstStyle/>
        <a:p>
          <a:endParaRPr lang="en-US"/>
        </a:p>
      </dgm:t>
    </dgm:pt>
    <dgm:pt modelId="{E8A1A583-4639-4808-A96B-99B7F5AB0189}" type="parTrans" cxnId="{E9CA0C60-982B-4BF2-92EF-943DB2B638C8}">
      <dgm:prSet/>
      <dgm:spPr/>
      <dgm:t>
        <a:bodyPr/>
        <a:lstStyle/>
        <a:p>
          <a:endParaRPr lang="en-US"/>
        </a:p>
      </dgm:t>
    </dgm:pt>
    <dgm:pt modelId="{045E5AC2-0917-40E7-80F2-042919BC4ECD}" type="pres">
      <dgm:prSet presAssocID="{FF00E0A7-93C8-4324-A3C3-377C6D18816F}" presName="Name0" presStyleCnt="0">
        <dgm:presLayoutVars>
          <dgm:chMax val="4"/>
          <dgm:resizeHandles val="exact"/>
        </dgm:presLayoutVars>
      </dgm:prSet>
      <dgm:spPr/>
    </dgm:pt>
    <dgm:pt modelId="{C0AEF2E9-AA95-466F-AC29-475D41E9C3A6}" type="pres">
      <dgm:prSet presAssocID="{FF00E0A7-93C8-4324-A3C3-377C6D18816F}" presName="ellipse" presStyleLbl="trBgShp" presStyleIdx="0" presStyleCnt="1" custLinFactNeighborX="-4193" custLinFactNeighborY="-5000"/>
      <dgm:spPr/>
    </dgm:pt>
    <dgm:pt modelId="{E813D195-252C-4132-9250-E6D493857144}" type="pres">
      <dgm:prSet presAssocID="{FF00E0A7-93C8-4324-A3C3-377C6D18816F}" presName="arrow1" presStyleLbl="fgShp" presStyleIdx="0" presStyleCnt="1" custAng="0" custScaleY="159092" custLinFactNeighborY="48116"/>
      <dgm:spPr/>
    </dgm:pt>
    <dgm:pt modelId="{F0053E71-5843-4D64-A009-2C65FFA566E4}" type="pres">
      <dgm:prSet presAssocID="{FF00E0A7-93C8-4324-A3C3-377C6D18816F}" presName="rectangle" presStyleLbl="revTx" presStyleIdx="0" presStyleCnt="1">
        <dgm:presLayoutVars>
          <dgm:bulletEnabled val="1"/>
        </dgm:presLayoutVars>
      </dgm:prSet>
      <dgm:spPr/>
    </dgm:pt>
    <dgm:pt modelId="{3EF4EB1A-AD7D-4EED-A778-ED3106C19AAF}" type="pres">
      <dgm:prSet presAssocID="{FF00E0A7-93C8-4324-A3C3-377C6D18816F}" presName="funnel" presStyleLbl="trAlignAcc1" presStyleIdx="0" presStyleCnt="1" custScaleX="160391" custScaleY="142857" custLinFactNeighborX="532" custLinFactNeighborY="9821"/>
      <dgm:spPr>
        <a:ln w="19050">
          <a:solidFill>
            <a:srgbClr val="084C8E"/>
          </a:solidFill>
        </a:ln>
      </dgm:spPr>
    </dgm:pt>
  </dgm:ptLst>
  <dgm:cxnLst>
    <dgm:cxn modelId="{E9CA0C60-982B-4BF2-92EF-943DB2B638C8}" srcId="{FF00E0A7-93C8-4324-A3C3-377C6D18816F}" destId="{98367576-D2D9-413F-A948-291801E2D8CF}" srcOrd="0" destOrd="0" parTransId="{E8A1A583-4639-4808-A96B-99B7F5AB0189}" sibTransId="{08D7BCEF-88B5-442E-8ACB-63CE6AB326E2}"/>
    <dgm:cxn modelId="{C69239F6-3DE9-4F99-B23E-7EEDFB8ADB68}" type="presOf" srcId="{FF00E0A7-93C8-4324-A3C3-377C6D18816F}" destId="{045E5AC2-0917-40E7-80F2-042919BC4ECD}" srcOrd="0" destOrd="0" presId="urn:microsoft.com/office/officeart/2005/8/layout/funnel1"/>
    <dgm:cxn modelId="{243C116F-6436-42B5-808B-938E217F94B6}" type="presOf" srcId="{98367576-D2D9-413F-A948-291801E2D8CF}" destId="{F0053E71-5843-4D64-A009-2C65FFA566E4}" srcOrd="0" destOrd="0" presId="urn:microsoft.com/office/officeart/2005/8/layout/funnel1"/>
    <dgm:cxn modelId="{79CE5369-B784-46ED-8748-82E4185804EB}" type="presParOf" srcId="{045E5AC2-0917-40E7-80F2-042919BC4ECD}" destId="{C0AEF2E9-AA95-466F-AC29-475D41E9C3A6}" srcOrd="0" destOrd="0" presId="urn:microsoft.com/office/officeart/2005/8/layout/funnel1"/>
    <dgm:cxn modelId="{E257729A-F7CC-4292-86B8-E12D98EFB55C}" type="presParOf" srcId="{045E5AC2-0917-40E7-80F2-042919BC4ECD}" destId="{E813D195-252C-4132-9250-E6D493857144}" srcOrd="1" destOrd="0" presId="urn:microsoft.com/office/officeart/2005/8/layout/funnel1"/>
    <dgm:cxn modelId="{6AFD3383-11F4-4319-9C94-87368FA1748F}" type="presParOf" srcId="{045E5AC2-0917-40E7-80F2-042919BC4ECD}" destId="{F0053E71-5843-4D64-A009-2C65FFA566E4}" srcOrd="2" destOrd="0" presId="urn:microsoft.com/office/officeart/2005/8/layout/funnel1"/>
    <dgm:cxn modelId="{36F365D1-1317-422C-8A03-EF5A9BDCB499}" type="presParOf" srcId="{045E5AC2-0917-40E7-80F2-042919BC4ECD}" destId="{3EF4EB1A-AD7D-4EED-A778-ED3106C19AAF}" srcOrd="3"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85D85-8C5C-4221-9542-4E20F71D0772}" type="doc">
      <dgm:prSet loTypeId="urn:microsoft.com/office/officeart/2005/8/layout/gear1" loCatId="process" qsTypeId="urn:microsoft.com/office/officeart/2005/8/quickstyle/3d3" qsCatId="3D" csTypeId="urn:microsoft.com/office/officeart/2005/8/colors/accent0_1" csCatId="mainScheme" phldr="0"/>
      <dgm:spPr/>
    </dgm:pt>
    <dgm:pt modelId="{98E2EB55-C717-48AC-9C2A-842E94B93649}">
      <dgm:prSet phldrT="[Text]" phldr="1"/>
      <dgm:spPr/>
      <dgm:t>
        <a:bodyPr/>
        <a:lstStyle/>
        <a:p>
          <a:endParaRPr lang="en-US" dirty="0"/>
        </a:p>
      </dgm:t>
    </dgm:pt>
    <dgm:pt modelId="{FCB44BEB-31B7-4E75-9CFF-AA1C7B76E8A6}" type="parTrans" cxnId="{E4A6344B-04FB-489E-9A45-F4E1AD6E742D}">
      <dgm:prSet/>
      <dgm:spPr/>
      <dgm:t>
        <a:bodyPr/>
        <a:lstStyle/>
        <a:p>
          <a:endParaRPr lang="en-US"/>
        </a:p>
      </dgm:t>
    </dgm:pt>
    <dgm:pt modelId="{711E08AE-2BE8-414B-B1FD-C6F2EA99F83D}" type="sibTrans" cxnId="{E4A6344B-04FB-489E-9A45-F4E1AD6E742D}">
      <dgm:prSet/>
      <dgm:spPr/>
      <dgm:t>
        <a:bodyPr/>
        <a:lstStyle/>
        <a:p>
          <a:endParaRPr lang="en-US"/>
        </a:p>
      </dgm:t>
    </dgm:pt>
    <dgm:pt modelId="{86D12D07-AD4B-4C8D-926B-5A0EE5ED98C2}">
      <dgm:prSet phldrT="[Text]" phldr="1"/>
      <dgm:spPr/>
      <dgm:t>
        <a:bodyPr/>
        <a:lstStyle/>
        <a:p>
          <a:endParaRPr lang="en-US"/>
        </a:p>
      </dgm:t>
    </dgm:pt>
    <dgm:pt modelId="{A11A06F1-4732-4295-9B1A-A5BBB784F7E6}" type="parTrans" cxnId="{70F103D3-8E01-49AA-AB48-8DF906FB1FF3}">
      <dgm:prSet/>
      <dgm:spPr/>
      <dgm:t>
        <a:bodyPr/>
        <a:lstStyle/>
        <a:p>
          <a:endParaRPr lang="en-US"/>
        </a:p>
      </dgm:t>
    </dgm:pt>
    <dgm:pt modelId="{E677CF54-5D91-40F4-8CF8-39393DBCA9BD}" type="sibTrans" cxnId="{70F103D3-8E01-49AA-AB48-8DF906FB1FF3}">
      <dgm:prSet/>
      <dgm:spPr/>
      <dgm:t>
        <a:bodyPr/>
        <a:lstStyle/>
        <a:p>
          <a:endParaRPr lang="en-US"/>
        </a:p>
      </dgm:t>
    </dgm:pt>
    <dgm:pt modelId="{07D372EC-D624-4DA5-872F-1E3C703502B5}">
      <dgm:prSet phldrT="[Text]" phldr="1"/>
      <dgm:spPr/>
      <dgm:t>
        <a:bodyPr/>
        <a:lstStyle/>
        <a:p>
          <a:endParaRPr lang="en-US"/>
        </a:p>
      </dgm:t>
    </dgm:pt>
    <dgm:pt modelId="{8841713C-6249-4445-8723-6FF7D833A423}" type="parTrans" cxnId="{C5D491D5-0B7F-4D8D-875D-BF56207DE15C}">
      <dgm:prSet/>
      <dgm:spPr/>
      <dgm:t>
        <a:bodyPr/>
        <a:lstStyle/>
        <a:p>
          <a:endParaRPr lang="en-US"/>
        </a:p>
      </dgm:t>
    </dgm:pt>
    <dgm:pt modelId="{61973D56-B119-4D14-9E4F-C98ACA0B239F}" type="sibTrans" cxnId="{C5D491D5-0B7F-4D8D-875D-BF56207DE15C}">
      <dgm:prSet/>
      <dgm:spPr/>
      <dgm:t>
        <a:bodyPr/>
        <a:lstStyle/>
        <a:p>
          <a:endParaRPr lang="en-US"/>
        </a:p>
      </dgm:t>
    </dgm:pt>
    <dgm:pt modelId="{A41B9491-CF89-4716-BBFB-ACE9BB44FDD0}" type="pres">
      <dgm:prSet presAssocID="{07285D85-8C5C-4221-9542-4E20F71D0772}" presName="composite" presStyleCnt="0">
        <dgm:presLayoutVars>
          <dgm:chMax val="3"/>
          <dgm:animLvl val="lvl"/>
          <dgm:resizeHandles val="exact"/>
        </dgm:presLayoutVars>
      </dgm:prSet>
      <dgm:spPr/>
    </dgm:pt>
    <dgm:pt modelId="{DC909687-593F-41DA-81AD-A9DF7D4EAFA9}" type="pres">
      <dgm:prSet presAssocID="{98E2EB55-C717-48AC-9C2A-842E94B93649}" presName="gear1" presStyleLbl="node1" presStyleIdx="0" presStyleCnt="3">
        <dgm:presLayoutVars>
          <dgm:chMax val="1"/>
          <dgm:bulletEnabled val="1"/>
        </dgm:presLayoutVars>
      </dgm:prSet>
      <dgm:spPr/>
    </dgm:pt>
    <dgm:pt modelId="{A1897D98-2767-4ACF-A7AC-1BDF2323333A}" type="pres">
      <dgm:prSet presAssocID="{98E2EB55-C717-48AC-9C2A-842E94B93649}" presName="gear1srcNode" presStyleLbl="node1" presStyleIdx="0" presStyleCnt="3"/>
      <dgm:spPr/>
    </dgm:pt>
    <dgm:pt modelId="{8BFB1927-4D72-43B2-9F80-33DA48805616}" type="pres">
      <dgm:prSet presAssocID="{98E2EB55-C717-48AC-9C2A-842E94B93649}" presName="gear1dstNode" presStyleLbl="node1" presStyleIdx="0" presStyleCnt="3"/>
      <dgm:spPr/>
    </dgm:pt>
    <dgm:pt modelId="{FECD89F0-4E35-4090-B0C1-7525902E594E}" type="pres">
      <dgm:prSet presAssocID="{86D12D07-AD4B-4C8D-926B-5A0EE5ED98C2}" presName="gear2" presStyleLbl="node1" presStyleIdx="1" presStyleCnt="3">
        <dgm:presLayoutVars>
          <dgm:chMax val="1"/>
          <dgm:bulletEnabled val="1"/>
        </dgm:presLayoutVars>
      </dgm:prSet>
      <dgm:spPr/>
    </dgm:pt>
    <dgm:pt modelId="{7C75D26D-D003-47B7-AE48-BA7C6135C1A7}" type="pres">
      <dgm:prSet presAssocID="{86D12D07-AD4B-4C8D-926B-5A0EE5ED98C2}" presName="gear2srcNode" presStyleLbl="node1" presStyleIdx="1" presStyleCnt="3"/>
      <dgm:spPr/>
    </dgm:pt>
    <dgm:pt modelId="{45F2B824-3D8B-4AC3-9D64-EADCFC980790}" type="pres">
      <dgm:prSet presAssocID="{86D12D07-AD4B-4C8D-926B-5A0EE5ED98C2}" presName="gear2dstNode" presStyleLbl="node1" presStyleIdx="1" presStyleCnt="3"/>
      <dgm:spPr/>
    </dgm:pt>
    <dgm:pt modelId="{DE632486-E03C-4947-A8B4-9C29DAC4B240}" type="pres">
      <dgm:prSet presAssocID="{07D372EC-D624-4DA5-872F-1E3C703502B5}" presName="gear3" presStyleLbl="node1" presStyleIdx="2" presStyleCnt="3"/>
      <dgm:spPr/>
    </dgm:pt>
    <dgm:pt modelId="{276E690D-A3F2-4F71-A9E8-A2277DE6D86B}" type="pres">
      <dgm:prSet presAssocID="{07D372EC-D624-4DA5-872F-1E3C703502B5}" presName="gear3tx" presStyleLbl="node1" presStyleIdx="2" presStyleCnt="3">
        <dgm:presLayoutVars>
          <dgm:chMax val="1"/>
          <dgm:bulletEnabled val="1"/>
        </dgm:presLayoutVars>
      </dgm:prSet>
      <dgm:spPr/>
    </dgm:pt>
    <dgm:pt modelId="{8E998F04-B7DA-4C51-B7BA-091DAEA394D7}" type="pres">
      <dgm:prSet presAssocID="{07D372EC-D624-4DA5-872F-1E3C703502B5}" presName="gear3srcNode" presStyleLbl="node1" presStyleIdx="2" presStyleCnt="3"/>
      <dgm:spPr/>
    </dgm:pt>
    <dgm:pt modelId="{EE46B566-E8BF-4523-962B-93AEF5811458}" type="pres">
      <dgm:prSet presAssocID="{07D372EC-D624-4DA5-872F-1E3C703502B5}" presName="gear3dstNode" presStyleLbl="node1" presStyleIdx="2" presStyleCnt="3"/>
      <dgm:spPr/>
    </dgm:pt>
    <dgm:pt modelId="{632543BC-2E59-438F-88F2-1B2EE914DFA0}" type="pres">
      <dgm:prSet presAssocID="{711E08AE-2BE8-414B-B1FD-C6F2EA99F83D}" presName="connector1" presStyleLbl="sibTrans2D1" presStyleIdx="0" presStyleCnt="3"/>
      <dgm:spPr/>
    </dgm:pt>
    <dgm:pt modelId="{09B38A48-B3B7-4AE3-9B03-9A9C49E92792}" type="pres">
      <dgm:prSet presAssocID="{E677CF54-5D91-40F4-8CF8-39393DBCA9BD}" presName="connector2" presStyleLbl="sibTrans2D1" presStyleIdx="1" presStyleCnt="3"/>
      <dgm:spPr/>
    </dgm:pt>
    <dgm:pt modelId="{0766D1BD-89F6-4B9D-B28E-4913D9C6C7C0}" type="pres">
      <dgm:prSet presAssocID="{61973D56-B119-4D14-9E4F-C98ACA0B239F}" presName="connector3" presStyleLbl="sibTrans2D1" presStyleIdx="2" presStyleCnt="3"/>
      <dgm:spPr/>
    </dgm:pt>
  </dgm:ptLst>
  <dgm:cxnLst>
    <dgm:cxn modelId="{20252F55-C523-48FB-9C2F-E7D792DC0E73}" type="presOf" srcId="{07D372EC-D624-4DA5-872F-1E3C703502B5}" destId="{DE632486-E03C-4947-A8B4-9C29DAC4B240}" srcOrd="0" destOrd="0" presId="urn:microsoft.com/office/officeart/2005/8/layout/gear1"/>
    <dgm:cxn modelId="{33E129C2-4976-4D94-B16A-73EAAF4A7A29}" type="presOf" srcId="{98E2EB55-C717-48AC-9C2A-842E94B93649}" destId="{A1897D98-2767-4ACF-A7AC-1BDF2323333A}" srcOrd="1" destOrd="0" presId="urn:microsoft.com/office/officeart/2005/8/layout/gear1"/>
    <dgm:cxn modelId="{9E2110C0-4CB1-4B8D-A152-CE7D81424771}" type="presOf" srcId="{86D12D07-AD4B-4C8D-926B-5A0EE5ED98C2}" destId="{7C75D26D-D003-47B7-AE48-BA7C6135C1A7}" srcOrd="1" destOrd="0" presId="urn:microsoft.com/office/officeart/2005/8/layout/gear1"/>
    <dgm:cxn modelId="{E4A6344B-04FB-489E-9A45-F4E1AD6E742D}" srcId="{07285D85-8C5C-4221-9542-4E20F71D0772}" destId="{98E2EB55-C717-48AC-9C2A-842E94B93649}" srcOrd="0" destOrd="0" parTransId="{FCB44BEB-31B7-4E75-9CFF-AA1C7B76E8A6}" sibTransId="{711E08AE-2BE8-414B-B1FD-C6F2EA99F83D}"/>
    <dgm:cxn modelId="{F1FC66AF-725A-494B-B256-01C1C55E4445}" type="presOf" srcId="{07D372EC-D624-4DA5-872F-1E3C703502B5}" destId="{8E998F04-B7DA-4C51-B7BA-091DAEA394D7}" srcOrd="2" destOrd="0" presId="urn:microsoft.com/office/officeart/2005/8/layout/gear1"/>
    <dgm:cxn modelId="{70F103D3-8E01-49AA-AB48-8DF906FB1FF3}" srcId="{07285D85-8C5C-4221-9542-4E20F71D0772}" destId="{86D12D07-AD4B-4C8D-926B-5A0EE5ED98C2}" srcOrd="1" destOrd="0" parTransId="{A11A06F1-4732-4295-9B1A-A5BBB784F7E6}" sibTransId="{E677CF54-5D91-40F4-8CF8-39393DBCA9BD}"/>
    <dgm:cxn modelId="{DD6F9EAE-2D1A-46FD-B29F-6FB67C62DA5B}" type="presOf" srcId="{61973D56-B119-4D14-9E4F-C98ACA0B239F}" destId="{0766D1BD-89F6-4B9D-B28E-4913D9C6C7C0}" srcOrd="0" destOrd="0" presId="urn:microsoft.com/office/officeart/2005/8/layout/gear1"/>
    <dgm:cxn modelId="{13F67DD4-1F1C-48F7-ABFC-863C37C886E0}" type="presOf" srcId="{07D372EC-D624-4DA5-872F-1E3C703502B5}" destId="{276E690D-A3F2-4F71-A9E8-A2277DE6D86B}" srcOrd="1" destOrd="0" presId="urn:microsoft.com/office/officeart/2005/8/layout/gear1"/>
    <dgm:cxn modelId="{B9719D36-B0B8-4D2A-8B28-E60604361F40}" type="presOf" srcId="{86D12D07-AD4B-4C8D-926B-5A0EE5ED98C2}" destId="{FECD89F0-4E35-4090-B0C1-7525902E594E}" srcOrd="0" destOrd="0" presId="urn:microsoft.com/office/officeart/2005/8/layout/gear1"/>
    <dgm:cxn modelId="{DAF3F82C-643E-4962-995E-EE99008E02E2}" type="presOf" srcId="{711E08AE-2BE8-414B-B1FD-C6F2EA99F83D}" destId="{632543BC-2E59-438F-88F2-1B2EE914DFA0}" srcOrd="0" destOrd="0" presId="urn:microsoft.com/office/officeart/2005/8/layout/gear1"/>
    <dgm:cxn modelId="{2C79A175-83B1-466D-9F4D-7D5F8AACDE5A}" type="presOf" srcId="{07D372EC-D624-4DA5-872F-1E3C703502B5}" destId="{EE46B566-E8BF-4523-962B-93AEF5811458}" srcOrd="3" destOrd="0" presId="urn:microsoft.com/office/officeart/2005/8/layout/gear1"/>
    <dgm:cxn modelId="{A7662644-7A82-4FD0-92A3-B1EE42EE576E}" type="presOf" srcId="{98E2EB55-C717-48AC-9C2A-842E94B93649}" destId="{8BFB1927-4D72-43B2-9F80-33DA48805616}" srcOrd="2" destOrd="0" presId="urn:microsoft.com/office/officeart/2005/8/layout/gear1"/>
    <dgm:cxn modelId="{C5D491D5-0B7F-4D8D-875D-BF56207DE15C}" srcId="{07285D85-8C5C-4221-9542-4E20F71D0772}" destId="{07D372EC-D624-4DA5-872F-1E3C703502B5}" srcOrd="2" destOrd="0" parTransId="{8841713C-6249-4445-8723-6FF7D833A423}" sibTransId="{61973D56-B119-4D14-9E4F-C98ACA0B239F}"/>
    <dgm:cxn modelId="{A9BE441A-9009-4689-9AFB-B0C73E3EEB40}" type="presOf" srcId="{98E2EB55-C717-48AC-9C2A-842E94B93649}" destId="{DC909687-593F-41DA-81AD-A9DF7D4EAFA9}" srcOrd="0" destOrd="0" presId="urn:microsoft.com/office/officeart/2005/8/layout/gear1"/>
    <dgm:cxn modelId="{260AE5AB-7A2E-4DE0-8595-4F7742C5B99D}" type="presOf" srcId="{07285D85-8C5C-4221-9542-4E20F71D0772}" destId="{A41B9491-CF89-4716-BBFB-ACE9BB44FDD0}" srcOrd="0" destOrd="0" presId="urn:microsoft.com/office/officeart/2005/8/layout/gear1"/>
    <dgm:cxn modelId="{3B8DC7FD-1C4C-4EB6-8C18-5135955E2AAB}" type="presOf" srcId="{E677CF54-5D91-40F4-8CF8-39393DBCA9BD}" destId="{09B38A48-B3B7-4AE3-9B03-9A9C49E92792}" srcOrd="0" destOrd="0" presId="urn:microsoft.com/office/officeart/2005/8/layout/gear1"/>
    <dgm:cxn modelId="{8A1971A5-3AF0-4CCB-BC7F-8D8271DBD530}" type="presOf" srcId="{86D12D07-AD4B-4C8D-926B-5A0EE5ED98C2}" destId="{45F2B824-3D8B-4AC3-9D64-EADCFC980790}" srcOrd="2" destOrd="0" presId="urn:microsoft.com/office/officeart/2005/8/layout/gear1"/>
    <dgm:cxn modelId="{92DC4DBF-0741-417C-915F-23895D1989ED}" type="presParOf" srcId="{A41B9491-CF89-4716-BBFB-ACE9BB44FDD0}" destId="{DC909687-593F-41DA-81AD-A9DF7D4EAFA9}" srcOrd="0" destOrd="0" presId="urn:microsoft.com/office/officeart/2005/8/layout/gear1"/>
    <dgm:cxn modelId="{5CF0CAE1-C6B1-434F-9FB2-65F00382D188}" type="presParOf" srcId="{A41B9491-CF89-4716-BBFB-ACE9BB44FDD0}" destId="{A1897D98-2767-4ACF-A7AC-1BDF2323333A}" srcOrd="1" destOrd="0" presId="urn:microsoft.com/office/officeart/2005/8/layout/gear1"/>
    <dgm:cxn modelId="{F1980B09-F9DA-48A9-AB89-13719432780B}" type="presParOf" srcId="{A41B9491-CF89-4716-BBFB-ACE9BB44FDD0}" destId="{8BFB1927-4D72-43B2-9F80-33DA48805616}" srcOrd="2" destOrd="0" presId="urn:microsoft.com/office/officeart/2005/8/layout/gear1"/>
    <dgm:cxn modelId="{8C98D35B-DB68-4DF5-A444-43647A71627B}" type="presParOf" srcId="{A41B9491-CF89-4716-BBFB-ACE9BB44FDD0}" destId="{FECD89F0-4E35-4090-B0C1-7525902E594E}" srcOrd="3" destOrd="0" presId="urn:microsoft.com/office/officeart/2005/8/layout/gear1"/>
    <dgm:cxn modelId="{19BC8A67-2E10-4243-8A6A-73F065050314}" type="presParOf" srcId="{A41B9491-CF89-4716-BBFB-ACE9BB44FDD0}" destId="{7C75D26D-D003-47B7-AE48-BA7C6135C1A7}" srcOrd="4" destOrd="0" presId="urn:microsoft.com/office/officeart/2005/8/layout/gear1"/>
    <dgm:cxn modelId="{1831E3D3-E262-48F0-A44D-00A2E6FCCA51}" type="presParOf" srcId="{A41B9491-CF89-4716-BBFB-ACE9BB44FDD0}" destId="{45F2B824-3D8B-4AC3-9D64-EADCFC980790}" srcOrd="5" destOrd="0" presId="urn:microsoft.com/office/officeart/2005/8/layout/gear1"/>
    <dgm:cxn modelId="{0C537AC3-5A59-49FC-B107-C79AD261B463}" type="presParOf" srcId="{A41B9491-CF89-4716-BBFB-ACE9BB44FDD0}" destId="{DE632486-E03C-4947-A8B4-9C29DAC4B240}" srcOrd="6" destOrd="0" presId="urn:microsoft.com/office/officeart/2005/8/layout/gear1"/>
    <dgm:cxn modelId="{FBDDE923-3643-457E-BFC1-310587F0ECDA}" type="presParOf" srcId="{A41B9491-CF89-4716-BBFB-ACE9BB44FDD0}" destId="{276E690D-A3F2-4F71-A9E8-A2277DE6D86B}" srcOrd="7" destOrd="0" presId="urn:microsoft.com/office/officeart/2005/8/layout/gear1"/>
    <dgm:cxn modelId="{A2A8CBF4-8814-4243-A13C-7AAFA65571D7}" type="presParOf" srcId="{A41B9491-CF89-4716-BBFB-ACE9BB44FDD0}" destId="{8E998F04-B7DA-4C51-B7BA-091DAEA394D7}" srcOrd="8" destOrd="0" presId="urn:microsoft.com/office/officeart/2005/8/layout/gear1"/>
    <dgm:cxn modelId="{A28C2D0E-1D0D-426F-81E8-613E74752C5A}" type="presParOf" srcId="{A41B9491-CF89-4716-BBFB-ACE9BB44FDD0}" destId="{EE46B566-E8BF-4523-962B-93AEF5811458}" srcOrd="9" destOrd="0" presId="urn:microsoft.com/office/officeart/2005/8/layout/gear1"/>
    <dgm:cxn modelId="{BBD0CBD8-3336-4B04-A81C-97DECF5D8C5E}" type="presParOf" srcId="{A41B9491-CF89-4716-BBFB-ACE9BB44FDD0}" destId="{632543BC-2E59-438F-88F2-1B2EE914DFA0}" srcOrd="10" destOrd="0" presId="urn:microsoft.com/office/officeart/2005/8/layout/gear1"/>
    <dgm:cxn modelId="{8FC7D2DE-44BD-4D70-B6EF-2C1B6FCD9ED4}" type="presParOf" srcId="{A41B9491-CF89-4716-BBFB-ACE9BB44FDD0}" destId="{09B38A48-B3B7-4AE3-9B03-9A9C49E92792}" srcOrd="11" destOrd="0" presId="urn:microsoft.com/office/officeart/2005/8/layout/gear1"/>
    <dgm:cxn modelId="{FC0A5604-0355-49B3-BEB0-32730BE44E7C}" type="presParOf" srcId="{A41B9491-CF89-4716-BBFB-ACE9BB44FDD0}" destId="{0766D1BD-89F6-4B9D-B28E-4913D9C6C7C0}" srcOrd="12"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EF2E9-AA95-466F-AC29-475D41E9C3A6}">
      <dsp:nvSpPr>
        <dsp:cNvPr id="0" name=""/>
        <dsp:cNvSpPr/>
      </dsp:nvSpPr>
      <dsp:spPr>
        <a:xfrm>
          <a:off x="1246817" y="386309"/>
          <a:ext cx="3064826" cy="10643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3D195-252C-4132-9250-E6D493857144}">
      <dsp:nvSpPr>
        <dsp:cNvPr id="0" name=""/>
        <dsp:cNvSpPr/>
      </dsp:nvSpPr>
      <dsp:spPr>
        <a:xfrm>
          <a:off x="2615511" y="3116409"/>
          <a:ext cx="593958" cy="604761"/>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053E71-5843-4D64-A009-2C65FFA566E4}">
      <dsp:nvSpPr>
        <dsp:cNvPr id="0" name=""/>
        <dsp:cNvSpPr/>
      </dsp:nvSpPr>
      <dsp:spPr>
        <a:xfrm>
          <a:off x="1486989" y="3349925"/>
          <a:ext cx="2851001" cy="71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1486989" y="3349925"/>
        <a:ext cx="2851001" cy="712750"/>
      </dsp:txXfrm>
    </dsp:sp>
    <dsp:sp modelId="{3EF4EB1A-AD7D-4EED-A778-ED3106C19AAF}">
      <dsp:nvSpPr>
        <dsp:cNvPr id="0" name=""/>
        <dsp:cNvSpPr/>
      </dsp:nvSpPr>
      <dsp:spPr>
        <a:xfrm>
          <a:off x="262748" y="-10"/>
          <a:ext cx="5334874" cy="3801331"/>
        </a:xfrm>
        <a:prstGeom prst="funnel">
          <a:avLst/>
        </a:prstGeom>
        <a:solidFill>
          <a:schemeClr val="lt1">
            <a:alpha val="40000"/>
            <a:hueOff val="0"/>
            <a:satOff val="0"/>
            <a:lumOff val="0"/>
            <a:alphaOff val="0"/>
          </a:schemeClr>
        </a:solidFill>
        <a:ln w="19050" cap="flat" cmpd="sng" algn="ctr">
          <a:solidFill>
            <a:srgbClr val="084C8E"/>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09687-593F-41DA-81AD-A9DF7D4EAFA9}">
      <dsp:nvSpPr>
        <dsp:cNvPr id="0" name=""/>
        <dsp:cNvSpPr/>
      </dsp:nvSpPr>
      <dsp:spPr>
        <a:xfrm>
          <a:off x="1605940" y="1032389"/>
          <a:ext cx="1261809" cy="1261809"/>
        </a:xfrm>
        <a:prstGeom prst="gear9">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859620" y="1327962"/>
        <a:ext cx="754449" cy="648596"/>
      </dsp:txXfrm>
    </dsp:sp>
    <dsp:sp modelId="{FECD89F0-4E35-4090-B0C1-7525902E594E}">
      <dsp:nvSpPr>
        <dsp:cNvPr id="0" name=""/>
        <dsp:cNvSpPr/>
      </dsp:nvSpPr>
      <dsp:spPr>
        <a:xfrm>
          <a:off x="871796" y="734143"/>
          <a:ext cx="917679" cy="917679"/>
        </a:xfrm>
        <a:prstGeom prst="gear6">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102824" y="966568"/>
        <a:ext cx="455623" cy="452829"/>
      </dsp:txXfrm>
    </dsp:sp>
    <dsp:sp modelId="{DE632486-E03C-4947-A8B4-9C29DAC4B240}">
      <dsp:nvSpPr>
        <dsp:cNvPr id="0" name=""/>
        <dsp:cNvSpPr/>
      </dsp:nvSpPr>
      <dsp:spPr>
        <a:xfrm rot="20700000">
          <a:off x="1385790" y="101038"/>
          <a:ext cx="899138" cy="899138"/>
        </a:xfrm>
        <a:prstGeom prst="gear6">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20700000">
        <a:off x="1582998" y="298245"/>
        <a:ext cx="504723" cy="504723"/>
      </dsp:txXfrm>
    </dsp:sp>
    <dsp:sp modelId="{632543BC-2E59-438F-88F2-1B2EE914DFA0}">
      <dsp:nvSpPr>
        <dsp:cNvPr id="0" name=""/>
        <dsp:cNvSpPr/>
      </dsp:nvSpPr>
      <dsp:spPr>
        <a:xfrm>
          <a:off x="1489456" y="852786"/>
          <a:ext cx="1615116" cy="1615116"/>
        </a:xfrm>
        <a:prstGeom prst="circularArrow">
          <a:avLst>
            <a:gd name="adj1" fmla="val 4687"/>
            <a:gd name="adj2" fmla="val 299029"/>
            <a:gd name="adj3" fmla="val 2442164"/>
            <a:gd name="adj4" fmla="val 16031057"/>
            <a:gd name="adj5" fmla="val 5469"/>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9B38A48-B3B7-4AE3-9B03-9A9C49E92792}">
      <dsp:nvSpPr>
        <dsp:cNvPr id="0" name=""/>
        <dsp:cNvSpPr/>
      </dsp:nvSpPr>
      <dsp:spPr>
        <a:xfrm>
          <a:off x="709277" y="539250"/>
          <a:ext cx="1173482" cy="1173482"/>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766D1BD-89F6-4B9D-B28E-4913D9C6C7C0}">
      <dsp:nvSpPr>
        <dsp:cNvPr id="0" name=""/>
        <dsp:cNvSpPr/>
      </dsp:nvSpPr>
      <dsp:spPr>
        <a:xfrm>
          <a:off x="1177810" y="-87752"/>
          <a:ext cx="1265250" cy="1265250"/>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0.04732</cdr:x>
      <cdr:y>0.14865</cdr:y>
    </cdr:from>
    <cdr:to>
      <cdr:x>0.31649</cdr:x>
      <cdr:y>0.86805</cdr:y>
    </cdr:to>
    <cdr:sp macro="" textlink="">
      <cdr:nvSpPr>
        <cdr:cNvPr id="3" name="Rectangle 2"/>
        <cdr:cNvSpPr/>
      </cdr:nvSpPr>
      <cdr:spPr>
        <a:xfrm xmlns:a="http://schemas.openxmlformats.org/drawingml/2006/main">
          <a:off x="389394" y="726448"/>
          <a:ext cx="2215162" cy="3515715"/>
        </a:xfrm>
        <a:prstGeom xmlns:a="http://schemas.openxmlformats.org/drawingml/2006/main" prst="rect">
          <a:avLst/>
        </a:prstGeom>
        <a:solidFill xmlns:a="http://schemas.openxmlformats.org/drawingml/2006/main">
          <a:schemeClr val="bg1">
            <a:lumMod val="85000"/>
            <a:alpha val="26000"/>
          </a:schemeClr>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E78A7-7C35-49AC-B221-1347EAA5DAA5}" type="datetimeFigureOut">
              <a:rPr lang="en-GB" smtClean="0"/>
              <a:t>15/06/2017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4E613-B116-4ABA-8E47-56FF68D2D650}" type="slidenum">
              <a:rPr lang="en-GB" smtClean="0"/>
              <a:t>‹#›</a:t>
            </a:fld>
            <a:endParaRPr lang="en-GB"/>
          </a:p>
        </p:txBody>
      </p:sp>
    </p:spTree>
    <p:extLst>
      <p:ext uri="{BB962C8B-B14F-4D97-AF65-F5344CB8AC3E}">
        <p14:creationId xmlns:p14="http://schemas.microsoft.com/office/powerpoint/2010/main" val="232983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2</a:t>
            </a:fld>
            <a:endParaRPr lang="en-GB"/>
          </a:p>
        </p:txBody>
      </p:sp>
    </p:spTree>
    <p:extLst>
      <p:ext uri="{BB962C8B-B14F-4D97-AF65-F5344CB8AC3E}">
        <p14:creationId xmlns:p14="http://schemas.microsoft.com/office/powerpoint/2010/main" val="1519946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12</a:t>
            </a:fld>
            <a:endParaRPr lang="en-GB"/>
          </a:p>
        </p:txBody>
      </p:sp>
    </p:spTree>
    <p:extLst>
      <p:ext uri="{BB962C8B-B14F-4D97-AF65-F5344CB8AC3E}">
        <p14:creationId xmlns:p14="http://schemas.microsoft.com/office/powerpoint/2010/main" val="349352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15</a:t>
            </a:fld>
            <a:endParaRPr lang="en-GB"/>
          </a:p>
        </p:txBody>
      </p:sp>
    </p:spTree>
    <p:extLst>
      <p:ext uri="{BB962C8B-B14F-4D97-AF65-F5344CB8AC3E}">
        <p14:creationId xmlns:p14="http://schemas.microsoft.com/office/powerpoint/2010/main" val="677874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16</a:t>
            </a:fld>
            <a:endParaRPr lang="en-GB"/>
          </a:p>
        </p:txBody>
      </p:sp>
    </p:spTree>
    <p:extLst>
      <p:ext uri="{BB962C8B-B14F-4D97-AF65-F5344CB8AC3E}">
        <p14:creationId xmlns:p14="http://schemas.microsoft.com/office/powerpoint/2010/main" val="427165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17</a:t>
            </a:fld>
            <a:endParaRPr lang="en-GB"/>
          </a:p>
        </p:txBody>
      </p:sp>
    </p:spTree>
    <p:extLst>
      <p:ext uri="{BB962C8B-B14F-4D97-AF65-F5344CB8AC3E}">
        <p14:creationId xmlns:p14="http://schemas.microsoft.com/office/powerpoint/2010/main" val="45967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19</a:t>
            </a:fld>
            <a:endParaRPr lang="en-GB"/>
          </a:p>
        </p:txBody>
      </p:sp>
    </p:spTree>
    <p:extLst>
      <p:ext uri="{BB962C8B-B14F-4D97-AF65-F5344CB8AC3E}">
        <p14:creationId xmlns:p14="http://schemas.microsoft.com/office/powerpoint/2010/main" val="83761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D74E613-B116-4ABA-8E47-56FF68D2D650}" type="slidenum">
              <a:rPr lang="en-GB" smtClean="0"/>
              <a:t>20</a:t>
            </a:fld>
            <a:endParaRPr lang="en-GB"/>
          </a:p>
        </p:txBody>
      </p:sp>
    </p:spTree>
    <p:extLst>
      <p:ext uri="{BB962C8B-B14F-4D97-AF65-F5344CB8AC3E}">
        <p14:creationId xmlns:p14="http://schemas.microsoft.com/office/powerpoint/2010/main" val="3811189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21</a:t>
            </a:fld>
            <a:endParaRPr lang="en-GB"/>
          </a:p>
        </p:txBody>
      </p:sp>
    </p:spTree>
    <p:extLst>
      <p:ext uri="{BB962C8B-B14F-4D97-AF65-F5344CB8AC3E}">
        <p14:creationId xmlns:p14="http://schemas.microsoft.com/office/powerpoint/2010/main" val="3442736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22</a:t>
            </a:fld>
            <a:endParaRPr lang="en-GB"/>
          </a:p>
        </p:txBody>
      </p:sp>
    </p:spTree>
    <p:extLst>
      <p:ext uri="{BB962C8B-B14F-4D97-AF65-F5344CB8AC3E}">
        <p14:creationId xmlns:p14="http://schemas.microsoft.com/office/powerpoint/2010/main" val="146972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23</a:t>
            </a:fld>
            <a:endParaRPr lang="en-GB"/>
          </a:p>
        </p:txBody>
      </p:sp>
    </p:spTree>
    <p:extLst>
      <p:ext uri="{BB962C8B-B14F-4D97-AF65-F5344CB8AC3E}">
        <p14:creationId xmlns:p14="http://schemas.microsoft.com/office/powerpoint/2010/main" val="330354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74E613-B116-4ABA-8E47-56FF68D2D650}" type="slidenum">
              <a:rPr lang="en-GB" smtClean="0"/>
              <a:t>24</a:t>
            </a:fld>
            <a:endParaRPr lang="en-GB"/>
          </a:p>
        </p:txBody>
      </p:sp>
    </p:spTree>
    <p:extLst>
      <p:ext uri="{BB962C8B-B14F-4D97-AF65-F5344CB8AC3E}">
        <p14:creationId xmlns:p14="http://schemas.microsoft.com/office/powerpoint/2010/main" val="48807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92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5</a:t>
            </a:fld>
            <a:endParaRPr lang="en-GB"/>
          </a:p>
        </p:txBody>
      </p:sp>
    </p:spTree>
    <p:extLst>
      <p:ext uri="{BB962C8B-B14F-4D97-AF65-F5344CB8AC3E}">
        <p14:creationId xmlns:p14="http://schemas.microsoft.com/office/powerpoint/2010/main" val="2595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6</a:t>
            </a:fld>
            <a:endParaRPr lang="en-GB"/>
          </a:p>
        </p:txBody>
      </p:sp>
    </p:spTree>
    <p:extLst>
      <p:ext uri="{BB962C8B-B14F-4D97-AF65-F5344CB8AC3E}">
        <p14:creationId xmlns:p14="http://schemas.microsoft.com/office/powerpoint/2010/main" val="408485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6BA7E11F-83AF-8E4C-954D-5AB1D905A63C}" type="slidenum">
              <a:rPr lang="en-US" smtClean="0"/>
              <a:pPr>
                <a:defRPr/>
              </a:pPr>
              <a:t>7</a:t>
            </a:fld>
            <a:endParaRPr lang="en-US"/>
          </a:p>
        </p:txBody>
      </p:sp>
    </p:spTree>
    <p:extLst>
      <p:ext uri="{BB962C8B-B14F-4D97-AF65-F5344CB8AC3E}">
        <p14:creationId xmlns:p14="http://schemas.microsoft.com/office/powerpoint/2010/main" val="3064170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8</a:t>
            </a:fld>
            <a:endParaRPr lang="en-GB"/>
          </a:p>
        </p:txBody>
      </p:sp>
    </p:spTree>
    <p:extLst>
      <p:ext uri="{BB962C8B-B14F-4D97-AF65-F5344CB8AC3E}">
        <p14:creationId xmlns:p14="http://schemas.microsoft.com/office/powerpoint/2010/main" val="152548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9</a:t>
            </a:fld>
            <a:endParaRPr lang="en-GB"/>
          </a:p>
        </p:txBody>
      </p:sp>
    </p:spTree>
    <p:extLst>
      <p:ext uri="{BB962C8B-B14F-4D97-AF65-F5344CB8AC3E}">
        <p14:creationId xmlns:p14="http://schemas.microsoft.com/office/powerpoint/2010/main" val="424028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10</a:t>
            </a:fld>
            <a:endParaRPr lang="en-GB"/>
          </a:p>
        </p:txBody>
      </p:sp>
    </p:spTree>
    <p:extLst>
      <p:ext uri="{BB962C8B-B14F-4D97-AF65-F5344CB8AC3E}">
        <p14:creationId xmlns:p14="http://schemas.microsoft.com/office/powerpoint/2010/main" val="311390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E613-B116-4ABA-8E47-56FF68D2D650}" type="slidenum">
              <a:rPr lang="en-GB" smtClean="0"/>
              <a:t>11</a:t>
            </a:fld>
            <a:endParaRPr lang="en-GB"/>
          </a:p>
        </p:txBody>
      </p:sp>
    </p:spTree>
    <p:extLst>
      <p:ext uri="{BB962C8B-B14F-4D97-AF65-F5344CB8AC3E}">
        <p14:creationId xmlns:p14="http://schemas.microsoft.com/office/powerpoint/2010/main" val="161870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9695" y="1865246"/>
            <a:ext cx="7772400" cy="1470025"/>
          </a:xfrm>
        </p:spPr>
        <p:txBody>
          <a:bodyPr lIns="0" tIns="0" rIns="0" bIns="0">
            <a:normAutofit/>
          </a:bodyPr>
          <a:lstStyle>
            <a:lvl1pPr algn="l">
              <a:defRPr sz="380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99695" y="3669871"/>
            <a:ext cx="6400800" cy="1494128"/>
          </a:xfrm>
        </p:spPr>
        <p:txBody>
          <a:bodyPr lIns="0" tIns="0" rIns="0" bIns="0">
            <a:normAutofit/>
          </a:bodyPr>
          <a:lstStyle>
            <a:lvl1pPr marL="0" indent="0" algn="l">
              <a:buNone/>
              <a:defRPr sz="2400">
                <a:solidFill>
                  <a:srgbClr val="BFDDE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 heading / Speaker</a:t>
            </a:r>
          </a:p>
          <a:p>
            <a:r>
              <a:rPr lang="en-GB" dirty="0"/>
              <a:t>Date</a:t>
            </a:r>
            <a:endParaRPr lang="en-US" dirty="0"/>
          </a:p>
        </p:txBody>
      </p:sp>
    </p:spTree>
    <p:extLst>
      <p:ext uri="{BB962C8B-B14F-4D97-AF65-F5344CB8AC3E}">
        <p14:creationId xmlns:p14="http://schemas.microsoft.com/office/powerpoint/2010/main" val="251778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227013" y="720725"/>
            <a:ext cx="8721725" cy="592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3" name="Rectangle 2"/>
          <p:cNvSpPr/>
          <p:nvPr userDrawn="1"/>
        </p:nvSpPr>
        <p:spPr>
          <a:xfrm>
            <a:off x="8758238" y="6410325"/>
            <a:ext cx="385762" cy="355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Slide Number Placeholder 5"/>
          <p:cNvSpPr txBox="1">
            <a:spLocks/>
          </p:cNvSpPr>
          <p:nvPr userDrawn="1"/>
        </p:nvSpPr>
        <p:spPr>
          <a:xfrm>
            <a:off x="8578850" y="6475413"/>
            <a:ext cx="520700" cy="1873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78809CF-9C41-2E4D-8F75-CE8C553C244A}" type="slidenum">
              <a:rPr lang="en-US" sz="900" smtClean="0">
                <a:solidFill>
                  <a:prstClr val="white"/>
                </a:solidFill>
              </a:rPr>
              <a:pPr>
                <a:defRPr/>
              </a:pPr>
              <a:t>‹#›</a:t>
            </a:fld>
            <a:endParaRPr lang="en-US" sz="900" dirty="0">
              <a:solidFill>
                <a:prstClr val="white"/>
              </a:solidFill>
            </a:endParaRPr>
          </a:p>
        </p:txBody>
      </p:sp>
    </p:spTree>
    <p:extLst>
      <p:ext uri="{BB962C8B-B14F-4D97-AF65-F5344CB8AC3E}">
        <p14:creationId xmlns:p14="http://schemas.microsoft.com/office/powerpoint/2010/main" val="86045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1" name="Picture 10" descr="powerpi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55843"/>
            <a:ext cx="9144000" cy="1102157"/>
          </a:xfrm>
          <a:prstGeom prst="rect">
            <a:avLst/>
          </a:prstGeom>
        </p:spPr>
      </p:pic>
      <p:sp>
        <p:nvSpPr>
          <p:cNvPr id="7" name="Rectangle 6"/>
          <p:cNvSpPr/>
          <p:nvPr userDrawn="1"/>
        </p:nvSpPr>
        <p:spPr>
          <a:xfrm>
            <a:off x="0" y="0"/>
            <a:ext cx="9144000" cy="841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userDrawn="1"/>
        </p:nvSpPr>
        <p:spPr>
          <a:xfrm>
            <a:off x="3773488" y="5935086"/>
            <a:ext cx="5370512" cy="900112"/>
          </a:xfrm>
          <a:prstGeom prst="rect">
            <a:avLst/>
          </a:prstGeom>
          <a:noFill/>
        </p:spPr>
        <p:txBody>
          <a:bodyPr>
            <a:spAutoFit/>
          </a:bodyPr>
          <a:lstStyle/>
          <a:p>
            <a:pPr>
              <a:defRPr/>
            </a:pPr>
            <a:r>
              <a:rPr lang="en-US" sz="1050" i="1" dirty="0">
                <a:solidFill>
                  <a:prstClr val="black"/>
                </a:solidFill>
              </a:rPr>
              <a:t>iDigBio is funded by a grant from the National Science Foundation’s Advancing Digitization of Biodiversity Collections Program.  Any opinions, findings, and conclusions or recommendations expressed in this material are those of the author(s) and do not necessarily reflect the views of the National Science Foundation.</a:t>
            </a:r>
          </a:p>
          <a:p>
            <a:pPr>
              <a:defRPr/>
            </a:pPr>
            <a:endParaRPr lang="en-US" sz="1050" dirty="0">
              <a:solidFill>
                <a:prstClr val="black"/>
              </a:solidFill>
            </a:endParaRPr>
          </a:p>
        </p:txBody>
      </p:sp>
      <p:pic>
        <p:nvPicPr>
          <p:cNvPr id="9" name="Picture 8" descr="iDigBio_Logo_with bord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25496"/>
            <a:ext cx="2154602" cy="731136"/>
          </a:xfrm>
          <a:prstGeom prst="rect">
            <a:avLst/>
          </a:prstGeom>
        </p:spPr>
      </p:pic>
      <p:pic>
        <p:nvPicPr>
          <p:cNvPr id="10" name="Picture 9" descr="4 top right hexagons"/>
          <p:cNvPicPr>
            <a:picLocks noChangeAspect="1"/>
          </p:cNvPicPr>
          <p:nvPr userDrawn="1"/>
        </p:nvPicPr>
        <p:blipFill rotWithShape="1">
          <a:blip r:embed="rId4">
            <a:extLst>
              <a:ext uri="{28A0092B-C50C-407E-A947-70E740481C1C}">
                <a14:useLocalDpi xmlns:a14="http://schemas.microsoft.com/office/drawing/2010/main" val="0"/>
              </a:ext>
            </a:extLst>
          </a:blip>
          <a:srcRect l="-11575"/>
          <a:stretch/>
        </p:blipFill>
        <p:spPr>
          <a:xfrm rot="21213513">
            <a:off x="4325766" y="-395277"/>
            <a:ext cx="5210867" cy="1779470"/>
          </a:xfrm>
          <a:prstGeom prst="rect">
            <a:avLst/>
          </a:prstGeom>
        </p:spPr>
      </p:pic>
      <p:pic>
        <p:nvPicPr>
          <p:cNvPr id="16" name="Picture 15" descr="birds.ps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180652">
            <a:off x="7798834" y="459975"/>
            <a:ext cx="1500160" cy="1328928"/>
          </a:xfrm>
          <a:prstGeom prst="rect">
            <a:avLst/>
          </a:prstGeom>
        </p:spPr>
      </p:pic>
      <p:pic>
        <p:nvPicPr>
          <p:cNvPr id="4" name="Picture 3" descr="snaKE.ps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6691212">
            <a:off x="3808917" y="-642801"/>
            <a:ext cx="1401624" cy="1198099"/>
          </a:xfrm>
          <a:prstGeom prst="rect">
            <a:avLst/>
          </a:prstGeom>
        </p:spPr>
      </p:pic>
      <p:pic>
        <p:nvPicPr>
          <p:cNvPr id="12" name="Picture 11"/>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7299600" y="3636457"/>
            <a:ext cx="1597752" cy="2012393"/>
          </a:xfrm>
          <a:prstGeom prst="rect">
            <a:avLst/>
          </a:prstGeom>
        </p:spPr>
      </p:pic>
      <p:sp>
        <p:nvSpPr>
          <p:cNvPr id="32" name="Title 3"/>
          <p:cNvSpPr txBox="1">
            <a:spLocks/>
          </p:cNvSpPr>
          <p:nvPr userDrawn="1"/>
        </p:nvSpPr>
        <p:spPr>
          <a:xfrm>
            <a:off x="309764" y="906236"/>
            <a:ext cx="4298095" cy="939396"/>
          </a:xfrm>
          <a:prstGeom prst="rect">
            <a:avLst/>
          </a:prstGeom>
        </p:spPr>
        <p:txBody>
          <a:bodyPr/>
          <a:lstStyle>
            <a:lvl1pPr algn="l" defTabSz="457200" rtl="0" fontAlgn="base">
              <a:spcBef>
                <a:spcPct val="0"/>
              </a:spcBef>
              <a:spcAft>
                <a:spcPct val="0"/>
              </a:spcAft>
              <a:defRPr sz="2800" b="1" i="0" kern="1200">
                <a:solidFill>
                  <a:schemeClr val="tx1"/>
                </a:solidFill>
                <a:latin typeface="Helvetica"/>
                <a:ea typeface="ＭＳ Ｐゴシック" charset="0"/>
                <a:cs typeface="Helvetica"/>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5400" b="0"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85542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472561" y="1739346"/>
            <a:ext cx="8172846" cy="4620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79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7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797051"/>
            <a:ext cx="8277344" cy="422428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455085"/>
            <a:ext cx="834548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41860823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powerpi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55843"/>
            <a:ext cx="9144000" cy="1102157"/>
          </a:xfrm>
          <a:prstGeom prst="rect">
            <a:avLst/>
          </a:prstGeom>
        </p:spPr>
      </p:pic>
      <p:sp>
        <p:nvSpPr>
          <p:cNvPr id="7" name="Rectangle 6"/>
          <p:cNvSpPr/>
          <p:nvPr userDrawn="1"/>
        </p:nvSpPr>
        <p:spPr>
          <a:xfrm>
            <a:off x="0" y="0"/>
            <a:ext cx="9144000" cy="841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userDrawn="1"/>
        </p:nvSpPr>
        <p:spPr>
          <a:xfrm>
            <a:off x="3505045" y="5935086"/>
            <a:ext cx="5370512" cy="900112"/>
          </a:xfrm>
          <a:prstGeom prst="rect">
            <a:avLst/>
          </a:prstGeom>
          <a:noFill/>
        </p:spPr>
        <p:txBody>
          <a:bodyPr>
            <a:spAutoFit/>
          </a:bodyPr>
          <a:lstStyle/>
          <a:p>
            <a:pPr>
              <a:defRPr/>
            </a:pPr>
            <a:r>
              <a:rPr lang="en-US" sz="1050" i="1" dirty="0">
                <a:solidFill>
                  <a:prstClr val="black"/>
                </a:solidFill>
              </a:rPr>
              <a:t>iDigBio is funded by a grant from the National Science Foundation’s Advancing Digitization of Biodiversity Collections Program.  Any opinions, findings, and conclusions or recommendations expressed in this material are those of the author(s) and do not necessarily reflect the views of the National Science Foundation.</a:t>
            </a:r>
          </a:p>
          <a:p>
            <a:pPr>
              <a:defRPr/>
            </a:pPr>
            <a:endParaRPr lang="en-US" sz="1050" dirty="0">
              <a:solidFill>
                <a:prstClr val="black"/>
              </a:solidFill>
            </a:endParaRPr>
          </a:p>
        </p:txBody>
      </p:sp>
      <p:sp>
        <p:nvSpPr>
          <p:cNvPr id="2" name="Title 1"/>
          <p:cNvSpPr>
            <a:spLocks noGrp="1"/>
          </p:cNvSpPr>
          <p:nvPr>
            <p:ph type="ctrTitle"/>
          </p:nvPr>
        </p:nvSpPr>
        <p:spPr>
          <a:xfrm>
            <a:off x="685800" y="1696371"/>
            <a:ext cx="7382435" cy="941368"/>
          </a:xfrm>
          <a:prstGeom prst="rect">
            <a:avLst/>
          </a:prstGeom>
        </p:spPr>
        <p:txBody>
          <a:bodyPr/>
          <a:lstStyle>
            <a:lvl1pPr algn="l">
              <a:defRPr sz="3600" baseline="0">
                <a:effectLst>
                  <a:outerShdw blurRad="50800" dist="38100" dir="2700000" algn="tl" rotWithShape="0">
                    <a:srgbClr val="000000">
                      <a:alpha val="43000"/>
                    </a:srgbClr>
                  </a:outerShdw>
                </a:effectLst>
                <a:latin typeface="Helvetica 75 Bold"/>
              </a:defRPr>
            </a:lvl1pPr>
          </a:lstStyle>
          <a:p>
            <a:r>
              <a:rPr lang="en-US"/>
              <a:t>Click to edit Master title style</a:t>
            </a:r>
            <a:endParaRPr lang="en-US" dirty="0"/>
          </a:p>
        </p:txBody>
      </p:sp>
      <p:sp>
        <p:nvSpPr>
          <p:cNvPr id="3" name="Subtitle 2"/>
          <p:cNvSpPr>
            <a:spLocks noGrp="1"/>
          </p:cNvSpPr>
          <p:nvPr>
            <p:ph type="subTitle" idx="1"/>
          </p:nvPr>
        </p:nvSpPr>
        <p:spPr>
          <a:xfrm>
            <a:off x="685800" y="3352390"/>
            <a:ext cx="6400800" cy="1410110"/>
          </a:xfrm>
        </p:spPr>
        <p:txBody>
          <a:bodyPr>
            <a:normAutofit/>
          </a:bodyPr>
          <a:lstStyle>
            <a:lvl1pPr marL="0" indent="0" algn="l">
              <a:buNone/>
              <a:defRPr sz="2200">
                <a:solidFill>
                  <a:schemeClr val="tx1">
                    <a:lumMod val="85000"/>
                    <a:lumOff val="15000"/>
                  </a:schemeClr>
                </a:solidFill>
                <a:latin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iDigBio_Logo_with bord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63" y="89572"/>
            <a:ext cx="1543573" cy="523791"/>
          </a:xfrm>
          <a:prstGeom prst="rect">
            <a:avLst/>
          </a:prstGeom>
        </p:spPr>
      </p:pic>
      <p:pic>
        <p:nvPicPr>
          <p:cNvPr id="10" name="Picture 9" descr="4 top right hexagons"/>
          <p:cNvPicPr>
            <a:picLocks noChangeAspect="1"/>
          </p:cNvPicPr>
          <p:nvPr userDrawn="1"/>
        </p:nvPicPr>
        <p:blipFill rotWithShape="1">
          <a:blip r:embed="rId4">
            <a:extLst>
              <a:ext uri="{28A0092B-C50C-407E-A947-70E740481C1C}">
                <a14:useLocalDpi xmlns:a14="http://schemas.microsoft.com/office/drawing/2010/main" val="0"/>
              </a:ext>
            </a:extLst>
          </a:blip>
          <a:srcRect l="-11575"/>
          <a:stretch/>
        </p:blipFill>
        <p:spPr>
          <a:xfrm rot="21213513">
            <a:off x="4325766" y="-395277"/>
            <a:ext cx="5210867" cy="1779470"/>
          </a:xfrm>
          <a:prstGeom prst="rect">
            <a:avLst/>
          </a:prstGeom>
        </p:spPr>
      </p:pic>
      <p:pic>
        <p:nvPicPr>
          <p:cNvPr id="16" name="Picture 15" descr="birds.ps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180652">
            <a:off x="7798834" y="459975"/>
            <a:ext cx="1500160" cy="1328928"/>
          </a:xfrm>
          <a:prstGeom prst="rect">
            <a:avLst/>
          </a:prstGeom>
        </p:spPr>
      </p:pic>
      <p:pic>
        <p:nvPicPr>
          <p:cNvPr id="4" name="Picture 3" descr="snaKE.ps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6691212">
            <a:off x="3808917" y="-642801"/>
            <a:ext cx="1401624" cy="1198099"/>
          </a:xfrm>
          <a:prstGeom prst="rect">
            <a:avLst/>
          </a:prstGeom>
        </p:spPr>
      </p:pic>
    </p:spTree>
    <p:extLst>
      <p:ext uri="{BB962C8B-B14F-4D97-AF65-F5344CB8AC3E}">
        <p14:creationId xmlns:p14="http://schemas.microsoft.com/office/powerpoint/2010/main" val="246551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227013" y="720725"/>
            <a:ext cx="8721725" cy="592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8758238" y="6410325"/>
            <a:ext cx="385762" cy="355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txBox="1">
            <a:spLocks/>
          </p:cNvSpPr>
          <p:nvPr userDrawn="1"/>
        </p:nvSpPr>
        <p:spPr>
          <a:xfrm>
            <a:off x="8578850" y="6475413"/>
            <a:ext cx="520700" cy="1873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B587D8E-9F43-4E4C-8989-58D09790A636}" type="slidenum">
              <a:rPr lang="en-US" sz="900" smtClean="0">
                <a:solidFill>
                  <a:prstClr val="white"/>
                </a:solidFill>
              </a:rPr>
              <a:pPr>
                <a:defRPr/>
              </a:pPr>
              <a:t>‹#›</a:t>
            </a:fld>
            <a:endParaRPr lang="en-US" sz="900" dirty="0">
              <a:solidFill>
                <a:prstClr val="white"/>
              </a:solidFill>
            </a:endParaRPr>
          </a:p>
        </p:txBody>
      </p:sp>
      <p:sp>
        <p:nvSpPr>
          <p:cNvPr id="2" name="Title 1"/>
          <p:cNvSpPr>
            <a:spLocks noGrp="1"/>
          </p:cNvSpPr>
          <p:nvPr>
            <p:ph type="title"/>
          </p:nvPr>
        </p:nvSpPr>
        <p:spPr>
          <a:xfrm>
            <a:off x="457200" y="973137"/>
            <a:ext cx="8229600" cy="571500"/>
          </a:xfrm>
          <a:prstGeom prst="rect">
            <a:avLst/>
          </a:prstGeom>
        </p:spPr>
        <p:txBody>
          <a:bodyPr>
            <a:normAutofit/>
          </a:bodyPr>
          <a:lstStyle>
            <a:lvl1pPr algn="l">
              <a:defRPr sz="3200" b="0" i="0">
                <a:effectLst>
                  <a:outerShdw blurRad="38100" dist="38100" dir="2700000" algn="tl">
                    <a:srgbClr val="000000">
                      <a:alpha val="43137"/>
                    </a:srgbClr>
                  </a:outerShdw>
                </a:effectLst>
                <a:latin typeface="Helvetica"/>
                <a:cs typeface="Helvetica"/>
              </a:defRPr>
            </a:lvl1pPr>
          </a:lstStyle>
          <a:p>
            <a:r>
              <a:rPr lang="en-US"/>
              <a:t>Click to edit Master title style</a:t>
            </a:r>
            <a:endParaRPr lang="en-US" dirty="0"/>
          </a:p>
        </p:txBody>
      </p:sp>
      <p:sp>
        <p:nvSpPr>
          <p:cNvPr id="3" name="Content Placeholder 2"/>
          <p:cNvSpPr>
            <a:spLocks noGrp="1"/>
          </p:cNvSpPr>
          <p:nvPr>
            <p:ph idx="1"/>
          </p:nvPr>
        </p:nvSpPr>
        <p:spPr>
          <a:xfrm>
            <a:off x="457200" y="1709110"/>
            <a:ext cx="8229600" cy="4700729"/>
          </a:xfrm>
        </p:spPr>
        <p:txBody>
          <a:bodyPr>
            <a:normAutofit/>
          </a:bodyPr>
          <a:lstStyle>
            <a:lvl1pPr>
              <a:defRPr>
                <a:latin typeface="Cambria"/>
                <a:cs typeface="Cambria"/>
              </a:defRPr>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959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227013" y="720725"/>
            <a:ext cx="8721725" cy="592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txBox="1">
            <a:spLocks/>
          </p:cNvSpPr>
          <p:nvPr userDrawn="1"/>
        </p:nvSpPr>
        <p:spPr>
          <a:xfrm>
            <a:off x="8578850" y="5888038"/>
            <a:ext cx="520700"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prstClr val="white"/>
              </a:solidFill>
            </a:endParaRPr>
          </a:p>
        </p:txBody>
      </p:sp>
      <p:sp>
        <p:nvSpPr>
          <p:cNvPr id="7" name="Rectangle 6"/>
          <p:cNvSpPr/>
          <p:nvPr userDrawn="1"/>
        </p:nvSpPr>
        <p:spPr>
          <a:xfrm>
            <a:off x="8758238" y="6410325"/>
            <a:ext cx="385762" cy="355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Slide Number Placeholder 5"/>
          <p:cNvSpPr txBox="1">
            <a:spLocks/>
          </p:cNvSpPr>
          <p:nvPr userDrawn="1"/>
        </p:nvSpPr>
        <p:spPr>
          <a:xfrm>
            <a:off x="8578850" y="6475413"/>
            <a:ext cx="520700" cy="1873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AC11A3E-28BA-AB43-BF3E-EDE48363DDC0}" type="slidenum">
              <a:rPr lang="en-US" sz="900" smtClean="0">
                <a:solidFill>
                  <a:prstClr val="white"/>
                </a:solidFill>
              </a:rPr>
              <a:pPr>
                <a:defRPr/>
              </a:pPr>
              <a:t>‹#›</a:t>
            </a:fld>
            <a:endParaRPr lang="en-US" sz="900" dirty="0">
              <a:solidFill>
                <a:prstClr val="white"/>
              </a:solidFill>
            </a:endParaRPr>
          </a:p>
        </p:txBody>
      </p:sp>
      <p:sp>
        <p:nvSpPr>
          <p:cNvPr id="2" name="Title 1"/>
          <p:cNvSpPr>
            <a:spLocks noGrp="1"/>
          </p:cNvSpPr>
          <p:nvPr>
            <p:ph type="title"/>
          </p:nvPr>
        </p:nvSpPr>
        <p:spPr>
          <a:xfrm>
            <a:off x="457200" y="962942"/>
            <a:ext cx="8229600" cy="670528"/>
          </a:xfrm>
          <a:prstGeom prst="rect">
            <a:avLst/>
          </a:prstGeom>
        </p:spPr>
        <p:txBody>
          <a:bodyPr/>
          <a:lstStyle>
            <a:lvl1pPr algn="l">
              <a:defRPr sz="3200" b="0" i="0">
                <a:effectLst>
                  <a:outerShdw blurRad="38100" dist="38100" dir="2700000" algn="tl">
                    <a:srgbClr val="000000">
                      <a:alpha val="43137"/>
                    </a:srgbClr>
                  </a:outerShdw>
                </a:effectLst>
                <a:latin typeface="Helvetica"/>
                <a:cs typeface="Helvetica"/>
              </a:defRPr>
            </a:lvl1pPr>
          </a:lstStyle>
          <a:p>
            <a:r>
              <a:rPr lang="en-US"/>
              <a:t>Click to edit Master title style</a:t>
            </a:r>
            <a:endParaRPr lang="en-US" dirty="0"/>
          </a:p>
        </p:txBody>
      </p:sp>
      <p:sp>
        <p:nvSpPr>
          <p:cNvPr id="3" name="Content Placeholder 2"/>
          <p:cNvSpPr>
            <a:spLocks noGrp="1"/>
          </p:cNvSpPr>
          <p:nvPr>
            <p:ph sz="half" idx="1"/>
          </p:nvPr>
        </p:nvSpPr>
        <p:spPr>
          <a:xfrm>
            <a:off x="457200" y="1850228"/>
            <a:ext cx="4038600" cy="4506121"/>
          </a:xfrm>
        </p:spPr>
        <p:txBody>
          <a:bodyPr/>
          <a:lstStyle>
            <a:lvl1pPr>
              <a:defRPr sz="2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50228"/>
            <a:ext cx="4038600" cy="4506121"/>
          </a:xfrm>
        </p:spPr>
        <p:txBody>
          <a:bodyPr/>
          <a:lstStyle>
            <a:lvl1pPr>
              <a:defRPr sz="2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50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227013" y="720725"/>
            <a:ext cx="8721725" cy="592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8758238" y="6410325"/>
            <a:ext cx="385762" cy="355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Slide Number Placeholder 5"/>
          <p:cNvSpPr txBox="1">
            <a:spLocks/>
          </p:cNvSpPr>
          <p:nvPr userDrawn="1"/>
        </p:nvSpPr>
        <p:spPr>
          <a:xfrm>
            <a:off x="8578850" y="6475413"/>
            <a:ext cx="520700" cy="1873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AC53F38-319F-764A-ADC5-B28CBC35C13B}" type="slidenum">
              <a:rPr lang="en-US" sz="900" smtClean="0">
                <a:solidFill>
                  <a:prstClr val="white"/>
                </a:solidFill>
              </a:rPr>
              <a:pPr>
                <a:defRPr/>
              </a:pPr>
              <a:t>‹#›</a:t>
            </a:fld>
            <a:endParaRPr lang="en-US" sz="900" dirty="0">
              <a:solidFill>
                <a:prstClr val="white"/>
              </a:solidFill>
            </a:endParaRPr>
          </a:p>
        </p:txBody>
      </p:sp>
      <p:sp>
        <p:nvSpPr>
          <p:cNvPr id="2" name="Title 1"/>
          <p:cNvSpPr>
            <a:spLocks noGrp="1"/>
          </p:cNvSpPr>
          <p:nvPr>
            <p:ph type="title"/>
          </p:nvPr>
        </p:nvSpPr>
        <p:spPr>
          <a:xfrm>
            <a:off x="457200" y="968927"/>
            <a:ext cx="8229600" cy="803443"/>
          </a:xfrm>
          <a:prstGeom prst="rect">
            <a:avLst/>
          </a:prstGeom>
        </p:spPr>
        <p:txBody>
          <a:bodyPr/>
          <a:lstStyle>
            <a:lvl1pPr algn="l">
              <a:defRPr sz="3200" b="0" i="0">
                <a:latin typeface="Helvetica"/>
                <a:cs typeface="Helvetica"/>
              </a:defRPr>
            </a:lvl1pPr>
          </a:lstStyle>
          <a:p>
            <a:r>
              <a:rPr lang="en-US"/>
              <a:t>Click to edit Master title style</a:t>
            </a:r>
            <a:endParaRPr lang="en-US" dirty="0"/>
          </a:p>
        </p:txBody>
      </p:sp>
      <p:sp>
        <p:nvSpPr>
          <p:cNvPr id="3" name="Text Placeholder 2"/>
          <p:cNvSpPr>
            <a:spLocks noGrp="1"/>
          </p:cNvSpPr>
          <p:nvPr>
            <p:ph type="body" idx="1"/>
          </p:nvPr>
        </p:nvSpPr>
        <p:spPr>
          <a:xfrm>
            <a:off x="457200" y="1907406"/>
            <a:ext cx="4040188" cy="397959"/>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46066"/>
            <a:ext cx="4040188" cy="36800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907406"/>
            <a:ext cx="4041775" cy="397959"/>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446066"/>
            <a:ext cx="4041775" cy="36800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323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227013" y="720725"/>
            <a:ext cx="8721725" cy="592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Rectangle 3"/>
          <p:cNvSpPr/>
          <p:nvPr userDrawn="1"/>
        </p:nvSpPr>
        <p:spPr>
          <a:xfrm>
            <a:off x="8758238" y="6410325"/>
            <a:ext cx="385762" cy="355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Slide Number Placeholder 5"/>
          <p:cNvSpPr txBox="1">
            <a:spLocks/>
          </p:cNvSpPr>
          <p:nvPr userDrawn="1"/>
        </p:nvSpPr>
        <p:spPr>
          <a:xfrm>
            <a:off x="8578850" y="6475413"/>
            <a:ext cx="520700" cy="187325"/>
          </a:xfrm>
          <a:prstGeom prst="rect">
            <a:avLst/>
          </a:prstGeom>
        </p:spPr>
        <p:txBody>
          <a:bodyPr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B6ED38C-7336-D345-AF53-EB2CA9758BE1}" type="slidenum">
              <a:rPr lang="en-US" sz="900" smtClean="0">
                <a:solidFill>
                  <a:prstClr val="white"/>
                </a:solidFill>
              </a:rPr>
              <a:pPr>
                <a:defRPr/>
              </a:pPr>
              <a:t>‹#›</a:t>
            </a:fld>
            <a:endParaRPr lang="en-US" sz="900" dirty="0">
              <a:solidFill>
                <a:prstClr val="white"/>
              </a:solidFill>
            </a:endParaRPr>
          </a:p>
        </p:txBody>
      </p:sp>
      <p:sp>
        <p:nvSpPr>
          <p:cNvPr id="10" name="Title 1"/>
          <p:cNvSpPr>
            <a:spLocks noGrp="1"/>
          </p:cNvSpPr>
          <p:nvPr>
            <p:ph type="title"/>
          </p:nvPr>
        </p:nvSpPr>
        <p:spPr>
          <a:xfrm>
            <a:off x="457200" y="912163"/>
            <a:ext cx="8229600" cy="803443"/>
          </a:xfrm>
          <a:prstGeom prst="rect">
            <a:avLst/>
          </a:prstGeom>
        </p:spPr>
        <p:txBody>
          <a:bodyPr/>
          <a:lstStyle>
            <a:lvl1pPr algn="l">
              <a:defRPr sz="3200" b="0" i="0">
                <a:latin typeface="Helvetica"/>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11118902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2561" y="512179"/>
            <a:ext cx="8172846" cy="105270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72561" y="1739346"/>
            <a:ext cx="8172846" cy="462006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95868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7" r:id="rId4"/>
  </p:sldLayoutIdLst>
  <p:txStyles>
    <p:titleStyle>
      <a:lvl1pPr algn="l" defTabSz="457200" rtl="0" eaLnBrk="1" latinLnBrk="0" hangingPunct="1">
        <a:spcBef>
          <a:spcPct val="0"/>
        </a:spcBef>
        <a:buNone/>
        <a:defRPr sz="3200" kern="1200">
          <a:solidFill>
            <a:srgbClr val="1D3277"/>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descr="top white hexagons2.psd"/>
          <p:cNvPicPr>
            <a:picLocks noChangeAspect="1"/>
          </p:cNvPicPr>
          <p:nvPr userDrawn="1"/>
        </p:nvPicPr>
        <p:blipFill rotWithShape="1">
          <a:blip r:embed="rId9">
            <a:alphaModFix amt="62000"/>
            <a:extLst>
              <a:ext uri="{28A0092B-C50C-407E-A947-70E740481C1C}">
                <a14:useLocalDpi xmlns:a14="http://schemas.microsoft.com/office/drawing/2010/main" val="0"/>
              </a:ext>
            </a:extLst>
          </a:blip>
          <a:srcRect t="-1"/>
          <a:stretch/>
        </p:blipFill>
        <p:spPr>
          <a:xfrm>
            <a:off x="4" y="-194576"/>
            <a:ext cx="9143996" cy="925499"/>
          </a:xfrm>
          <a:prstGeom prst="rect">
            <a:avLst/>
          </a:prstGeom>
        </p:spPr>
      </p:pic>
      <p:sp>
        <p:nvSpPr>
          <p:cNvPr id="1028" name="Text Placeholder 2"/>
          <p:cNvSpPr>
            <a:spLocks noGrp="1"/>
          </p:cNvSpPr>
          <p:nvPr>
            <p:ph type="body" idx="1"/>
          </p:nvPr>
        </p:nvSpPr>
        <p:spPr bwMode="auto">
          <a:xfrm>
            <a:off x="457200" y="1518557"/>
            <a:ext cx="8229600" cy="4837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iDigBio_Logo_with borde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 y="-25496"/>
            <a:ext cx="2154602" cy="731136"/>
          </a:xfrm>
          <a:prstGeom prst="rect">
            <a:avLst/>
          </a:prstGeom>
        </p:spPr>
      </p:pic>
      <p:sp>
        <p:nvSpPr>
          <p:cNvPr id="3" name="Hexagon 2"/>
          <p:cNvSpPr/>
          <p:nvPr userDrawn="1"/>
        </p:nvSpPr>
        <p:spPr>
          <a:xfrm>
            <a:off x="8575675" y="-412749"/>
            <a:ext cx="568325" cy="495201"/>
          </a:xfrm>
          <a:prstGeom prst="hexagon">
            <a:avLst>
              <a:gd name="adj" fmla="val 28206"/>
              <a:gd name="vf" fmla="val 115470"/>
            </a:avLst>
          </a:prstGeom>
          <a:gradFill flip="none" rotWithShape="1">
            <a:gsLst>
              <a:gs pos="0">
                <a:srgbClr val="C0D1E3"/>
              </a:gs>
              <a:gs pos="100000">
                <a:srgbClr val="618CB8"/>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Hexagon 9"/>
          <p:cNvSpPr/>
          <p:nvPr userDrawn="1"/>
        </p:nvSpPr>
        <p:spPr>
          <a:xfrm>
            <a:off x="8054972" y="-130128"/>
            <a:ext cx="568325" cy="495201"/>
          </a:xfrm>
          <a:prstGeom prst="hexagon">
            <a:avLst>
              <a:gd name="adj" fmla="val 28206"/>
              <a:gd name="vf" fmla="val 115470"/>
            </a:avLst>
          </a:prstGeom>
          <a:gradFill flip="none" rotWithShape="1">
            <a:gsLst>
              <a:gs pos="0">
                <a:srgbClr val="C3DCB9"/>
              </a:gs>
              <a:gs pos="100000">
                <a:srgbClr val="6AA8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2" name="Hexagon 11"/>
          <p:cNvSpPr/>
          <p:nvPr userDrawn="1"/>
        </p:nvSpPr>
        <p:spPr>
          <a:xfrm>
            <a:off x="8575675" y="153252"/>
            <a:ext cx="568325" cy="495201"/>
          </a:xfrm>
          <a:prstGeom prst="hexagon">
            <a:avLst>
              <a:gd name="adj" fmla="val 28206"/>
              <a:gd name="vf" fmla="val 115470"/>
            </a:avLst>
          </a:prstGeom>
          <a:gradFill flip="none" rotWithShape="1">
            <a:gsLst>
              <a:gs pos="0">
                <a:srgbClr val="EDE3AD"/>
              </a:gs>
              <a:gs pos="100000">
                <a:srgbClr val="D3B83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3" name="Hexagon 12"/>
          <p:cNvSpPr/>
          <p:nvPr userDrawn="1"/>
        </p:nvSpPr>
        <p:spPr>
          <a:xfrm>
            <a:off x="7516809" y="-405188"/>
            <a:ext cx="568325" cy="495201"/>
          </a:xfrm>
          <a:prstGeom prst="hexagon">
            <a:avLst>
              <a:gd name="adj" fmla="val 28206"/>
              <a:gd name="vf" fmla="val 115470"/>
            </a:avLst>
          </a:prstGeom>
          <a:gradFill flip="none" rotWithShape="1">
            <a:gsLst>
              <a:gs pos="0">
                <a:srgbClr val="EED1A9"/>
              </a:gs>
              <a:gs pos="100000">
                <a:srgbClr val="D58B28"/>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4" name="Hexagon 13"/>
          <p:cNvSpPr/>
          <p:nvPr userDrawn="1"/>
        </p:nvSpPr>
        <p:spPr>
          <a:xfrm>
            <a:off x="6438090" y="-409952"/>
            <a:ext cx="568325" cy="495201"/>
          </a:xfrm>
          <a:prstGeom prst="hexagon">
            <a:avLst>
              <a:gd name="adj" fmla="val 28206"/>
              <a:gd name="vf" fmla="val 115470"/>
            </a:avLst>
          </a:prstGeom>
          <a:gradFill flip="none" rotWithShape="1">
            <a:gsLst>
              <a:gs pos="0">
                <a:srgbClr val="C3DCB9"/>
              </a:gs>
              <a:gs pos="100000">
                <a:srgbClr val="6AA8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5" name="Hexagon 14"/>
          <p:cNvSpPr/>
          <p:nvPr userDrawn="1"/>
        </p:nvSpPr>
        <p:spPr>
          <a:xfrm>
            <a:off x="6981025" y="-118632"/>
            <a:ext cx="568325" cy="495201"/>
          </a:xfrm>
          <a:prstGeom prst="hexagon">
            <a:avLst>
              <a:gd name="adj" fmla="val 28206"/>
              <a:gd name="vf" fmla="val 115470"/>
            </a:avLst>
          </a:prstGeom>
          <a:gradFill flip="none" rotWithShape="1">
            <a:gsLst>
              <a:gs pos="0">
                <a:srgbClr val="EDE3AD"/>
              </a:gs>
              <a:gs pos="100000">
                <a:srgbClr val="D3B83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76880248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Cambria"/>
          <a:ea typeface="ＭＳ Ｐゴシック" charset="0"/>
          <a:cs typeface="Cambria"/>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Cambria"/>
          <a:ea typeface="ＭＳ Ｐゴシック" charset="0"/>
          <a:cs typeface="Cambria"/>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Cambria"/>
          <a:ea typeface="ＭＳ Ｐゴシック" charset="0"/>
          <a:cs typeface="Cambri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Cambria"/>
          <a:ea typeface="ＭＳ Ｐゴシック" charset="0"/>
          <a:cs typeface="Cambri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Cambria"/>
          <a:ea typeface="ＭＳ Ｐゴシック" charset="0"/>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3" Type="http://schemas.openxmlformats.org/officeDocument/2006/relationships/image" Target="../media/image19.jpg"/><Relationship Id="rId7" Type="http://schemas.openxmlformats.org/officeDocument/2006/relationships/diagramColors" Target="../diagrams/colors1.xml"/><Relationship Id="rId12" Type="http://schemas.openxmlformats.org/officeDocument/2006/relationships/diagramLayout" Target="../diagrams/layout2.xml"/><Relationship Id="rId17" Type="http://schemas.openxmlformats.org/officeDocument/2006/relationships/image" Target="../media/image11.png"/><Relationship Id="rId2" Type="http://schemas.openxmlformats.org/officeDocument/2006/relationships/notesSlide" Target="../notesSlides/notesSlide10.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21.gif"/><Relationship Id="rId4" Type="http://schemas.openxmlformats.org/officeDocument/2006/relationships/diagramData" Target="../diagrams/data1.xml"/><Relationship Id="rId9" Type="http://schemas.openxmlformats.org/officeDocument/2006/relationships/image" Target="../media/image20.png"/><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gif"/><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hyperlink" Target="http://rs.tdwg.org/dwc" TargetMode="External"/><Relationship Id="rId2" Type="http://schemas.openxmlformats.org/officeDocument/2006/relationships/hyperlink" Target="https://tinyurl.com/zja2muz" TargetMode="Externa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9.jpg"/><Relationship Id="rId4" Type="http://schemas.openxmlformats.org/officeDocument/2006/relationships/hyperlink" Target="https://tinyurl.com/jq8qzsq/"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1.gif"/><Relationship Id="rId4" Type="http://schemas.openxmlformats.org/officeDocument/2006/relationships/image" Target="../media/image20.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3573" y="783770"/>
            <a:ext cx="8406736" cy="5409561"/>
          </a:xfrm>
        </p:spPr>
        <p:txBody>
          <a:bodyPr>
            <a:normAutofit fontScale="90000"/>
          </a:bodyPr>
          <a:lstStyle/>
          <a:p>
            <a:pPr algn="ctr"/>
            <a:r>
              <a:rPr lang="en-US" sz="6000" dirty="0">
                <a:solidFill>
                  <a:srgbClr val="174380"/>
                </a:solidFill>
              </a:rPr>
              <a:t>This talk certified</a:t>
            </a:r>
            <a:br>
              <a:rPr lang="en-US" sz="6000" dirty="0">
                <a:solidFill>
                  <a:srgbClr val="174380"/>
                </a:solidFill>
              </a:rPr>
            </a:br>
            <a:r>
              <a:rPr lang="en-US" sz="6000" dirty="0">
                <a:solidFill>
                  <a:srgbClr val="174380"/>
                </a:solidFill>
              </a:rPr>
              <a:t>#grass-fed</a:t>
            </a:r>
            <a:br>
              <a:rPr lang="en-US" sz="6000" dirty="0">
                <a:solidFill>
                  <a:srgbClr val="174380"/>
                </a:solidFill>
              </a:rPr>
            </a:br>
            <a:r>
              <a:rPr lang="en-US" sz="6000" dirty="0">
                <a:solidFill>
                  <a:srgbClr val="174380"/>
                </a:solidFill>
              </a:rPr>
              <a:t>#pasture-raised</a:t>
            </a:r>
            <a:br>
              <a:rPr lang="en-US" sz="6000" dirty="0">
                <a:solidFill>
                  <a:srgbClr val="174380"/>
                </a:solidFill>
              </a:rPr>
            </a:br>
            <a:r>
              <a:rPr lang="en-US" sz="6000" dirty="0">
                <a:solidFill>
                  <a:srgbClr val="174380"/>
                </a:solidFill>
                <a:effectLst>
                  <a:outerShdw blurRad="38100" dist="38100" dir="2700000" algn="tl">
                    <a:srgbClr val="000000">
                      <a:alpha val="43137"/>
                    </a:srgbClr>
                  </a:outerShdw>
                </a:effectLst>
                <a:latin typeface="Jokerman" panose="04090605060D06020702" pitchFamily="82" charset="0"/>
              </a:rPr>
              <a:t>&amp;</a:t>
            </a:r>
            <a:br>
              <a:rPr lang="en-US" sz="6000" dirty="0">
                <a:solidFill>
                  <a:srgbClr val="174380"/>
                </a:solidFill>
              </a:rPr>
            </a:br>
            <a:r>
              <a:rPr lang="en-US" sz="6000" dirty="0">
                <a:solidFill>
                  <a:srgbClr val="174380"/>
                </a:solidFill>
                <a:effectLst>
                  <a:outerShdw blurRad="38100" dist="38100" dir="2700000" algn="tl">
                    <a:srgbClr val="000000">
                      <a:alpha val="43137"/>
                    </a:srgbClr>
                  </a:outerShdw>
                </a:effectLst>
                <a:latin typeface="Jokerman" panose="04090605060D06020702" pitchFamily="82" charset="0"/>
              </a:rPr>
              <a:t>100% #</a:t>
            </a:r>
            <a:r>
              <a:rPr lang="en-US" sz="6000" dirty="0" err="1">
                <a:solidFill>
                  <a:srgbClr val="174380"/>
                </a:solidFill>
                <a:effectLst>
                  <a:outerShdw blurRad="38100" dist="38100" dir="2700000" algn="tl">
                    <a:srgbClr val="000000">
                      <a:alpha val="43137"/>
                    </a:srgbClr>
                  </a:outerShdw>
                </a:effectLst>
                <a:latin typeface="Jokerman" panose="04090605060D06020702" pitchFamily="82" charset="0"/>
              </a:rPr>
              <a:t>covfefe</a:t>
            </a:r>
            <a:r>
              <a:rPr lang="en-US" sz="6000" dirty="0">
                <a:solidFill>
                  <a:srgbClr val="174380"/>
                </a:solidFill>
                <a:effectLst>
                  <a:outerShdw blurRad="38100" dist="38100" dir="2700000" algn="tl">
                    <a:srgbClr val="000000">
                      <a:alpha val="43137"/>
                    </a:srgbClr>
                  </a:outerShdw>
                </a:effectLst>
                <a:latin typeface="Jokerman" panose="04090605060D06020702" pitchFamily="82" charset="0"/>
              </a:rPr>
              <a:t> free</a:t>
            </a:r>
            <a:br>
              <a:rPr lang="en-US" sz="6000" dirty="0">
                <a:solidFill>
                  <a:schemeClr val="tx2"/>
                </a:solidFill>
                <a:effectLst>
                  <a:outerShdw blurRad="38100" dist="38100" dir="2700000" algn="tl">
                    <a:srgbClr val="000000">
                      <a:alpha val="43137"/>
                    </a:srgbClr>
                  </a:outerShdw>
                </a:effectLst>
                <a:latin typeface="Jokerman" panose="04090605060D06020702" pitchFamily="82" charset="0"/>
              </a:rPr>
            </a:br>
            <a:endParaRPr lang="en-US" sz="6000" dirty="0"/>
          </a:p>
        </p:txBody>
      </p:sp>
    </p:spTree>
    <p:extLst>
      <p:ext uri="{BB962C8B-B14F-4D97-AF65-F5344CB8AC3E}">
        <p14:creationId xmlns:p14="http://schemas.microsoft.com/office/powerpoint/2010/main" val="186031649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61" y="512179"/>
            <a:ext cx="8172846" cy="5741137"/>
          </a:xfrm>
        </p:spPr>
        <p:txBody>
          <a:bodyPr anchor="ctr">
            <a:normAutofit/>
          </a:bodyPr>
          <a:lstStyle/>
          <a:p>
            <a:pPr algn="ctr"/>
            <a:r>
              <a:rPr lang="en-GB" sz="4800" dirty="0"/>
              <a:t>Looking for potential collaboration and joint-funding opportunities</a:t>
            </a:r>
          </a:p>
        </p:txBody>
      </p:sp>
      <p:pic>
        <p:nvPicPr>
          <p:cNvPr id="3" name="Picture 2"/>
          <p:cNvPicPr>
            <a:picLocks noChangeAspect="1"/>
          </p:cNvPicPr>
          <p:nvPr/>
        </p:nvPicPr>
        <p:blipFill>
          <a:blip r:embed="rId3"/>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113969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Importance of </a:t>
            </a:r>
            <a:r>
              <a:rPr lang="en-US" sz="2400" i="1" dirty="0"/>
              <a:t>Sustaining </a:t>
            </a:r>
            <a:r>
              <a:rPr lang="en-US" sz="2400" dirty="0"/>
              <a:t>Workforce Development</a:t>
            </a:r>
          </a:p>
        </p:txBody>
      </p:sp>
      <p:sp>
        <p:nvSpPr>
          <p:cNvPr id="3" name="Content Placeholder 2"/>
          <p:cNvSpPr>
            <a:spLocks noGrp="1"/>
          </p:cNvSpPr>
          <p:nvPr>
            <p:ph idx="1"/>
          </p:nvPr>
        </p:nvSpPr>
        <p:spPr>
          <a:xfrm>
            <a:off x="457200" y="1709110"/>
            <a:ext cx="8443732" cy="4700729"/>
          </a:xfrm>
        </p:spPr>
        <p:txBody>
          <a:bodyPr>
            <a:normAutofit/>
          </a:bodyPr>
          <a:lstStyle/>
          <a:p>
            <a:r>
              <a:rPr lang="en-US" sz="2200" dirty="0"/>
              <a:t>Key iDigBio accomplishment</a:t>
            </a:r>
          </a:p>
          <a:p>
            <a:pPr lvl="1"/>
            <a:r>
              <a:rPr lang="en-US" sz="2200" dirty="0"/>
              <a:t>Professional development along the research-data-pipeline</a:t>
            </a:r>
          </a:p>
          <a:p>
            <a:pPr lvl="1"/>
            <a:r>
              <a:rPr lang="en-US" sz="2200" dirty="0"/>
              <a:t>NSF Participant Funding enabled</a:t>
            </a:r>
          </a:p>
          <a:p>
            <a:r>
              <a:rPr lang="en-US" sz="2200" dirty="0"/>
              <a:t>How to continue this as participant funding drops?</a:t>
            </a:r>
          </a:p>
          <a:p>
            <a:r>
              <a:rPr lang="en-US" sz="2200" dirty="0"/>
              <a:t>How important is it? Consider this, …</a:t>
            </a:r>
          </a:p>
          <a:p>
            <a:endParaRPr lang="en-US" sz="2200" dirty="0"/>
          </a:p>
          <a:p>
            <a:pPr marL="0" indent="0">
              <a:buNone/>
            </a:pPr>
            <a:r>
              <a:rPr lang="en-US" sz="2200" dirty="0"/>
              <a:t>When </a:t>
            </a:r>
            <a:r>
              <a:rPr lang="en-US" sz="2200" i="1" dirty="0"/>
              <a:t>building National Biological </a:t>
            </a:r>
            <a:r>
              <a:rPr lang="en-US" sz="2200" i="1" dirty="0" err="1"/>
              <a:t>eCollections</a:t>
            </a:r>
            <a:r>
              <a:rPr lang="en-US" sz="2200" i="1" dirty="0"/>
              <a:t> - </a:t>
            </a:r>
            <a:r>
              <a:rPr lang="en-US" sz="2200" dirty="0"/>
              <a:t>Should research workforce skills be considered a research infrastructure issue? </a:t>
            </a:r>
          </a:p>
          <a:p>
            <a:pPr marL="0" lvl="0" indent="0" algn="ctr">
              <a:buNone/>
            </a:pPr>
            <a:r>
              <a:rPr lang="en-US" sz="2800" dirty="0">
                <a:solidFill>
                  <a:srgbClr val="172DCF"/>
                </a:solidFill>
                <a:effectLst>
                  <a:outerShdw blurRad="38100" dist="38100" dir="2700000" algn="tl">
                    <a:srgbClr val="000000">
                      <a:alpha val="43137"/>
                    </a:srgbClr>
                  </a:outerShdw>
                </a:effectLst>
              </a:rPr>
              <a:t>Arguably the highest resource requirement of research infrastructure development is human capacity and capability. </a:t>
            </a:r>
          </a:p>
        </p:txBody>
      </p:sp>
      <p:pic>
        <p:nvPicPr>
          <p:cNvPr id="4" name="Picture 3"/>
          <p:cNvPicPr>
            <a:picLocks noChangeAspect="1"/>
          </p:cNvPicPr>
          <p:nvPr/>
        </p:nvPicPr>
        <p:blipFill>
          <a:blip r:embed="rId3"/>
          <a:stretch>
            <a:fillRect/>
          </a:stretch>
        </p:blipFill>
        <p:spPr>
          <a:xfrm>
            <a:off x="8603720" y="6408892"/>
            <a:ext cx="540280" cy="449108"/>
          </a:xfrm>
          <a:prstGeom prst="rect">
            <a:avLst/>
          </a:prstGeom>
        </p:spPr>
      </p:pic>
      <p:sp>
        <p:nvSpPr>
          <p:cNvPr id="5" name="TextBox 4"/>
          <p:cNvSpPr txBox="1"/>
          <p:nvPr/>
        </p:nvSpPr>
        <p:spPr>
          <a:xfrm>
            <a:off x="739140" y="6290310"/>
            <a:ext cx="7475220" cy="523220"/>
          </a:xfrm>
          <a:prstGeom prst="rect">
            <a:avLst/>
          </a:prstGeom>
          <a:noFill/>
        </p:spPr>
        <p:txBody>
          <a:bodyPr wrap="square" rtlCol="0">
            <a:spAutoFit/>
          </a:bodyPr>
          <a:lstStyle/>
          <a:p>
            <a:pPr algn="r"/>
            <a:r>
              <a:rPr lang="en-US" sz="1400" dirty="0"/>
              <a:t>“2016 National Research Infrastructure Roadmap Capability Issues Paper.” CSIRO. Toni </a:t>
            </a:r>
            <a:r>
              <a:rPr lang="en-US" sz="1400" dirty="0" err="1"/>
              <a:t>Moate</a:t>
            </a:r>
            <a:r>
              <a:rPr lang="en-US" sz="1400" dirty="0"/>
              <a:t>, Director, National Collections and Marine Infrastructure. </a:t>
            </a:r>
            <a:r>
              <a:rPr lang="en-US" sz="1400" i="1" dirty="0"/>
              <a:t>On building National Biological </a:t>
            </a:r>
            <a:r>
              <a:rPr lang="en-US" sz="1400" i="1" dirty="0" err="1"/>
              <a:t>eCollections</a:t>
            </a:r>
            <a:endParaRPr lang="en-US" sz="1400" dirty="0"/>
          </a:p>
        </p:txBody>
      </p:sp>
    </p:spTree>
    <p:extLst>
      <p:ext uri="{BB962C8B-B14F-4D97-AF65-F5344CB8AC3E}">
        <p14:creationId xmlns:p14="http://schemas.microsoft.com/office/powerpoint/2010/main" val="190517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8" y="264695"/>
            <a:ext cx="2258923" cy="2261651"/>
          </a:xfrm>
          <a:prstGeom prst="rect">
            <a:avLst/>
          </a:prstGeom>
        </p:spPr>
      </p:pic>
      <p:grpSp>
        <p:nvGrpSpPr>
          <p:cNvPr id="5" name="Group 4"/>
          <p:cNvGrpSpPr/>
          <p:nvPr/>
        </p:nvGrpSpPr>
        <p:grpSpPr>
          <a:xfrm>
            <a:off x="3281025" y="359321"/>
            <a:ext cx="5824981" cy="3801335"/>
            <a:chOff x="429371" y="807578"/>
            <a:chExt cx="5824981" cy="3801335"/>
          </a:xfrm>
        </p:grpSpPr>
        <p:graphicFrame>
          <p:nvGraphicFramePr>
            <p:cNvPr id="6" name="Diagram 5"/>
            <p:cNvGraphicFramePr/>
            <p:nvPr>
              <p:extLst>
                <p:ext uri="{D42A27DB-BD31-4B8C-83A1-F6EECF244321}">
                  <p14:modId xmlns:p14="http://schemas.microsoft.com/office/powerpoint/2010/main" val="1531382722"/>
                </p:ext>
              </p:extLst>
            </p:nvPr>
          </p:nvGraphicFramePr>
          <p:xfrm>
            <a:off x="429371" y="807578"/>
            <a:ext cx="5824981" cy="3801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a:off x="3508384" y="1720607"/>
              <a:ext cx="1782699" cy="564371"/>
            </a:xfrm>
            <a:prstGeom prst="rect">
              <a:avLst/>
            </a:prstGeom>
            <a:ln w="12700">
              <a:solidFill>
                <a:srgbClr val="0C5395"/>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9763" y="1269587"/>
              <a:ext cx="1606163" cy="869579"/>
            </a:xfrm>
            <a:prstGeom prst="rect">
              <a:avLst/>
            </a:prstGeom>
            <a:ln w="12700">
              <a:solidFill>
                <a:srgbClr val="0C5395"/>
              </a:solidFill>
            </a:ln>
          </p:spPr>
        </p:pic>
        <p:sp>
          <p:nvSpPr>
            <p:cNvPr id="9" name="TextBox 8"/>
            <p:cNvSpPr txBox="1"/>
            <p:nvPr/>
          </p:nvSpPr>
          <p:spPr>
            <a:xfrm>
              <a:off x="3508384" y="2574493"/>
              <a:ext cx="1482008" cy="400110"/>
            </a:xfrm>
            <a:prstGeom prst="rect">
              <a:avLst/>
            </a:prstGeom>
            <a:noFill/>
            <a:ln w="12700">
              <a:solidFill>
                <a:srgbClr val="0C5395"/>
              </a:solidFill>
            </a:ln>
          </p:spPr>
          <p:txBody>
            <a:bodyPr wrap="square" rtlCol="0">
              <a:spAutoFit/>
            </a:bodyPr>
            <a:lstStyle/>
            <a:p>
              <a:r>
                <a:rPr lang="en-US" sz="2000" dirty="0">
                  <a:solidFill>
                    <a:srgbClr val="6AA850"/>
                  </a:solidFill>
                  <a:effectLst>
                    <a:outerShdw blurRad="38100" dist="38100" dir="2700000" algn="tl">
                      <a:srgbClr val="000000">
                        <a:alpha val="43137"/>
                      </a:srgbClr>
                    </a:outerShdw>
                  </a:effectLst>
                </a:rPr>
                <a:t>Researchers</a:t>
              </a:r>
            </a:p>
          </p:txBody>
        </p:sp>
        <p:sp>
          <p:nvSpPr>
            <p:cNvPr id="10" name="TextBox 9"/>
            <p:cNvSpPr txBox="1"/>
            <p:nvPr/>
          </p:nvSpPr>
          <p:spPr>
            <a:xfrm>
              <a:off x="2537639" y="3166132"/>
              <a:ext cx="1586141" cy="707886"/>
            </a:xfrm>
            <a:prstGeom prst="rect">
              <a:avLst/>
            </a:prstGeom>
            <a:noFill/>
            <a:ln w="12700">
              <a:solidFill>
                <a:srgbClr val="0C5395"/>
              </a:solidFill>
            </a:ln>
          </p:spPr>
          <p:txBody>
            <a:bodyPr wrap="square" rtlCol="0">
              <a:spAutoFit/>
            </a:bodyPr>
            <a:lstStyle/>
            <a:p>
              <a:pPr algn="ctr"/>
              <a:r>
                <a:rPr lang="en-US" sz="2000" dirty="0">
                  <a:ln w="0"/>
                  <a:solidFill>
                    <a:srgbClr val="6AA850"/>
                  </a:solidFill>
                  <a:effectLst>
                    <a:outerShdw blurRad="38100" dist="38100" dir="2700000" algn="tl">
                      <a:srgbClr val="000000">
                        <a:alpha val="43137"/>
                      </a:srgbClr>
                    </a:outerShdw>
                  </a:effectLst>
                </a:rPr>
                <a:t>Stakeholders’ Input</a:t>
              </a:r>
              <a:endParaRPr lang="en-US" sz="2000" dirty="0">
                <a:solidFill>
                  <a:srgbClr val="6AA850"/>
                </a:solidFill>
                <a:effectLst>
                  <a:outerShdw blurRad="38100" dist="38100" dir="2700000" algn="tl">
                    <a:srgbClr val="000000">
                      <a:alpha val="43137"/>
                    </a:srgbClr>
                  </a:outerShdw>
                </a:effectLst>
              </a:endParaRPr>
            </a:p>
          </p:txBody>
        </p:sp>
        <p:sp>
          <p:nvSpPr>
            <p:cNvPr id="11" name="TextBox 10"/>
            <p:cNvSpPr txBox="1"/>
            <p:nvPr/>
          </p:nvSpPr>
          <p:spPr>
            <a:xfrm>
              <a:off x="1727278" y="2375119"/>
              <a:ext cx="1620722" cy="707886"/>
            </a:xfrm>
            <a:prstGeom prst="rect">
              <a:avLst/>
            </a:prstGeom>
            <a:noFill/>
            <a:ln w="12700">
              <a:solidFill>
                <a:srgbClr val="0C5395"/>
              </a:solidFill>
            </a:ln>
          </p:spPr>
          <p:txBody>
            <a:bodyPr wrap="square" rtlCol="0">
              <a:spAutoFit/>
            </a:bodyPr>
            <a:lstStyle/>
            <a:p>
              <a:pPr algn="ctr"/>
              <a:r>
                <a:rPr lang="en-US" sz="2000" dirty="0">
                  <a:solidFill>
                    <a:srgbClr val="6AA850"/>
                  </a:solidFill>
                  <a:effectLst>
                    <a:outerShdw blurRad="38100" dist="38100" dir="2700000" algn="tl">
                      <a:srgbClr val="000000">
                        <a:alpha val="43137"/>
                      </a:srgbClr>
                    </a:outerShdw>
                  </a:effectLst>
                </a:rPr>
                <a:t>Aggregators &amp; Developers</a:t>
              </a:r>
            </a:p>
          </p:txBody>
        </p:sp>
      </p:grpSp>
      <p:graphicFrame>
        <p:nvGraphicFramePr>
          <p:cNvPr id="12" name="Diagram 11"/>
          <p:cNvGraphicFramePr/>
          <p:nvPr>
            <p:extLst>
              <p:ext uri="{D42A27DB-BD31-4B8C-83A1-F6EECF244321}">
                <p14:modId xmlns:p14="http://schemas.microsoft.com/office/powerpoint/2010/main" val="925999646"/>
              </p:ext>
            </p:extLst>
          </p:nvPr>
        </p:nvGraphicFramePr>
        <p:xfrm>
          <a:off x="4244882" y="4269058"/>
          <a:ext cx="3441300" cy="229419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Flowchart: Connector 12"/>
          <p:cNvSpPr/>
          <p:nvPr/>
        </p:nvSpPr>
        <p:spPr>
          <a:xfrm>
            <a:off x="5988385" y="5440993"/>
            <a:ext cx="987049" cy="987047"/>
          </a:xfrm>
          <a:prstGeom prst="flowChartConnector">
            <a:avLst/>
          </a:prstGeom>
          <a:blipFill>
            <a:blip r:embed="rId16"/>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17"/>
          <a:stretch>
            <a:fillRect/>
          </a:stretch>
        </p:blipFill>
        <p:spPr>
          <a:xfrm>
            <a:off x="8603720" y="6408892"/>
            <a:ext cx="540280" cy="449108"/>
          </a:xfrm>
          <a:prstGeom prst="rect">
            <a:avLst/>
          </a:prstGeom>
        </p:spPr>
      </p:pic>
      <p:sp>
        <p:nvSpPr>
          <p:cNvPr id="15" name="TextBox 14"/>
          <p:cNvSpPr txBox="1"/>
          <p:nvPr/>
        </p:nvSpPr>
        <p:spPr>
          <a:xfrm>
            <a:off x="457198" y="2609647"/>
            <a:ext cx="4121734" cy="4062651"/>
          </a:xfrm>
          <a:prstGeom prst="rect">
            <a:avLst/>
          </a:prstGeom>
          <a:noFill/>
        </p:spPr>
        <p:txBody>
          <a:bodyPr wrap="square" rtlCol="0">
            <a:spAutoFit/>
          </a:bodyPr>
          <a:lstStyle/>
          <a:p>
            <a:r>
              <a:rPr lang="en-US" sz="3200" dirty="0"/>
              <a:t>Darwin Core Hour</a:t>
            </a:r>
          </a:p>
          <a:p>
            <a:endParaRPr lang="en-US" sz="1000" dirty="0"/>
          </a:p>
          <a:p>
            <a:pPr marL="285750" indent="-285750">
              <a:buFont typeface="Arial" panose="020B0604020202020204" pitchFamily="34" charset="0"/>
              <a:buChar char="•"/>
            </a:pPr>
            <a:r>
              <a:rPr lang="en-US" sz="2400" dirty="0"/>
              <a:t>Strategic capacity building</a:t>
            </a:r>
          </a:p>
          <a:p>
            <a:pPr marL="285750" indent="-285750">
              <a:buFont typeface="Arial" panose="020B0604020202020204" pitchFamily="34" charset="0"/>
              <a:buChar char="•"/>
            </a:pPr>
            <a:r>
              <a:rPr lang="en-US" sz="2400" dirty="0"/>
              <a:t>Community driven</a:t>
            </a:r>
          </a:p>
          <a:p>
            <a:pPr marL="285750" indent="-285750">
              <a:buFont typeface="Arial" panose="020B0604020202020204" pitchFamily="34" charset="0"/>
              <a:buChar char="•"/>
            </a:pPr>
            <a:r>
              <a:rPr lang="en-US" sz="2400" dirty="0"/>
              <a:t>Purpose-built</a:t>
            </a:r>
          </a:p>
          <a:p>
            <a:pPr marL="285750" indent="-285750">
              <a:buFont typeface="Arial" panose="020B0604020202020204" pitchFamily="34" charset="0"/>
              <a:buChar char="•"/>
            </a:pPr>
            <a:r>
              <a:rPr lang="en-US" sz="2400" dirty="0"/>
              <a:t>Supports </a:t>
            </a:r>
          </a:p>
          <a:p>
            <a:pPr marL="742950" lvl="1" indent="-285750">
              <a:buFont typeface="Arial" panose="020B0604020202020204" pitchFamily="34" charset="0"/>
              <a:buChar char="•"/>
            </a:pPr>
            <a:r>
              <a:rPr lang="en-US" sz="2400" dirty="0"/>
              <a:t>research</a:t>
            </a:r>
          </a:p>
          <a:p>
            <a:pPr marL="742950" lvl="1" indent="-285750">
              <a:buFont typeface="Arial" panose="020B0604020202020204" pitchFamily="34" charset="0"/>
              <a:buChar char="•"/>
            </a:pPr>
            <a:r>
              <a:rPr lang="en-US" sz="2400" dirty="0"/>
              <a:t>data mobilization</a:t>
            </a:r>
          </a:p>
          <a:p>
            <a:pPr marL="742950" lvl="1" indent="-285750">
              <a:buFont typeface="Arial" panose="020B0604020202020204" pitchFamily="34" charset="0"/>
              <a:buChar char="•"/>
            </a:pPr>
            <a:r>
              <a:rPr lang="en-US" sz="2400" dirty="0"/>
              <a:t>data quality efforts</a:t>
            </a:r>
          </a:p>
          <a:p>
            <a:pPr marL="742950" lvl="1" indent="-285750">
              <a:buFont typeface="Arial" panose="020B0604020202020204" pitchFamily="34" charset="0"/>
              <a:buChar char="•"/>
            </a:pPr>
            <a:r>
              <a:rPr lang="en-US" sz="2400" dirty="0"/>
              <a:t>standards development</a:t>
            </a:r>
          </a:p>
          <a:p>
            <a:pPr marL="742950" lvl="1" indent="-285750">
              <a:buFont typeface="Arial" panose="020B0604020202020204" pitchFamily="34" charset="0"/>
              <a:buChar char="•"/>
            </a:pPr>
            <a:r>
              <a:rPr lang="en-US" sz="2400" dirty="0"/>
              <a:t>software development</a:t>
            </a:r>
          </a:p>
        </p:txBody>
      </p:sp>
    </p:spTree>
    <p:extLst>
      <p:ext uri="{BB962C8B-B14F-4D97-AF65-F5344CB8AC3E}">
        <p14:creationId xmlns:p14="http://schemas.microsoft.com/office/powerpoint/2010/main" val="428874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 we need something like DwC Hour?</a:t>
            </a:r>
          </a:p>
        </p:txBody>
      </p:sp>
      <p:sp>
        <p:nvSpPr>
          <p:cNvPr id="3" name="Content Placeholder 2"/>
          <p:cNvSpPr>
            <a:spLocks noGrp="1"/>
          </p:cNvSpPr>
          <p:nvPr>
            <p:ph idx="1"/>
          </p:nvPr>
        </p:nvSpPr>
        <p:spPr>
          <a:xfrm>
            <a:off x="1828800" y="1844277"/>
            <a:ext cx="6857999" cy="5017693"/>
          </a:xfrm>
        </p:spPr>
        <p:txBody>
          <a:bodyPr>
            <a:normAutofit fontScale="92500" lnSpcReduction="20000"/>
          </a:bodyPr>
          <a:lstStyle/>
          <a:p>
            <a:r>
              <a:rPr lang="en-US" sz="2400" dirty="0"/>
              <a:t>DwC needs better examples, perhaps clearer definitions, in the documentation</a:t>
            </a:r>
          </a:p>
          <a:p>
            <a:endParaRPr lang="en-US" sz="2200" dirty="0"/>
          </a:p>
          <a:p>
            <a:r>
              <a:rPr lang="en-US" sz="2400" dirty="0"/>
              <a:t>Collection and Data Managers – need help to map to DwC terms and extensions. They need examples (and tools).</a:t>
            </a:r>
          </a:p>
          <a:p>
            <a:endParaRPr lang="en-US" sz="2200" dirty="0"/>
          </a:p>
          <a:p>
            <a:r>
              <a:rPr lang="en-US" sz="2400" dirty="0"/>
              <a:t>need standard data to improve discoverability, data quality, confidence, and (re)-usability</a:t>
            </a:r>
          </a:p>
          <a:p>
            <a:endParaRPr lang="en-US" sz="2200" dirty="0"/>
          </a:p>
          <a:p>
            <a:r>
              <a:rPr lang="en-US" sz="2400" dirty="0"/>
              <a:t>can improve data with data, with scripts and machine learning, but only to a point</a:t>
            </a:r>
          </a:p>
          <a:p>
            <a:endParaRPr lang="en-US" sz="2200" dirty="0"/>
          </a:p>
          <a:p>
            <a:r>
              <a:rPr lang="en-US" sz="2400" dirty="0"/>
              <a:t>drives standards evolution – how to facilitate and integrate this?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69" y="1626020"/>
            <a:ext cx="1495425" cy="809625"/>
          </a:xfrm>
          <a:prstGeom prst="rect">
            <a:avLst/>
          </a:prstGeom>
        </p:spPr>
      </p:pic>
      <p:pic>
        <p:nvPicPr>
          <p:cNvPr id="15" name="Picture 14"/>
          <p:cNvPicPr>
            <a:picLocks noChangeAspect="1"/>
          </p:cNvPicPr>
          <p:nvPr/>
        </p:nvPicPr>
        <p:blipFill>
          <a:blip r:embed="rId3"/>
          <a:stretch>
            <a:fillRect/>
          </a:stretch>
        </p:blipFill>
        <p:spPr>
          <a:xfrm>
            <a:off x="255352" y="2743480"/>
            <a:ext cx="1482008" cy="469178"/>
          </a:xfrm>
          <a:prstGeom prst="rect">
            <a:avLst/>
          </a:prstGeom>
        </p:spPr>
      </p:pic>
      <p:sp>
        <p:nvSpPr>
          <p:cNvPr id="16" name="TextBox 15"/>
          <p:cNvSpPr txBox="1"/>
          <p:nvPr/>
        </p:nvSpPr>
        <p:spPr>
          <a:xfrm>
            <a:off x="208078" y="3813469"/>
            <a:ext cx="1482008" cy="400110"/>
          </a:xfrm>
          <a:prstGeom prst="rect">
            <a:avLst/>
          </a:prstGeom>
          <a:noFill/>
        </p:spPr>
        <p:txBody>
          <a:bodyPr wrap="square" rtlCol="0">
            <a:spAutoFit/>
          </a:bodyPr>
          <a:lstStyle/>
          <a:p>
            <a:r>
              <a:rPr lang="en-US" sz="2000" dirty="0">
                <a:solidFill>
                  <a:srgbClr val="6AA850"/>
                </a:solidFill>
                <a:effectLst>
                  <a:outerShdw blurRad="38100" dist="38100" dir="2700000" algn="tl">
                    <a:srgbClr val="000000">
                      <a:alpha val="43137"/>
                    </a:srgbClr>
                  </a:outerShdw>
                </a:effectLst>
              </a:rPr>
              <a:t>Researchers</a:t>
            </a:r>
          </a:p>
        </p:txBody>
      </p:sp>
      <p:sp>
        <p:nvSpPr>
          <p:cNvPr id="17" name="TextBox 16"/>
          <p:cNvSpPr txBox="1"/>
          <p:nvPr/>
        </p:nvSpPr>
        <p:spPr>
          <a:xfrm>
            <a:off x="208078" y="4676697"/>
            <a:ext cx="1620722" cy="707886"/>
          </a:xfrm>
          <a:prstGeom prst="rect">
            <a:avLst/>
          </a:prstGeom>
          <a:noFill/>
        </p:spPr>
        <p:txBody>
          <a:bodyPr wrap="square" rtlCol="0">
            <a:spAutoFit/>
          </a:bodyPr>
          <a:lstStyle/>
          <a:p>
            <a:r>
              <a:rPr lang="en-US" sz="2000" dirty="0">
                <a:solidFill>
                  <a:srgbClr val="6AA850"/>
                </a:solidFill>
                <a:effectLst>
                  <a:outerShdw blurRad="38100" dist="38100" dir="2700000" algn="tl">
                    <a:srgbClr val="000000">
                      <a:alpha val="43137"/>
                    </a:srgbClr>
                  </a:outerShdw>
                </a:effectLst>
              </a:rPr>
              <a:t>Aggregators &amp; Developers</a:t>
            </a:r>
          </a:p>
        </p:txBody>
      </p:sp>
      <p:sp>
        <p:nvSpPr>
          <p:cNvPr id="18" name="TextBox 17"/>
          <p:cNvSpPr txBox="1"/>
          <p:nvPr/>
        </p:nvSpPr>
        <p:spPr>
          <a:xfrm>
            <a:off x="202379" y="5710982"/>
            <a:ext cx="1586141" cy="707886"/>
          </a:xfrm>
          <a:prstGeom prst="rect">
            <a:avLst/>
          </a:prstGeom>
          <a:noFill/>
        </p:spPr>
        <p:txBody>
          <a:bodyPr wrap="square" rtlCol="0">
            <a:spAutoFit/>
          </a:bodyPr>
          <a:lstStyle/>
          <a:p>
            <a:r>
              <a:rPr lang="en-US" sz="2000" dirty="0">
                <a:ln w="0"/>
                <a:solidFill>
                  <a:srgbClr val="6AA850"/>
                </a:solidFill>
                <a:effectLst>
                  <a:outerShdw blurRad="38100" dist="38100" dir="2700000" algn="tl">
                    <a:srgbClr val="000000">
                      <a:alpha val="43137"/>
                    </a:srgbClr>
                  </a:outerShdw>
                </a:effectLst>
              </a:rPr>
              <a:t>Stakeholders’ Input</a:t>
            </a:r>
            <a:endParaRPr lang="en-US" sz="2000" dirty="0">
              <a:solidFill>
                <a:srgbClr val="6AA850"/>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644" y="-3584"/>
            <a:ext cx="907419" cy="908515"/>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p:nvPicPr>
        <p:blipFill>
          <a:blip r:embed="rId5"/>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2893115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8"/>
          <p:cNvSpPr txBox="1">
            <a:spLocks/>
          </p:cNvSpPr>
          <p:nvPr/>
        </p:nvSpPr>
        <p:spPr>
          <a:xfrm>
            <a:off x="0" y="1714687"/>
            <a:ext cx="9144000" cy="798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Provide a periodic live open </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sym typeface="Arial"/>
              </a:rPr>
              <a:t>cross-community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 forum to discuss </a:t>
            </a:r>
          </a:p>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topics of interest related the Darwin Core Standard</a:t>
            </a:r>
          </a:p>
          <a:p>
            <a:pPr marL="0" marR="0" lvl="0" indent="0" algn="l" defTabSz="914400" rtl="0" eaLnBrk="1" fontAlgn="auto" latinLnBrk="0" hangingPunct="1">
              <a:lnSpc>
                <a:spcPct val="115000"/>
              </a:lnSpc>
              <a:spcBef>
                <a:spcPts val="0"/>
              </a:spcBef>
              <a:spcAft>
                <a:spcPts val="0"/>
              </a:spcAft>
              <a:buClr>
                <a:srgbClr val="595959"/>
              </a:buClr>
              <a:buSzPct val="100000"/>
              <a:buFontTx/>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ct val="55000"/>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hape 79"/>
          <p:cNvSpPr txBox="1">
            <a:spLocks/>
          </p:cNvSpPr>
          <p:nvPr/>
        </p:nvSpPr>
        <p:spPr>
          <a:xfrm>
            <a:off x="4880650" y="6348155"/>
            <a:ext cx="4187100" cy="413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15000"/>
              </a:lnSpc>
              <a:spcBef>
                <a:spcPts val="0"/>
              </a:spcBef>
              <a:spcAft>
                <a:spcPts val="1600"/>
              </a:spcAft>
              <a:buClr>
                <a:srgbClr val="595959"/>
              </a:buClr>
              <a:buSzPct val="100000"/>
              <a:buFontTx/>
              <a:buNone/>
              <a:tabLst/>
              <a:defRPr/>
            </a:pPr>
            <a:r>
              <a:rPr kumimoji="0" lang="en" sz="1800" b="0" i="0" u="none" strike="noStrike" kern="0" cap="none" spc="0" normalizeH="0" baseline="0" noProof="0">
                <a:ln>
                  <a:noFill/>
                </a:ln>
                <a:solidFill>
                  <a:srgbClr val="595959"/>
                </a:solidFill>
                <a:effectLst/>
                <a:uLnTx/>
                <a:uFillTx/>
                <a:latin typeface="Arial"/>
                <a:cs typeface="Arial"/>
                <a:sym typeface="Arial"/>
              </a:rPr>
              <a:t>Questions? </a:t>
            </a:r>
            <a:r>
              <a:rPr kumimoji="0" lang="en" sz="1800" b="0" i="0" u="none" strike="noStrike" kern="0" cap="none" spc="0" normalizeH="0" baseline="0" noProof="0">
                <a:ln>
                  <a:noFill/>
                </a:ln>
                <a:solidFill>
                  <a:srgbClr val="0097A7"/>
                </a:solidFill>
                <a:effectLst/>
                <a:highlight>
                  <a:srgbClr val="FFFFFF"/>
                </a:highlight>
                <a:uLnTx/>
                <a:uFillTx/>
                <a:latin typeface="Arial"/>
                <a:cs typeface="Arial"/>
                <a:sym typeface="Arial"/>
                <a:hlinkClick r:id="rId2"/>
              </a:rPr>
              <a:t>https://tinyurl.com/zja2muz</a:t>
            </a:r>
          </a:p>
        </p:txBody>
      </p:sp>
      <p:cxnSp>
        <p:nvCxnSpPr>
          <p:cNvPr id="5" name="Shape 80"/>
          <p:cNvCxnSpPr/>
          <p:nvPr/>
        </p:nvCxnSpPr>
        <p:spPr>
          <a:xfrm>
            <a:off x="0" y="6326105"/>
            <a:ext cx="9144000" cy="0"/>
          </a:xfrm>
          <a:prstGeom prst="straightConnector1">
            <a:avLst/>
          </a:prstGeom>
          <a:noFill/>
          <a:ln w="9525" cap="flat" cmpd="sng">
            <a:solidFill>
              <a:srgbClr val="595959"/>
            </a:solidFill>
            <a:prstDash val="solid"/>
            <a:round/>
            <a:headEnd type="none" w="lg" len="lg"/>
            <a:tailEnd type="none" w="lg" len="lg"/>
          </a:ln>
        </p:spPr>
      </p:cxnSp>
      <p:sp>
        <p:nvSpPr>
          <p:cNvPr id="6" name="Shape 81"/>
          <p:cNvSpPr txBox="1"/>
          <p:nvPr/>
        </p:nvSpPr>
        <p:spPr>
          <a:xfrm>
            <a:off x="-11375" y="5904665"/>
            <a:ext cx="9144000" cy="413100"/>
          </a:xfrm>
          <a:prstGeom prst="rect">
            <a:avLst/>
          </a:prstGeom>
          <a:noFill/>
          <a:ln>
            <a:noFill/>
          </a:ln>
        </p:spPr>
        <p:txBody>
          <a:bodyPr lIns="91425" tIns="91425" rIns="91425" bIns="91425" anchor="t" anchorCtr="0">
            <a:noAutofit/>
          </a:bodyPr>
          <a:lstStyle/>
          <a:p>
            <a:pPr algn="ctr" defTabSz="914400" fontAlgn="auto">
              <a:lnSpc>
                <a:spcPct val="115000"/>
              </a:lnSpc>
              <a:spcBef>
                <a:spcPts val="0"/>
              </a:spcBef>
              <a:spcAft>
                <a:spcPts val="0"/>
              </a:spcAft>
            </a:pPr>
            <a:r>
              <a:rPr lang="en" sz="1800" b="1" kern="0" dirty="0">
                <a:solidFill>
                  <a:srgbClr val="000000"/>
                </a:solidFill>
                <a:highlight>
                  <a:srgbClr val="FFFFFF"/>
                </a:highlight>
                <a:latin typeface="Arial"/>
                <a:cs typeface="Arial"/>
                <a:sym typeface="Arial"/>
              </a:rPr>
              <a:t>Darwin Core Standard</a:t>
            </a:r>
            <a:r>
              <a:rPr lang="en" sz="1800" kern="0" dirty="0">
                <a:solidFill>
                  <a:srgbClr val="000000"/>
                </a:solidFill>
                <a:latin typeface="Arial"/>
                <a:cs typeface="Arial"/>
                <a:sym typeface="Arial"/>
              </a:rPr>
              <a:t> </a:t>
            </a:r>
            <a:r>
              <a:rPr lang="en" sz="1800" kern="0" dirty="0">
                <a:solidFill>
                  <a:srgbClr val="0097A7"/>
                </a:solidFill>
                <a:highlight>
                  <a:srgbClr val="FFFFFF"/>
                </a:highlight>
                <a:latin typeface="Arial"/>
                <a:cs typeface="Arial"/>
                <a:sym typeface="Arial"/>
                <a:hlinkClick r:id="rId3"/>
              </a:rPr>
              <a:t>http://rs.tdwg.org/dwc</a:t>
            </a:r>
            <a:r>
              <a:rPr lang="en" sz="1800" b="1" kern="0" dirty="0">
                <a:solidFill>
                  <a:srgbClr val="000000"/>
                </a:solidFill>
                <a:highlight>
                  <a:srgbClr val="FFFFFF"/>
                </a:highlight>
                <a:latin typeface="Arial"/>
                <a:cs typeface="Arial"/>
                <a:sym typeface="Arial"/>
              </a:rPr>
              <a:t> </a:t>
            </a:r>
          </a:p>
          <a:p>
            <a:pPr algn="ctr" defTabSz="914400" fontAlgn="auto">
              <a:lnSpc>
                <a:spcPct val="115000"/>
              </a:lnSpc>
              <a:spcBef>
                <a:spcPts val="0"/>
              </a:spcBef>
              <a:spcAft>
                <a:spcPts val="0"/>
              </a:spcAft>
            </a:pPr>
            <a:endParaRPr sz="1800" b="1" kern="0" dirty="0">
              <a:solidFill>
                <a:srgbClr val="000000"/>
              </a:solidFill>
              <a:highlight>
                <a:srgbClr val="FFFFFF"/>
              </a:highlight>
              <a:latin typeface="Arial"/>
              <a:cs typeface="Arial"/>
              <a:sym typeface="Arial"/>
            </a:endParaRPr>
          </a:p>
        </p:txBody>
      </p:sp>
      <p:sp>
        <p:nvSpPr>
          <p:cNvPr id="7" name="Shape 82"/>
          <p:cNvSpPr txBox="1">
            <a:spLocks/>
          </p:cNvSpPr>
          <p:nvPr/>
        </p:nvSpPr>
        <p:spPr>
          <a:xfrm>
            <a:off x="-7684" y="2934074"/>
            <a:ext cx="9144000" cy="1517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Identify and </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sym typeface="Arial"/>
              </a:rPr>
              <a:t>visualize</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 problems</a:t>
            </a:r>
          </a:p>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Find and share solutions</a:t>
            </a:r>
          </a:p>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Improve documentation</a:t>
            </a:r>
          </a:p>
          <a:p>
            <a:pPr marL="0" marR="0" lvl="0" indent="0" algn="ctr" defTabSz="914400" rtl="0" eaLnBrk="1" fontAlgn="auto" latinLnBrk="0" hangingPunct="1">
              <a:lnSpc>
                <a:spcPct val="115000"/>
              </a:lnSpc>
              <a:spcBef>
                <a:spcPts val="0"/>
              </a:spcBef>
              <a:spcAft>
                <a:spcPts val="0"/>
              </a:spcAft>
              <a:buClr>
                <a:srgbClr val="595959"/>
              </a:buClr>
              <a:buSzPct val="100000"/>
              <a:buFontTx/>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sym typeface="Arial"/>
              </a:rPr>
              <a:t>Improve published data</a:t>
            </a:r>
          </a:p>
        </p:txBody>
      </p:sp>
      <p:sp>
        <p:nvSpPr>
          <p:cNvPr id="8" name="Shape 84"/>
          <p:cNvSpPr txBox="1"/>
          <p:nvPr/>
        </p:nvSpPr>
        <p:spPr>
          <a:xfrm>
            <a:off x="-11375" y="6348155"/>
            <a:ext cx="4892100" cy="413100"/>
          </a:xfrm>
          <a:prstGeom prst="rect">
            <a:avLst/>
          </a:prstGeom>
          <a:noFill/>
          <a:ln>
            <a:noFill/>
          </a:ln>
        </p:spPr>
        <p:txBody>
          <a:bodyPr lIns="91425" tIns="91425" rIns="91425" bIns="91425" anchor="t" anchorCtr="0">
            <a:noAutofit/>
          </a:bodyPr>
          <a:lstStyle/>
          <a:p>
            <a:pPr defTabSz="914400" fontAlgn="auto">
              <a:lnSpc>
                <a:spcPct val="115000"/>
              </a:lnSpc>
              <a:spcBef>
                <a:spcPts val="0"/>
              </a:spcBef>
              <a:spcAft>
                <a:spcPts val="1600"/>
              </a:spcAft>
            </a:pPr>
            <a:r>
              <a:rPr lang="en" sz="1800" kern="0" dirty="0">
                <a:solidFill>
                  <a:srgbClr val="595959"/>
                </a:solidFill>
                <a:latin typeface="Arial"/>
                <a:cs typeface="Arial"/>
                <a:sym typeface="Arial"/>
              </a:rPr>
              <a:t>Webinar survey: </a:t>
            </a:r>
            <a:r>
              <a:rPr lang="en" sz="1800" kern="0" dirty="0">
                <a:solidFill>
                  <a:srgbClr val="0097A7"/>
                </a:solidFill>
                <a:highlight>
                  <a:srgbClr val="FFFFFF"/>
                </a:highlight>
                <a:latin typeface="Arial"/>
                <a:cs typeface="Arial"/>
                <a:sym typeface="Arial"/>
                <a:hlinkClick r:id="rId4"/>
              </a:rPr>
              <a:t>https://tinyurl.com/jq8qzsq/</a:t>
            </a:r>
          </a:p>
        </p:txBody>
      </p:sp>
      <p:sp>
        <p:nvSpPr>
          <p:cNvPr id="9" name="Shape 85"/>
          <p:cNvSpPr/>
          <p:nvPr/>
        </p:nvSpPr>
        <p:spPr>
          <a:xfrm>
            <a:off x="4023650" y="5132137"/>
            <a:ext cx="1096800" cy="227700"/>
          </a:xfrm>
          <a:prstGeom prst="leftRightArrow">
            <a:avLst>
              <a:gd name="adj1" fmla="val 50000"/>
              <a:gd name="adj2" fmla="val 50000"/>
            </a:avLst>
          </a:prstGeom>
          <a:solidFill>
            <a:srgbClr val="0097A7"/>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defTabSz="914400" fontAlgn="auto">
              <a:spcBef>
                <a:spcPts val="0"/>
              </a:spcBef>
              <a:spcAft>
                <a:spcPts val="0"/>
              </a:spcAft>
            </a:pPr>
            <a:endParaRPr sz="1400" kern="0">
              <a:solidFill>
                <a:srgbClr val="000000"/>
              </a:solidFill>
              <a:latin typeface="Arial"/>
              <a:cs typeface="Arial"/>
              <a:sym typeface="Arial"/>
            </a:endParaRPr>
          </a:p>
        </p:txBody>
      </p:sp>
      <p:sp>
        <p:nvSpPr>
          <p:cNvPr id="10" name="Shape 86"/>
          <p:cNvSpPr txBox="1"/>
          <p:nvPr/>
        </p:nvSpPr>
        <p:spPr>
          <a:xfrm>
            <a:off x="1426050" y="4900839"/>
            <a:ext cx="2444700" cy="613200"/>
          </a:xfrm>
          <a:prstGeom prst="rect">
            <a:avLst/>
          </a:prstGeom>
          <a:noFill/>
          <a:ln w="19050" cap="flat" cmpd="sng">
            <a:solidFill>
              <a:srgbClr val="0097A7"/>
            </a:solidFill>
            <a:prstDash val="solid"/>
            <a:round/>
            <a:headEnd type="none" w="med" len="med"/>
            <a:tailEnd type="none" w="med" len="med"/>
          </a:ln>
        </p:spPr>
        <p:txBody>
          <a:bodyPr lIns="91425" tIns="91425" rIns="91425" bIns="91425" anchor="ctr" anchorCtr="0">
            <a:noAutofit/>
          </a:bodyPr>
          <a:lstStyle/>
          <a:p>
            <a:pPr algn="ctr" defTabSz="914400" fontAlgn="auto">
              <a:spcBef>
                <a:spcPts val="0"/>
              </a:spcBef>
              <a:spcAft>
                <a:spcPts val="0"/>
              </a:spcAft>
            </a:pPr>
            <a:r>
              <a:rPr lang="en" sz="1800" kern="0" dirty="0">
                <a:solidFill>
                  <a:srgbClr val="000000"/>
                </a:solidFill>
                <a:latin typeface="Cambria" panose="02040503050406030204" pitchFamily="18" charset="0"/>
                <a:cs typeface="Arial"/>
                <a:sym typeface="Arial"/>
              </a:rPr>
              <a:t>data </a:t>
            </a:r>
          </a:p>
          <a:p>
            <a:pPr algn="ctr" defTabSz="914400" fontAlgn="auto">
              <a:spcBef>
                <a:spcPts val="0"/>
              </a:spcBef>
              <a:spcAft>
                <a:spcPts val="0"/>
              </a:spcAft>
            </a:pPr>
            <a:r>
              <a:rPr lang="en" sz="1800" kern="0" dirty="0">
                <a:solidFill>
                  <a:srgbClr val="000000"/>
                </a:solidFill>
                <a:latin typeface="Cambria" panose="02040503050406030204" pitchFamily="18" charset="0"/>
                <a:cs typeface="Arial"/>
                <a:sym typeface="Arial"/>
              </a:rPr>
              <a:t>providers &amp; users           </a:t>
            </a:r>
          </a:p>
        </p:txBody>
      </p:sp>
      <p:sp>
        <p:nvSpPr>
          <p:cNvPr id="11" name="Shape 87"/>
          <p:cNvSpPr txBox="1"/>
          <p:nvPr/>
        </p:nvSpPr>
        <p:spPr>
          <a:xfrm>
            <a:off x="5273350" y="4891662"/>
            <a:ext cx="2444700" cy="613200"/>
          </a:xfrm>
          <a:prstGeom prst="rect">
            <a:avLst/>
          </a:prstGeom>
          <a:noFill/>
          <a:ln w="19050" cap="flat" cmpd="sng">
            <a:solidFill>
              <a:srgbClr val="0097A7"/>
            </a:solidFill>
            <a:prstDash val="solid"/>
            <a:round/>
            <a:headEnd type="none" w="med" len="med"/>
            <a:tailEnd type="none" w="med" len="med"/>
          </a:ln>
        </p:spPr>
        <p:txBody>
          <a:bodyPr lIns="91425" tIns="91425" rIns="91425" bIns="91425" anchor="ctr" anchorCtr="0">
            <a:noAutofit/>
          </a:bodyPr>
          <a:lstStyle/>
          <a:p>
            <a:pPr algn="ctr" defTabSz="914400" fontAlgn="auto">
              <a:spcBef>
                <a:spcPts val="0"/>
              </a:spcBef>
              <a:spcAft>
                <a:spcPts val="0"/>
              </a:spcAft>
            </a:pPr>
            <a:r>
              <a:rPr lang="en" sz="1800" kern="0" dirty="0">
                <a:solidFill>
                  <a:srgbClr val="000000"/>
                </a:solidFill>
                <a:latin typeface="Cambria" panose="02040503050406030204" pitchFamily="18" charset="0"/>
                <a:cs typeface="Arial"/>
                <a:sym typeface="Arial"/>
              </a:rPr>
              <a:t>standards &amp; </a:t>
            </a:r>
          </a:p>
          <a:p>
            <a:pPr algn="ctr" defTabSz="914400" fontAlgn="auto">
              <a:spcBef>
                <a:spcPts val="0"/>
              </a:spcBef>
              <a:spcAft>
                <a:spcPts val="0"/>
              </a:spcAft>
            </a:pPr>
            <a:r>
              <a:rPr lang="en" sz="1800" kern="0" dirty="0">
                <a:solidFill>
                  <a:srgbClr val="000000"/>
                </a:solidFill>
                <a:latin typeface="Cambria" panose="02040503050406030204" pitchFamily="18" charset="0"/>
                <a:cs typeface="Arial"/>
                <a:sym typeface="Arial"/>
              </a:rPr>
              <a:t>tools developers</a:t>
            </a:r>
          </a:p>
        </p:txBody>
      </p:sp>
      <p:sp>
        <p:nvSpPr>
          <p:cNvPr id="12" name="Shape 88"/>
          <p:cNvSpPr txBox="1"/>
          <p:nvPr/>
        </p:nvSpPr>
        <p:spPr>
          <a:xfrm>
            <a:off x="3951200" y="4736737"/>
            <a:ext cx="1241700" cy="413100"/>
          </a:xfrm>
          <a:prstGeom prst="rect">
            <a:avLst/>
          </a:prstGeom>
          <a:noFill/>
          <a:ln>
            <a:noFill/>
          </a:ln>
        </p:spPr>
        <p:txBody>
          <a:bodyPr lIns="91425" tIns="91425" rIns="91425" bIns="91425" anchor="ctr" anchorCtr="0">
            <a:noAutofit/>
          </a:bodyPr>
          <a:lstStyle/>
          <a:p>
            <a:pPr algn="ctr" defTabSz="914400" fontAlgn="auto">
              <a:lnSpc>
                <a:spcPct val="115000"/>
              </a:lnSpc>
              <a:spcBef>
                <a:spcPts val="0"/>
              </a:spcBef>
              <a:spcAft>
                <a:spcPts val="0"/>
              </a:spcAft>
            </a:pPr>
            <a:r>
              <a:rPr lang="en" sz="2000" b="1" kern="0">
                <a:solidFill>
                  <a:srgbClr val="000000"/>
                </a:solidFill>
                <a:latin typeface="Arial"/>
                <a:cs typeface="Arial"/>
                <a:sym typeface="Arial"/>
              </a:rPr>
              <a:t>Connect</a:t>
            </a:r>
          </a:p>
        </p:txBody>
      </p:sp>
      <p:sp>
        <p:nvSpPr>
          <p:cNvPr id="13" name="Title 12"/>
          <p:cNvSpPr>
            <a:spLocks noGrp="1"/>
          </p:cNvSpPr>
          <p:nvPr>
            <p:ph type="title"/>
          </p:nvPr>
        </p:nvSpPr>
        <p:spPr/>
        <p:txBody>
          <a:bodyPr/>
          <a:lstStyle/>
          <a:p>
            <a:r>
              <a:rPr lang="en-US" sz="2800" dirty="0"/>
              <a:t>What are we trying to accomplish with this series?</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3644" y="-3584"/>
            <a:ext cx="907419" cy="908515"/>
          </a:xfrm>
          <a:prstGeom prst="rect">
            <a:avLst/>
          </a:prstGeom>
          <a:effectLst>
            <a:outerShdw blurRad="50800" dist="38100" dir="8100000" algn="tr" rotWithShape="0">
              <a:prstClr val="black">
                <a:alpha val="40000"/>
              </a:prstClr>
            </a:outerShdw>
          </a:effectLst>
        </p:spPr>
      </p:pic>
      <p:pic>
        <p:nvPicPr>
          <p:cNvPr id="16" name="Picture 15"/>
          <p:cNvPicPr>
            <a:picLocks noChangeAspect="1"/>
          </p:cNvPicPr>
          <p:nvPr/>
        </p:nvPicPr>
        <p:blipFill>
          <a:blip r:embed="rId6"/>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439657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61" y="512179"/>
            <a:ext cx="8172846" cy="5741137"/>
          </a:xfrm>
        </p:spPr>
        <p:txBody>
          <a:bodyPr anchor="ctr">
            <a:normAutofit/>
          </a:bodyPr>
          <a:lstStyle/>
          <a:p>
            <a:pPr algn="ctr"/>
            <a:r>
              <a:rPr lang="en-US" sz="4800" dirty="0"/>
              <a:t>Some Project Opportunities</a:t>
            </a:r>
            <a:endParaRPr lang="en-GB" sz="4800" dirty="0"/>
          </a:p>
        </p:txBody>
      </p:sp>
      <p:pic>
        <p:nvPicPr>
          <p:cNvPr id="3" name="Picture 2"/>
          <p:cNvPicPr>
            <a:picLocks noChangeAspect="1"/>
          </p:cNvPicPr>
          <p:nvPr/>
        </p:nvPicPr>
        <p:blipFill>
          <a:blip r:embed="rId3"/>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288009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Integrating Collections and</a:t>
            </a:r>
            <a:br>
              <a:rPr lang="en-US" dirty="0"/>
            </a:br>
            <a:r>
              <a:rPr lang="en-US" dirty="0"/>
              <a:t>Ecological Research (ICER)</a:t>
            </a:r>
          </a:p>
        </p:txBody>
      </p:sp>
      <p:sp>
        <p:nvSpPr>
          <p:cNvPr id="3" name="Content Placeholder 2"/>
          <p:cNvSpPr>
            <a:spLocks noGrp="1"/>
          </p:cNvSpPr>
          <p:nvPr>
            <p:ph idx="1"/>
          </p:nvPr>
        </p:nvSpPr>
        <p:spPr>
          <a:xfrm>
            <a:off x="457200" y="2201732"/>
            <a:ext cx="8229600" cy="4208107"/>
          </a:xfrm>
        </p:spPr>
        <p:txBody>
          <a:bodyPr>
            <a:noAutofit/>
          </a:bodyPr>
          <a:lstStyle/>
          <a:p>
            <a:r>
              <a:rPr lang="en-US" sz="2200" dirty="0"/>
              <a:t>Advertise our data to ecologists</a:t>
            </a:r>
          </a:p>
          <a:p>
            <a:r>
              <a:rPr lang="en-US" sz="2200" dirty="0"/>
              <a:t>Invite ecologists to our events</a:t>
            </a:r>
          </a:p>
          <a:p>
            <a:pPr lvl="1"/>
            <a:r>
              <a:rPr lang="en-US" sz="2200" dirty="0"/>
              <a:t>Plenary, Brown bags, …</a:t>
            </a:r>
          </a:p>
          <a:p>
            <a:r>
              <a:rPr lang="en-US" sz="2200" dirty="0"/>
              <a:t>Document ecology research</a:t>
            </a:r>
          </a:p>
          <a:p>
            <a:pPr lvl="1"/>
            <a:r>
              <a:rPr lang="en-US" sz="2200" dirty="0"/>
              <a:t>Using collections data</a:t>
            </a:r>
          </a:p>
          <a:p>
            <a:pPr lvl="1"/>
            <a:r>
              <a:rPr lang="en-US" sz="2200" dirty="0"/>
              <a:t>That could use collections data</a:t>
            </a:r>
          </a:p>
          <a:p>
            <a:r>
              <a:rPr lang="en-US" sz="2200" dirty="0"/>
              <a:t>What data might collectors gather that would add value for the ecologist?</a:t>
            </a:r>
          </a:p>
          <a:p>
            <a:r>
              <a:rPr lang="en-US" sz="2200" dirty="0"/>
              <a:t>Will more ecologists voucher specimens in the future?</a:t>
            </a:r>
          </a:p>
          <a:p>
            <a:r>
              <a:rPr lang="en-US" sz="2200" dirty="0"/>
              <a:t>Agriculture?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61" y="2083712"/>
            <a:ext cx="3435660" cy="20029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307976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513" y="1117902"/>
            <a:ext cx="2581025" cy="2652063"/>
          </a:xfrm>
        </p:spPr>
      </p:pic>
      <p:sp>
        <p:nvSpPr>
          <p:cNvPr id="5" name="TextBox 4"/>
          <p:cNvSpPr txBox="1"/>
          <p:nvPr/>
        </p:nvSpPr>
        <p:spPr>
          <a:xfrm>
            <a:off x="647700" y="3725142"/>
            <a:ext cx="2171704" cy="523220"/>
          </a:xfrm>
          <a:prstGeom prst="rect">
            <a:avLst/>
          </a:prstGeom>
          <a:noFill/>
        </p:spPr>
        <p:txBody>
          <a:bodyPr wrap="square" rtlCol="0">
            <a:spAutoFit/>
          </a:bodyPr>
          <a:lstStyle/>
          <a:p>
            <a:r>
              <a:rPr lang="en-US" sz="2800" dirty="0"/>
              <a:t>WeDigBio.org</a:t>
            </a:r>
          </a:p>
        </p:txBody>
      </p:sp>
      <p:sp>
        <p:nvSpPr>
          <p:cNvPr id="6" name="TextBox 5"/>
          <p:cNvSpPr txBox="1"/>
          <p:nvPr/>
        </p:nvSpPr>
        <p:spPr>
          <a:xfrm>
            <a:off x="396622" y="5235126"/>
            <a:ext cx="3541535" cy="1638910"/>
          </a:xfrm>
          <a:prstGeom prst="rect">
            <a:avLst/>
          </a:prstGeom>
          <a:noFill/>
        </p:spPr>
        <p:txBody>
          <a:bodyPr wrap="square" rtlCol="0">
            <a:spAutoFit/>
          </a:bodyPr>
          <a:lstStyle/>
          <a:p>
            <a:r>
              <a:rPr lang="en-US" sz="1500" b="1" dirty="0"/>
              <a:t>Contact</a:t>
            </a:r>
            <a:r>
              <a:rPr lang="en-US" sz="1500" dirty="0"/>
              <a:t>:</a:t>
            </a:r>
            <a:br>
              <a:rPr lang="en-US" sz="1500" dirty="0"/>
            </a:br>
            <a:r>
              <a:rPr lang="en-US" sz="1500" dirty="0"/>
              <a:t>Libby Ellwood: ellwoodlibby@gmail.com</a:t>
            </a:r>
          </a:p>
          <a:p>
            <a:r>
              <a:rPr lang="en-US" sz="1500" dirty="0"/>
              <a:t>Austin Mast: amast@bio.fsu.edu</a:t>
            </a:r>
          </a:p>
          <a:p>
            <a:r>
              <a:rPr lang="en-US" sz="1500" dirty="0"/>
              <a:t>Deb Paul: dpaul@fsu.edu</a:t>
            </a:r>
          </a:p>
          <a:p>
            <a:endParaRPr lang="en-US" sz="1350" dirty="0"/>
          </a:p>
          <a:p>
            <a:r>
              <a:rPr lang="en-US" sz="1350" dirty="0"/>
              <a:t>Remember </a:t>
            </a:r>
          </a:p>
          <a:p>
            <a:endParaRPr lang="en-US" sz="1350" dirty="0"/>
          </a:p>
        </p:txBody>
      </p:sp>
      <p:sp>
        <p:nvSpPr>
          <p:cNvPr id="8" name="Content Placeholder 3"/>
          <p:cNvSpPr txBox="1">
            <a:spLocks/>
          </p:cNvSpPr>
          <p:nvPr/>
        </p:nvSpPr>
        <p:spPr>
          <a:xfrm>
            <a:off x="3803254" y="3489036"/>
            <a:ext cx="4842162" cy="274082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000" dirty="0"/>
              <a:t>GOALS</a:t>
            </a:r>
          </a:p>
          <a:p>
            <a:r>
              <a:rPr lang="en-US" sz="2100" dirty="0"/>
              <a:t>Increase the rate of digitization of biodiversity collections</a:t>
            </a:r>
          </a:p>
          <a:p>
            <a:r>
              <a:rPr lang="en-US" sz="2100" dirty="0"/>
              <a:t>Raise the profile of collections and their significance in science, society, and education</a:t>
            </a:r>
          </a:p>
          <a:p>
            <a:r>
              <a:rPr lang="en-US" sz="2100" dirty="0"/>
              <a:t>Build our global biodiversity community</a:t>
            </a:r>
          </a:p>
        </p:txBody>
      </p:sp>
      <p:sp>
        <p:nvSpPr>
          <p:cNvPr id="9" name="TextBox 8"/>
          <p:cNvSpPr txBox="1"/>
          <p:nvPr/>
        </p:nvSpPr>
        <p:spPr>
          <a:xfrm>
            <a:off x="3771505" y="1104828"/>
            <a:ext cx="5039588" cy="1200329"/>
          </a:xfrm>
          <a:prstGeom prst="rect">
            <a:avLst/>
          </a:prstGeom>
          <a:noFill/>
        </p:spPr>
        <p:txBody>
          <a:bodyPr wrap="square" rtlCol="0">
            <a:spAutoFit/>
          </a:bodyPr>
          <a:lstStyle/>
          <a:p>
            <a:pPr algn="ctr"/>
            <a:r>
              <a:rPr lang="en-US" b="1" dirty="0"/>
              <a:t>Worldwide Engagement for Digitizing Biocollections </a:t>
            </a:r>
            <a:r>
              <a:rPr lang="en-US" dirty="0"/>
              <a:t>A 4-day event that engages participants online and onsite in digitizing natural history collections</a:t>
            </a:r>
          </a:p>
        </p:txBody>
      </p:sp>
      <p:sp>
        <p:nvSpPr>
          <p:cNvPr id="10" name="TextBox 9"/>
          <p:cNvSpPr txBox="1"/>
          <p:nvPr/>
        </p:nvSpPr>
        <p:spPr>
          <a:xfrm>
            <a:off x="3771505" y="2357515"/>
            <a:ext cx="5039588" cy="738664"/>
          </a:xfrm>
          <a:prstGeom prst="rect">
            <a:avLst/>
          </a:prstGeom>
          <a:solidFill>
            <a:srgbClr val="71BF5C">
              <a:alpha val="43922"/>
            </a:srgbClr>
          </a:solidFill>
        </p:spPr>
        <p:txBody>
          <a:bodyPr wrap="square" rtlCol="0">
            <a:spAutoFit/>
          </a:bodyPr>
          <a:lstStyle/>
          <a:p>
            <a:pPr algn="ctr"/>
            <a:r>
              <a:rPr lang="en-US" sz="2100" b="1" dirty="0">
                <a:solidFill>
                  <a:srgbClr val="0E76BB"/>
                </a:solidFill>
              </a:rPr>
              <a:t>Join us 19-22 October for WeDigBio 2017! Sign up at </a:t>
            </a:r>
            <a:r>
              <a:rPr lang="en-US" sz="2100" b="1" dirty="0" err="1">
                <a:solidFill>
                  <a:srgbClr val="0E76BB"/>
                </a:solidFill>
              </a:rPr>
              <a:t>wedigbio.org</a:t>
            </a:r>
            <a:r>
              <a:rPr lang="en-US" sz="2100" b="1" dirty="0">
                <a:solidFill>
                  <a:srgbClr val="0E76BB"/>
                </a:solidFill>
              </a:rPr>
              <a:t> !</a:t>
            </a:r>
          </a:p>
        </p:txBody>
      </p:sp>
      <p:pic>
        <p:nvPicPr>
          <p:cNvPr id="11" name="Picture 10"/>
          <p:cNvPicPr>
            <a:picLocks noChangeAspect="1"/>
          </p:cNvPicPr>
          <p:nvPr/>
        </p:nvPicPr>
        <p:blipFill>
          <a:blip r:embed="rId4"/>
          <a:stretch>
            <a:fillRect/>
          </a:stretch>
        </p:blipFill>
        <p:spPr>
          <a:xfrm>
            <a:off x="8603720" y="6408892"/>
            <a:ext cx="540280" cy="44910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180" y="6176369"/>
            <a:ext cx="961242" cy="527675"/>
          </a:xfrm>
          <a:prstGeom prst="rect">
            <a:avLst/>
          </a:prstGeom>
        </p:spPr>
      </p:pic>
    </p:spTree>
    <p:extLst>
      <p:ext uri="{BB962C8B-B14F-4D97-AF65-F5344CB8AC3E}">
        <p14:creationId xmlns:p14="http://schemas.microsoft.com/office/powerpoint/2010/main" val="133816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4218709" y="2431474"/>
            <a:ext cx="4644735" cy="339782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700" dirty="0"/>
              <a:t>GOALS</a:t>
            </a:r>
          </a:p>
          <a:p>
            <a:r>
              <a:rPr lang="en-US" sz="1800" dirty="0"/>
              <a:t>Cultivate a diverse and global network of biodiversity researchers and biology educators focused on undergraduate data-centric biodiversity education.</a:t>
            </a:r>
          </a:p>
          <a:p>
            <a:r>
              <a:rPr lang="en-US" sz="1800" dirty="0"/>
              <a:t>Develop strategies and exemplar materials to guide the integration of biodiversity data into introductory undergraduate biology curricula.</a:t>
            </a:r>
          </a:p>
          <a:p>
            <a:r>
              <a:rPr lang="en-US" sz="1800" dirty="0"/>
              <a:t>Extend the network to engage a broader community of undergraduate educators in biodiversity literacy efforts.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28" y="857250"/>
            <a:ext cx="3761509" cy="2821132"/>
          </a:xfrm>
          <a:prstGeom prst="rect">
            <a:avLst/>
          </a:prstGeom>
        </p:spPr>
      </p:pic>
      <p:sp>
        <p:nvSpPr>
          <p:cNvPr id="7" name="TextBox 6"/>
          <p:cNvSpPr txBox="1"/>
          <p:nvPr/>
        </p:nvSpPr>
        <p:spPr>
          <a:xfrm>
            <a:off x="301336" y="4130387"/>
            <a:ext cx="3553691" cy="1246495"/>
          </a:xfrm>
          <a:prstGeom prst="rect">
            <a:avLst/>
          </a:prstGeom>
          <a:noFill/>
        </p:spPr>
        <p:txBody>
          <a:bodyPr wrap="square" rtlCol="0">
            <a:spAutoFit/>
          </a:bodyPr>
          <a:lstStyle/>
          <a:p>
            <a:r>
              <a:rPr lang="en-US" sz="1500" b="1" dirty="0"/>
              <a:t>Contact</a:t>
            </a:r>
            <a:r>
              <a:rPr lang="en-US" sz="1500" dirty="0"/>
              <a:t>:</a:t>
            </a:r>
          </a:p>
          <a:p>
            <a:r>
              <a:rPr lang="en-US" sz="1500" dirty="0"/>
              <a:t>Anna </a:t>
            </a:r>
            <a:r>
              <a:rPr lang="en-US" sz="1500" dirty="0" err="1"/>
              <a:t>Monfils</a:t>
            </a:r>
            <a:r>
              <a:rPr lang="en-US" sz="1500" dirty="0"/>
              <a:t>: monfi1ak@cmich.edu</a:t>
            </a:r>
          </a:p>
          <a:p>
            <a:r>
              <a:rPr lang="en-US" sz="1500" dirty="0"/>
              <a:t>Molly Phillips: </a:t>
            </a:r>
            <a:r>
              <a:rPr lang="en-US" sz="1500" dirty="0" err="1"/>
              <a:t>mphillips@flmnh.ufl.edu</a:t>
            </a:r>
            <a:endParaRPr lang="en-US" sz="1500" dirty="0"/>
          </a:p>
          <a:p>
            <a:r>
              <a:rPr lang="en-US" sz="1500" dirty="0"/>
              <a:t>Libby Ellwood: </a:t>
            </a:r>
            <a:r>
              <a:rPr lang="en-US" sz="1500" dirty="0" err="1"/>
              <a:t>ellwoodlibby@gmail.com</a:t>
            </a:r>
            <a:endParaRPr lang="en-US" sz="1500" dirty="0"/>
          </a:p>
          <a:p>
            <a:r>
              <a:rPr lang="en-US" sz="1500" dirty="0"/>
              <a:t>Deb Linton: linto1dl@cmich.edu</a:t>
            </a:r>
          </a:p>
        </p:txBody>
      </p:sp>
      <p:sp>
        <p:nvSpPr>
          <p:cNvPr id="8" name="TextBox 7"/>
          <p:cNvSpPr txBox="1"/>
          <p:nvPr/>
        </p:nvSpPr>
        <p:spPr>
          <a:xfrm>
            <a:off x="301337" y="3080905"/>
            <a:ext cx="3657600" cy="507831"/>
          </a:xfrm>
          <a:prstGeom prst="rect">
            <a:avLst/>
          </a:prstGeom>
          <a:noFill/>
        </p:spPr>
        <p:txBody>
          <a:bodyPr wrap="square" rtlCol="0">
            <a:spAutoFit/>
          </a:bodyPr>
          <a:lstStyle/>
          <a:p>
            <a:r>
              <a:rPr lang="en-US" sz="2700" dirty="0" err="1"/>
              <a:t>BiodiversityLiteracy.com</a:t>
            </a:r>
            <a:endParaRPr lang="en-US" sz="2700" dirty="0"/>
          </a:p>
        </p:txBody>
      </p:sp>
      <p:sp>
        <p:nvSpPr>
          <p:cNvPr id="9" name="TextBox 8"/>
          <p:cNvSpPr txBox="1"/>
          <p:nvPr/>
        </p:nvSpPr>
        <p:spPr>
          <a:xfrm>
            <a:off x="4125191" y="1044286"/>
            <a:ext cx="4831772" cy="1200329"/>
          </a:xfrm>
          <a:prstGeom prst="rect">
            <a:avLst/>
          </a:prstGeom>
          <a:noFill/>
        </p:spPr>
        <p:txBody>
          <a:bodyPr wrap="square" rtlCol="0">
            <a:spAutoFit/>
          </a:bodyPr>
          <a:lstStyle/>
          <a:p>
            <a:pPr algn="ctr"/>
            <a:r>
              <a:rPr lang="en-US" b="1" dirty="0"/>
              <a:t>Biodiversity Literacy in Undergraduate Education </a:t>
            </a:r>
          </a:p>
          <a:p>
            <a:pPr algn="ctr"/>
            <a:r>
              <a:rPr lang="en-US" dirty="0"/>
              <a:t>An inclusive network focused on developing resources that integrate biodiversity data with educational materials.</a:t>
            </a:r>
          </a:p>
        </p:txBody>
      </p:sp>
      <p:pic>
        <p:nvPicPr>
          <p:cNvPr id="10" name="Picture 9"/>
          <p:cNvPicPr>
            <a:picLocks noChangeAspect="1"/>
          </p:cNvPicPr>
          <p:nvPr/>
        </p:nvPicPr>
        <p:blipFill>
          <a:blip r:embed="rId3"/>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424580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79" y="916430"/>
            <a:ext cx="7357731" cy="571500"/>
          </a:xfrm>
        </p:spPr>
        <p:txBody>
          <a:bodyPr>
            <a:noAutofit/>
          </a:bodyPr>
          <a:lstStyle/>
          <a:p>
            <a:pPr algn="r"/>
            <a:r>
              <a:rPr lang="en-US" sz="2600" dirty="0"/>
              <a:t>Enhancing Paleontological and </a:t>
            </a:r>
            <a:r>
              <a:rPr lang="en-US" sz="2600" dirty="0" err="1"/>
              <a:t>Neontological</a:t>
            </a:r>
            <a:r>
              <a:rPr lang="en-US" sz="2600" dirty="0"/>
              <a:t> Data Discovery</a:t>
            </a:r>
          </a:p>
        </p:txBody>
      </p:sp>
      <p:sp>
        <p:nvSpPr>
          <p:cNvPr id="3" name="Content Placeholder 2"/>
          <p:cNvSpPr>
            <a:spLocks noGrp="1"/>
          </p:cNvSpPr>
          <p:nvPr>
            <p:ph idx="1"/>
          </p:nvPr>
        </p:nvSpPr>
        <p:spPr/>
        <p:txBody>
          <a:bodyPr>
            <a:normAutofit fontScale="92500"/>
          </a:bodyPr>
          <a:lstStyle/>
          <a:p>
            <a:r>
              <a:rPr lang="en-US" sz="2600" dirty="0"/>
              <a:t>an API to link</a:t>
            </a:r>
          </a:p>
          <a:p>
            <a:pPr lvl="1"/>
            <a:r>
              <a:rPr lang="en-US" sz="2600" dirty="0"/>
              <a:t> The </a:t>
            </a:r>
            <a:r>
              <a:rPr lang="en-US" sz="2600" dirty="0" err="1"/>
              <a:t>Paleobiology</a:t>
            </a:r>
            <a:r>
              <a:rPr lang="en-US" sz="2600" dirty="0"/>
              <a:t> Database </a:t>
            </a:r>
          </a:p>
          <a:p>
            <a:pPr lvl="2"/>
            <a:r>
              <a:rPr lang="en-US" sz="2600" dirty="0"/>
              <a:t>(</a:t>
            </a:r>
            <a:r>
              <a:rPr lang="en-US" sz="2600" dirty="0" err="1"/>
              <a:t>PBDB</a:t>
            </a:r>
            <a:r>
              <a:rPr lang="en-US" sz="2600" dirty="0"/>
              <a:t>, paleontological, literature based)</a:t>
            </a:r>
          </a:p>
          <a:p>
            <a:pPr lvl="1"/>
            <a:r>
              <a:rPr lang="en-US" sz="2600" dirty="0" err="1"/>
              <a:t>iDigPaleo</a:t>
            </a:r>
            <a:r>
              <a:rPr lang="en-US" sz="2600" dirty="0"/>
              <a:t> </a:t>
            </a:r>
          </a:p>
          <a:p>
            <a:pPr lvl="2"/>
            <a:r>
              <a:rPr lang="en-US" sz="2600" dirty="0"/>
              <a:t>(paleontological, specimen-based)</a:t>
            </a:r>
          </a:p>
          <a:p>
            <a:pPr lvl="1"/>
            <a:r>
              <a:rPr lang="en-US" sz="2600" dirty="0"/>
              <a:t>iDigBio </a:t>
            </a:r>
          </a:p>
          <a:p>
            <a:pPr lvl="2"/>
            <a:r>
              <a:rPr lang="en-US" sz="2600" dirty="0"/>
              <a:t>(</a:t>
            </a:r>
            <a:r>
              <a:rPr lang="en-US" sz="2600" dirty="0" err="1"/>
              <a:t>neontological</a:t>
            </a:r>
            <a:r>
              <a:rPr lang="en-US" sz="2600" dirty="0"/>
              <a:t>, specimen-based)</a:t>
            </a:r>
          </a:p>
          <a:p>
            <a:r>
              <a:rPr lang="en-US" sz="2600" dirty="0"/>
              <a:t>collaborators: The American Museum of Natural History, Florida State University, George Mason University, STEPPE – Geological Society of America, University of Wisconsin – Madison, and the Yale Peabody Museum </a:t>
            </a:r>
          </a:p>
          <a:p>
            <a:endParaRPr lang="en-US" dirty="0"/>
          </a:p>
          <a:p>
            <a:pPr lvl="1"/>
            <a:endParaRPr lang="en-US" dirty="0"/>
          </a:p>
        </p:txBody>
      </p:sp>
      <p:pic>
        <p:nvPicPr>
          <p:cNvPr id="4"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463912" y="844328"/>
            <a:ext cx="1605659" cy="1605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Title 1"/>
          <p:cNvSpPr txBox="1">
            <a:spLocks/>
          </p:cNvSpPr>
          <p:nvPr/>
        </p:nvSpPr>
        <p:spPr>
          <a:xfrm>
            <a:off x="7563291" y="2531091"/>
            <a:ext cx="1963481" cy="571500"/>
          </a:xfrm>
          <a:prstGeom prst="rect">
            <a:avLst/>
          </a:prstGeom>
        </p:spPr>
        <p:txBody>
          <a:bodyPr>
            <a:normAutofit/>
          </a:bodyPr>
          <a:lstStyle>
            <a:lvl1pPr algn="l" defTabSz="457200" rtl="0" eaLnBrk="1" fontAlgn="base" hangingPunct="1">
              <a:spcBef>
                <a:spcPct val="0"/>
              </a:spcBef>
              <a:spcAft>
                <a:spcPct val="0"/>
              </a:spcAft>
              <a:defRPr sz="3200" b="0" i="0" kern="1200">
                <a:solidFill>
                  <a:schemeClr val="tx1"/>
                </a:solidFill>
                <a:effectLst>
                  <a:outerShdw blurRad="38100" dist="38100" dir="2700000" algn="tl">
                    <a:srgbClr val="000000">
                      <a:alpha val="43137"/>
                    </a:srgbClr>
                  </a:outerShdw>
                </a:effectLst>
                <a:latin typeface="Helvetica"/>
                <a:ea typeface="ＭＳ Ｐゴシック" charset="0"/>
                <a:cs typeface="Helvetica"/>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000"/>
              <a:t>ePANDDA</a:t>
            </a:r>
            <a:endParaRPr lang="en-US" sz="2000" dirty="0"/>
          </a:p>
        </p:txBody>
      </p:sp>
      <p:sp>
        <p:nvSpPr>
          <p:cNvPr id="6" name="Rectangle 5"/>
          <p:cNvSpPr/>
          <p:nvPr/>
        </p:nvSpPr>
        <p:spPr>
          <a:xfrm>
            <a:off x="870097" y="6388115"/>
            <a:ext cx="7403805" cy="369332"/>
          </a:xfrm>
          <a:prstGeom prst="rect">
            <a:avLst/>
          </a:prstGeom>
        </p:spPr>
        <p:txBody>
          <a:bodyPr wrap="square">
            <a:spAutoFit/>
          </a:bodyPr>
          <a:lstStyle/>
          <a:p>
            <a:pPr algn="ctr"/>
            <a:r>
              <a:rPr lang="en-US" b="1" i="1" dirty="0">
                <a:solidFill>
                  <a:srgbClr val="069143"/>
                </a:solidFill>
              </a:rPr>
              <a:t>linking specimen data with the underlying scientific literature</a:t>
            </a:r>
          </a:p>
        </p:txBody>
      </p:sp>
      <p:pic>
        <p:nvPicPr>
          <p:cNvPr id="7" name="Picture 6"/>
          <p:cNvPicPr>
            <a:picLocks noChangeAspect="1"/>
          </p:cNvPicPr>
          <p:nvPr/>
        </p:nvPicPr>
        <p:blipFill>
          <a:blip r:embed="rId4"/>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162267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Opportunities for Collaboration: a community development view from iDigBio and the </a:t>
            </a:r>
            <a:r>
              <a:rPr lang="en-US" dirty="0" err="1"/>
              <a:t>ADBC</a:t>
            </a:r>
            <a:endParaRPr lang="en-US" dirty="0"/>
          </a:p>
        </p:txBody>
      </p:sp>
      <p:sp>
        <p:nvSpPr>
          <p:cNvPr id="5" name="Subtitle 4"/>
          <p:cNvSpPr>
            <a:spLocks noGrp="1"/>
          </p:cNvSpPr>
          <p:nvPr>
            <p:ph type="subTitle" idx="1"/>
          </p:nvPr>
        </p:nvSpPr>
        <p:spPr>
          <a:xfrm>
            <a:off x="3760629" y="4297680"/>
            <a:ext cx="4830121" cy="1151723"/>
          </a:xfrm>
        </p:spPr>
        <p:txBody>
          <a:bodyPr>
            <a:noAutofit/>
          </a:bodyPr>
          <a:lstStyle/>
          <a:p>
            <a:pPr>
              <a:spcBef>
                <a:spcPts val="0"/>
              </a:spcBef>
              <a:spcAft>
                <a:spcPts val="0"/>
              </a:spcAft>
            </a:pPr>
            <a:r>
              <a:rPr lang="en-US" sz="1800" dirty="0"/>
              <a:t>Deborah L. Paul, 5-6 June 2017, @</a:t>
            </a:r>
            <a:r>
              <a:rPr lang="en-US" sz="1800" dirty="0" err="1"/>
              <a:t>idbdeb</a:t>
            </a:r>
            <a:endParaRPr lang="en-US" sz="1800" dirty="0"/>
          </a:p>
          <a:p>
            <a:pPr>
              <a:spcBef>
                <a:spcPts val="0"/>
              </a:spcBef>
              <a:spcAft>
                <a:spcPts val="0"/>
              </a:spcAft>
            </a:pPr>
            <a:r>
              <a:rPr lang="en-US" sz="1800" dirty="0" err="1"/>
              <a:t>Synthesys3</a:t>
            </a:r>
            <a:r>
              <a:rPr lang="en-US" sz="1800" dirty="0"/>
              <a:t> Wrap-up, </a:t>
            </a:r>
            <a:r>
              <a:rPr lang="en-US" sz="1800" dirty="0" err="1"/>
              <a:t>Synthesys</a:t>
            </a:r>
            <a:r>
              <a:rPr lang="en-US" sz="1800" dirty="0"/>
              <a:t>+ Imagineering</a:t>
            </a:r>
          </a:p>
          <a:p>
            <a:pPr>
              <a:spcBef>
                <a:spcPts val="0"/>
              </a:spcBef>
              <a:spcAft>
                <a:spcPts val="0"/>
              </a:spcAft>
            </a:pPr>
            <a:r>
              <a:rPr lang="en-US" sz="1800" dirty="0"/>
              <a:t>Natural History Museum, London</a:t>
            </a:r>
          </a:p>
          <a:p>
            <a:pPr>
              <a:spcBef>
                <a:spcPts val="0"/>
              </a:spcBef>
              <a:spcAft>
                <a:spcPts val="0"/>
              </a:spcAft>
            </a:pPr>
            <a:r>
              <a:rPr lang="en-US" sz="1800" dirty="0">
                <a:solidFill>
                  <a:srgbClr val="002060"/>
                </a:solidFill>
                <a:effectLst>
                  <a:outerShdw blurRad="38100" dist="38100" dir="2700000" algn="tl">
                    <a:srgbClr val="000000">
                      <a:alpha val="43137"/>
                    </a:srgbClr>
                  </a:outerShdw>
                </a:effectLst>
              </a:rPr>
              <a:t>https://</a:t>
            </a:r>
            <a:r>
              <a:rPr lang="en-US" sz="1800" dirty="0" err="1">
                <a:solidFill>
                  <a:srgbClr val="002060"/>
                </a:solidFill>
                <a:effectLst>
                  <a:outerShdw blurRad="38100" dist="38100" dir="2700000" algn="tl">
                    <a:srgbClr val="000000">
                      <a:alpha val="43137"/>
                    </a:srgbClr>
                  </a:outerShdw>
                </a:effectLst>
              </a:rPr>
              <a:t>www.idigbio.org</a:t>
            </a:r>
            <a:endParaRPr lang="en-US" sz="1800"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731475" y="4137362"/>
            <a:ext cx="2701713" cy="13463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7814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More possible collaboration opportunities</a:t>
            </a:r>
          </a:p>
        </p:txBody>
      </p:sp>
      <p:sp>
        <p:nvSpPr>
          <p:cNvPr id="3" name="Content Placeholder 2"/>
          <p:cNvSpPr>
            <a:spLocks noGrp="1"/>
          </p:cNvSpPr>
          <p:nvPr>
            <p:ph idx="1"/>
          </p:nvPr>
        </p:nvSpPr>
        <p:spPr>
          <a:xfrm>
            <a:off x="973566" y="1709110"/>
            <a:ext cx="7853083" cy="5372174"/>
          </a:xfrm>
        </p:spPr>
        <p:txBody>
          <a:bodyPr>
            <a:normAutofit fontScale="62500" lnSpcReduction="20000"/>
          </a:bodyPr>
          <a:lstStyle/>
          <a:p>
            <a:r>
              <a:rPr lang="en-US" sz="2900" dirty="0" err="1"/>
              <a:t>GBIF</a:t>
            </a:r>
            <a:endParaRPr lang="en-US" sz="2900" dirty="0"/>
          </a:p>
          <a:p>
            <a:r>
              <a:rPr lang="en-US" sz="2900" dirty="0" err="1"/>
              <a:t>DiSSCo</a:t>
            </a:r>
            <a:endParaRPr lang="en-US" sz="2900" dirty="0"/>
          </a:p>
          <a:p>
            <a:r>
              <a:rPr lang="en-US" sz="2900" dirty="0"/>
              <a:t>The </a:t>
            </a:r>
            <a:r>
              <a:rPr lang="en-US" sz="2900" dirty="0">
                <a:solidFill>
                  <a:schemeClr val="accent3">
                    <a:lumMod val="50000"/>
                  </a:schemeClr>
                </a:solidFill>
                <a:effectLst>
                  <a:outerShdw blurRad="38100" dist="38100" dir="2700000" algn="tl">
                    <a:srgbClr val="000000">
                      <a:alpha val="43137"/>
                    </a:srgbClr>
                  </a:outerShdw>
                </a:effectLst>
              </a:rPr>
              <a:t>Carpentries</a:t>
            </a:r>
          </a:p>
          <a:p>
            <a:pPr lvl="1"/>
            <a:r>
              <a:rPr lang="en-US" sz="2900" dirty="0"/>
              <a:t>Reproducible Research Curriculum?</a:t>
            </a:r>
          </a:p>
          <a:p>
            <a:pPr lvl="1"/>
            <a:r>
              <a:rPr lang="en-US" sz="2900" dirty="0"/>
              <a:t>Lesson development – </a:t>
            </a:r>
            <a:r>
              <a:rPr lang="en-US" sz="2900" dirty="0">
                <a:solidFill>
                  <a:schemeClr val="accent3">
                    <a:lumMod val="50000"/>
                  </a:schemeClr>
                </a:solidFill>
                <a:effectLst>
                  <a:outerShdw blurRad="38100" dist="38100" dir="2700000" algn="tl">
                    <a:srgbClr val="000000">
                      <a:alpha val="43137"/>
                    </a:srgbClr>
                  </a:outerShdw>
                </a:effectLst>
              </a:rPr>
              <a:t>natural history collections data lessons</a:t>
            </a:r>
          </a:p>
          <a:p>
            <a:pPr lvl="1"/>
            <a:r>
              <a:rPr lang="en-US" sz="2900" dirty="0"/>
              <a:t>Joint training, co-funded?</a:t>
            </a:r>
          </a:p>
          <a:p>
            <a:r>
              <a:rPr lang="en-US" sz="2900" dirty="0">
                <a:solidFill>
                  <a:schemeClr val="accent3">
                    <a:lumMod val="50000"/>
                  </a:schemeClr>
                </a:solidFill>
                <a:effectLst>
                  <a:outerShdw blurRad="38100" dist="38100" dir="2700000" algn="tl">
                    <a:srgbClr val="000000">
                      <a:alpha val="43137"/>
                    </a:srgbClr>
                  </a:outerShdw>
                </a:effectLst>
              </a:rPr>
              <a:t>SPNHC-TDWG</a:t>
            </a:r>
            <a:r>
              <a:rPr lang="en-US" sz="2900" dirty="0"/>
              <a:t> 2018</a:t>
            </a:r>
          </a:p>
          <a:p>
            <a:pPr lvl="1"/>
            <a:r>
              <a:rPr lang="en-US" sz="2900" dirty="0"/>
              <a:t>Joint efforts</a:t>
            </a:r>
          </a:p>
          <a:p>
            <a:pPr lvl="2"/>
            <a:r>
              <a:rPr lang="en-US" sz="2900" dirty="0"/>
              <a:t>Symposium, Workshop, Ecology, Agriculture, Industry, Technology</a:t>
            </a:r>
          </a:p>
          <a:p>
            <a:pPr lvl="1"/>
            <a:r>
              <a:rPr lang="en-US" sz="2900" dirty="0"/>
              <a:t>What’s unique in our </a:t>
            </a:r>
            <a:r>
              <a:rPr lang="en-US" sz="2900" dirty="0" err="1"/>
              <a:t>SYNTHESYS</a:t>
            </a:r>
            <a:r>
              <a:rPr lang="en-US" sz="2900" dirty="0"/>
              <a:t>-iDigBio partnership?</a:t>
            </a:r>
          </a:p>
          <a:p>
            <a:pPr lvl="1"/>
            <a:r>
              <a:rPr lang="en-US" sz="2900" dirty="0"/>
              <a:t>How can we enable expertise-sharing?</a:t>
            </a:r>
          </a:p>
          <a:p>
            <a:r>
              <a:rPr lang="en-US" sz="2900" dirty="0"/>
              <a:t>Data Quality (TDWG-DQIG)</a:t>
            </a:r>
          </a:p>
          <a:p>
            <a:r>
              <a:rPr lang="en-US" sz="2900" dirty="0"/>
              <a:t>Research</a:t>
            </a:r>
          </a:p>
          <a:p>
            <a:pPr lvl="1"/>
            <a:r>
              <a:rPr lang="en-US" sz="2900" dirty="0">
                <a:solidFill>
                  <a:schemeClr val="accent3">
                    <a:lumMod val="50000"/>
                  </a:schemeClr>
                </a:solidFill>
                <a:effectLst>
                  <a:outerShdw blurRad="38100" dist="38100" dir="2700000" algn="tl">
                    <a:srgbClr val="000000">
                      <a:alpha val="43137"/>
                    </a:srgbClr>
                  </a:outerShdw>
                </a:effectLst>
              </a:rPr>
              <a:t>GenBank</a:t>
            </a:r>
          </a:p>
          <a:p>
            <a:pPr lvl="1"/>
            <a:r>
              <a:rPr lang="en-US" sz="2900" dirty="0">
                <a:solidFill>
                  <a:schemeClr val="accent3">
                    <a:lumMod val="50000"/>
                  </a:schemeClr>
                </a:solidFill>
                <a:effectLst>
                  <a:outerShdw blurRad="38100" dist="38100" dir="2700000" algn="tl">
                    <a:srgbClr val="000000">
                      <a:alpha val="43137"/>
                    </a:srgbClr>
                  </a:outerShdw>
                </a:effectLst>
              </a:rPr>
              <a:t>Soils</a:t>
            </a:r>
            <a:r>
              <a:rPr lang="en-US" sz="2900" dirty="0"/>
              <a:t> and </a:t>
            </a:r>
            <a:r>
              <a:rPr lang="en-US" sz="2900" dirty="0">
                <a:solidFill>
                  <a:schemeClr val="accent3">
                    <a:lumMod val="50000"/>
                  </a:schemeClr>
                </a:solidFill>
                <a:effectLst>
                  <a:outerShdw blurRad="38100" dist="38100" dir="2700000" algn="tl">
                    <a:srgbClr val="000000">
                      <a:alpha val="43137"/>
                    </a:srgbClr>
                  </a:outerShdw>
                </a:effectLst>
              </a:rPr>
              <a:t>Geochemistry Data Layers </a:t>
            </a:r>
            <a:r>
              <a:rPr lang="en-US" sz="2900" dirty="0"/>
              <a:t>and Linking (unique to countries, often not yet public)</a:t>
            </a:r>
          </a:p>
          <a:p>
            <a:pPr lvl="1"/>
            <a:r>
              <a:rPr lang="en-US" sz="2900" dirty="0">
                <a:solidFill>
                  <a:schemeClr val="accent3">
                    <a:lumMod val="50000"/>
                  </a:schemeClr>
                </a:solidFill>
                <a:effectLst>
                  <a:outerShdw blurRad="38100" dist="38100" dir="2700000" algn="tl">
                    <a:srgbClr val="000000">
                      <a:alpha val="43137"/>
                    </a:srgbClr>
                  </a:outerShdw>
                </a:effectLst>
              </a:rPr>
              <a:t>Extracting Trait-Data</a:t>
            </a:r>
            <a:r>
              <a:rPr lang="en-US" sz="2900" dirty="0"/>
              <a:t> from images</a:t>
            </a:r>
          </a:p>
          <a:p>
            <a:pPr lvl="1"/>
            <a:r>
              <a:rPr lang="en-US" sz="2900" dirty="0">
                <a:solidFill>
                  <a:schemeClr val="accent3">
                    <a:lumMod val="50000"/>
                  </a:schemeClr>
                </a:solidFill>
                <a:effectLst>
                  <a:outerShdw blurRad="38100" dist="38100" dir="2700000" algn="tl">
                    <a:srgbClr val="000000">
                      <a:alpha val="43137"/>
                    </a:srgbClr>
                  </a:outerShdw>
                </a:effectLst>
              </a:rPr>
              <a:t>Training</a:t>
            </a:r>
            <a:r>
              <a:rPr lang="en-US" sz="2900" dirty="0"/>
              <a:t> – facilitating research-use of the data</a:t>
            </a:r>
          </a:p>
        </p:txBody>
      </p:sp>
      <p:pic>
        <p:nvPicPr>
          <p:cNvPr id="4" name="Picture 3"/>
          <p:cNvPicPr>
            <a:picLocks noChangeAspect="1"/>
          </p:cNvPicPr>
          <p:nvPr/>
        </p:nvPicPr>
        <p:blipFill>
          <a:blip r:embed="rId3"/>
          <a:stretch>
            <a:fillRect/>
          </a:stretch>
        </p:blipFill>
        <p:spPr>
          <a:xfrm>
            <a:off x="8603720" y="6408892"/>
            <a:ext cx="540280" cy="449108"/>
          </a:xfrm>
          <a:prstGeom prst="rect">
            <a:avLst/>
          </a:prstGeom>
        </p:spPr>
      </p:pic>
      <p:pic>
        <p:nvPicPr>
          <p:cNvPr id="5" name="Picture 4"/>
          <p:cNvPicPr>
            <a:picLocks noChangeAspect="1"/>
          </p:cNvPicPr>
          <p:nvPr/>
        </p:nvPicPr>
        <p:blipFill>
          <a:blip r:embed="rId4"/>
          <a:stretch>
            <a:fillRect/>
          </a:stretch>
        </p:blipFill>
        <p:spPr>
          <a:xfrm>
            <a:off x="212063" y="3679438"/>
            <a:ext cx="676118" cy="214048"/>
          </a:xfrm>
          <a:prstGeom prst="rect">
            <a:avLst/>
          </a:prstGeom>
          <a:ln w="12700">
            <a:solidFill>
              <a:srgbClr val="0C5395"/>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63" y="4064653"/>
            <a:ext cx="676118" cy="366051"/>
          </a:xfrm>
          <a:prstGeom prst="rect">
            <a:avLst/>
          </a:prstGeom>
          <a:ln w="12700">
            <a:solidFill>
              <a:srgbClr val="0C5395"/>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872" y="2536395"/>
            <a:ext cx="578628" cy="3631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62" y="3115682"/>
            <a:ext cx="600819" cy="24202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872" y="1509018"/>
            <a:ext cx="608553" cy="486842"/>
          </a:xfrm>
          <a:prstGeom prst="rect">
            <a:avLst/>
          </a:prstGeom>
        </p:spPr>
      </p:pic>
      <p:pic>
        <p:nvPicPr>
          <p:cNvPr id="8" name="Picture 7"/>
          <p:cNvPicPr>
            <a:picLocks noChangeAspect="1"/>
          </p:cNvPicPr>
          <p:nvPr/>
        </p:nvPicPr>
        <p:blipFill>
          <a:blip r:embed="rId9"/>
          <a:stretch>
            <a:fillRect/>
          </a:stretch>
        </p:blipFill>
        <p:spPr>
          <a:xfrm>
            <a:off x="309553" y="2097935"/>
            <a:ext cx="700063" cy="304527"/>
          </a:xfrm>
          <a:prstGeom prst="rect">
            <a:avLst/>
          </a:prstGeom>
        </p:spPr>
      </p:pic>
    </p:spTree>
    <p:extLst>
      <p:ext uri="{BB962C8B-B14F-4D97-AF65-F5344CB8AC3E}">
        <p14:creationId xmlns:p14="http://schemas.microsoft.com/office/powerpoint/2010/main" val="598247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NSF DEB and UK </a:t>
            </a:r>
            <a:r>
              <a:rPr lang="en-US" dirty="0" err="1"/>
              <a:t>NERC</a:t>
            </a:r>
            <a:r>
              <a:rPr lang="en-US" dirty="0"/>
              <a:t> opportunities</a:t>
            </a:r>
          </a:p>
        </p:txBody>
      </p:sp>
      <p:sp>
        <p:nvSpPr>
          <p:cNvPr id="3" name="Content Placeholder 2"/>
          <p:cNvSpPr>
            <a:spLocks noGrp="1"/>
          </p:cNvSpPr>
          <p:nvPr>
            <p:ph idx="1"/>
          </p:nvPr>
        </p:nvSpPr>
        <p:spPr/>
        <p:txBody>
          <a:bodyPr>
            <a:noAutofit/>
          </a:bodyPr>
          <a:lstStyle/>
          <a:p>
            <a:r>
              <a:rPr lang="en-US" sz="2800" dirty="0"/>
              <a:t>NSF looking for more effective ways to support </a:t>
            </a:r>
            <a:r>
              <a:rPr lang="en-US" sz="2800" dirty="0">
                <a:solidFill>
                  <a:schemeClr val="accent3">
                    <a:lumMod val="50000"/>
                  </a:schemeClr>
                </a:solidFill>
                <a:effectLst>
                  <a:outerShdw blurRad="38100" dist="38100" dir="2700000" algn="tl">
                    <a:srgbClr val="000000">
                      <a:alpha val="43137"/>
                    </a:srgbClr>
                  </a:outerShdw>
                </a:effectLst>
              </a:rPr>
              <a:t>GBIF</a:t>
            </a:r>
          </a:p>
          <a:p>
            <a:r>
              <a:rPr lang="en-US" sz="2800" dirty="0"/>
              <a:t>UK researchers co-funding option with Natural Environment Research Council (</a:t>
            </a:r>
            <a:r>
              <a:rPr lang="en-US" sz="2800" dirty="0" err="1">
                <a:solidFill>
                  <a:schemeClr val="accent3">
                    <a:lumMod val="50000"/>
                  </a:schemeClr>
                </a:solidFill>
                <a:effectLst>
                  <a:outerShdw blurRad="38100" dist="38100" dir="2700000" algn="tl">
                    <a:srgbClr val="000000">
                      <a:alpha val="43137"/>
                    </a:srgbClr>
                  </a:outerShdw>
                </a:effectLst>
              </a:rPr>
              <a:t>NERC</a:t>
            </a:r>
            <a:r>
              <a:rPr lang="en-US" sz="2800" dirty="0"/>
              <a:t>) U.K. with the Division of Environmental Biology (</a:t>
            </a:r>
            <a:r>
              <a:rPr lang="en-US" sz="2800" dirty="0">
                <a:solidFill>
                  <a:schemeClr val="accent3">
                    <a:lumMod val="50000"/>
                  </a:schemeClr>
                </a:solidFill>
                <a:effectLst>
                  <a:outerShdw blurRad="38100" dist="38100" dir="2700000" algn="tl">
                    <a:srgbClr val="000000">
                      <a:alpha val="43137"/>
                    </a:srgbClr>
                  </a:outerShdw>
                </a:effectLst>
              </a:rPr>
              <a:t>DEB</a:t>
            </a:r>
            <a:r>
              <a:rPr lang="en-US" sz="2800" dirty="0"/>
              <a:t>).</a:t>
            </a:r>
          </a:p>
          <a:p>
            <a:pPr lvl="1"/>
            <a:r>
              <a:rPr lang="en-US" sz="2800" dirty="0"/>
              <a:t>Ecosystem Studies</a:t>
            </a:r>
          </a:p>
          <a:p>
            <a:pPr lvl="1"/>
            <a:r>
              <a:rPr lang="en-US" sz="2800" dirty="0"/>
              <a:t>Evolutionary Genetics</a:t>
            </a:r>
          </a:p>
          <a:p>
            <a:pPr lvl="1"/>
            <a:r>
              <a:rPr lang="en-US" sz="2800" dirty="0"/>
              <a:t>Population and Community Ecology</a:t>
            </a:r>
          </a:p>
          <a:p>
            <a:pPr lvl="1"/>
            <a:r>
              <a:rPr lang="en-US" sz="2800" dirty="0"/>
              <a:t>Biodiversity: Discovery and Analysis</a:t>
            </a:r>
          </a:p>
          <a:p>
            <a:pPr lvl="1"/>
            <a:r>
              <a:rPr lang="en-US" sz="2800" dirty="0"/>
              <a:t>Phylogenetic Systematics</a:t>
            </a:r>
          </a:p>
        </p:txBody>
      </p:sp>
    </p:spTree>
    <p:extLst>
      <p:ext uri="{BB962C8B-B14F-4D97-AF65-F5344CB8AC3E}">
        <p14:creationId xmlns:p14="http://schemas.microsoft.com/office/powerpoint/2010/main" val="377142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Wider Collaboration</a:t>
            </a:r>
            <a:endParaRPr lang="en-GB" dirty="0"/>
          </a:p>
        </p:txBody>
      </p:sp>
      <p:sp>
        <p:nvSpPr>
          <p:cNvPr id="3" name="Text Placeholder 2"/>
          <p:cNvSpPr>
            <a:spLocks noGrp="1"/>
          </p:cNvSpPr>
          <p:nvPr>
            <p:ph idx="1"/>
          </p:nvPr>
        </p:nvSpPr>
        <p:spPr>
          <a:xfrm>
            <a:off x="457200" y="1709110"/>
            <a:ext cx="6181898" cy="4700729"/>
          </a:xfrm>
        </p:spPr>
        <p:txBody>
          <a:bodyPr>
            <a:normAutofit fontScale="92500" lnSpcReduction="10000"/>
          </a:bodyPr>
          <a:lstStyle/>
          <a:p>
            <a:r>
              <a:rPr lang="en-GB" dirty="0"/>
              <a:t>Need to look outwards </a:t>
            </a:r>
          </a:p>
          <a:p>
            <a:pPr lvl="1"/>
            <a:r>
              <a:rPr lang="en-GB" dirty="0"/>
              <a:t>industry and start-ups</a:t>
            </a:r>
          </a:p>
          <a:p>
            <a:pPr lvl="1"/>
            <a:r>
              <a:rPr lang="en-GB" dirty="0"/>
              <a:t>Cisco Pit Stop</a:t>
            </a:r>
          </a:p>
          <a:p>
            <a:r>
              <a:rPr lang="en-US" dirty="0"/>
              <a:t>Some thoughts on </a:t>
            </a:r>
            <a:r>
              <a:rPr lang="en-US" dirty="0" err="1"/>
              <a:t>SMEs</a:t>
            </a:r>
            <a:r>
              <a:rPr lang="en-US" dirty="0"/>
              <a:t> </a:t>
            </a:r>
          </a:p>
          <a:p>
            <a:pPr lvl="1"/>
            <a:r>
              <a:rPr lang="en-US" dirty="0"/>
              <a:t>the green bottom line – environmental and social impacts</a:t>
            </a:r>
          </a:p>
          <a:p>
            <a:pPr lvl="1"/>
            <a:r>
              <a:rPr lang="en-US" dirty="0"/>
              <a:t>“selling” our data – compelling use-cases</a:t>
            </a:r>
          </a:p>
          <a:p>
            <a:pPr lvl="1"/>
            <a:r>
              <a:rPr lang="en-US" dirty="0"/>
              <a:t>industry roles</a:t>
            </a:r>
          </a:p>
          <a:p>
            <a:r>
              <a:rPr lang="en-US" dirty="0"/>
              <a:t>A </a:t>
            </a:r>
            <a:r>
              <a:rPr lang="en-US" dirty="0" err="1"/>
              <a:t>Pitstop</a:t>
            </a:r>
            <a:r>
              <a:rPr lang="en-US" dirty="0"/>
              <a:t>-like event in the US?</a:t>
            </a:r>
          </a:p>
          <a:p>
            <a:pPr lvl="1"/>
            <a:r>
              <a:rPr lang="en-US" dirty="0"/>
              <a:t>Focus on research and novel uses of the data</a:t>
            </a:r>
          </a:p>
          <a:p>
            <a:pPr lvl="1"/>
            <a:r>
              <a:rPr lang="en-US" dirty="0"/>
              <a:t>Increase stakeholders</a:t>
            </a:r>
          </a:p>
          <a:p>
            <a:r>
              <a:rPr lang="en-US" dirty="0" err="1"/>
              <a:t>DiSSCo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229" y="2579302"/>
            <a:ext cx="649181" cy="2006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365" y="2539540"/>
            <a:ext cx="516590" cy="2905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084" y="2539540"/>
            <a:ext cx="493173" cy="266115"/>
          </a:xfrm>
          <a:prstGeom prst="rect">
            <a:avLst/>
          </a:prstGeom>
        </p:spPr>
      </p:pic>
      <p:pic>
        <p:nvPicPr>
          <p:cNvPr id="7" name="Picture 4" descr="https://digital.catapult.org.uk/wp-content/themes/digitalcatapult/images/logo-digitalcatapul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5537" y="2579302"/>
            <a:ext cx="649181" cy="25082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225" y="1587626"/>
            <a:ext cx="2524877" cy="3693502"/>
          </a:xfrm>
          <a:prstGeom prst="rect">
            <a:avLst/>
          </a:prstGeom>
        </p:spPr>
      </p:pic>
      <p:sp>
        <p:nvSpPr>
          <p:cNvPr id="17" name="Rectangle 16"/>
          <p:cNvSpPr/>
          <p:nvPr/>
        </p:nvSpPr>
        <p:spPr>
          <a:xfrm>
            <a:off x="4972517" y="6492966"/>
            <a:ext cx="3625160" cy="307777"/>
          </a:xfrm>
          <a:prstGeom prst="rect">
            <a:avLst/>
          </a:prstGeom>
        </p:spPr>
        <p:txBody>
          <a:bodyPr wrap="none">
            <a:spAutoFit/>
          </a:bodyPr>
          <a:lstStyle/>
          <a:p>
            <a:r>
              <a:rPr lang="en-US" sz="1400" dirty="0"/>
              <a:t>https://</a:t>
            </a:r>
            <a:r>
              <a:rPr lang="en-US" sz="1400" dirty="0" err="1"/>
              <a:t>www.entrepreneur.com</a:t>
            </a:r>
            <a:r>
              <a:rPr lang="en-US" sz="1400" dirty="0"/>
              <a:t>/article/274618</a:t>
            </a:r>
          </a:p>
        </p:txBody>
      </p:sp>
    </p:spTree>
    <p:extLst>
      <p:ext uri="{BB962C8B-B14F-4D97-AF65-F5344CB8AC3E}">
        <p14:creationId xmlns:p14="http://schemas.microsoft.com/office/powerpoint/2010/main" val="328668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Summary</a:t>
            </a:r>
          </a:p>
        </p:txBody>
      </p:sp>
      <p:sp>
        <p:nvSpPr>
          <p:cNvPr id="3" name="Text Placeholder 2"/>
          <p:cNvSpPr>
            <a:spLocks noGrp="1"/>
          </p:cNvSpPr>
          <p:nvPr>
            <p:ph idx="1"/>
          </p:nvPr>
        </p:nvSpPr>
        <p:spPr/>
        <p:txBody>
          <a:bodyPr>
            <a:normAutofit fontScale="92500" lnSpcReduction="20000"/>
          </a:bodyPr>
          <a:lstStyle/>
          <a:p>
            <a:r>
              <a:rPr lang="en-GB" dirty="0"/>
              <a:t>Innovate – a better mouse-trap</a:t>
            </a:r>
          </a:p>
          <a:p>
            <a:r>
              <a:rPr lang="en-GB" dirty="0"/>
              <a:t>Let’ figure out more ways to share our challenges with industry and new stakeholders</a:t>
            </a:r>
          </a:p>
          <a:p>
            <a:pPr lvl="1"/>
            <a:r>
              <a:rPr lang="en-GB" dirty="0"/>
              <a:t> </a:t>
            </a:r>
            <a:r>
              <a:rPr lang="en-GB" b="1" dirty="0"/>
              <a:t>(growing EC funding requirement!)</a:t>
            </a:r>
          </a:p>
          <a:p>
            <a:r>
              <a:rPr lang="en-GB" dirty="0"/>
              <a:t>Experiment in non-traditional-academic collaboration (e.g. workshops, hackathons)</a:t>
            </a:r>
          </a:p>
          <a:p>
            <a:endParaRPr lang="en-GB" dirty="0"/>
          </a:p>
          <a:p>
            <a:r>
              <a:rPr lang="en-GB" b="1" dirty="0"/>
              <a:t>Innovation by necessity</a:t>
            </a:r>
          </a:p>
          <a:p>
            <a:pPr lvl="1"/>
            <a:r>
              <a:rPr lang="en-GB" dirty="0"/>
              <a:t>Evaluate entire infrastructure for opportunities</a:t>
            </a:r>
          </a:p>
          <a:p>
            <a:pPr marL="0" indent="0">
              <a:buNone/>
            </a:pPr>
            <a:endParaRPr lang="en-GB" dirty="0"/>
          </a:p>
          <a:p>
            <a:r>
              <a:rPr lang="en-GB" b="1" dirty="0"/>
              <a:t>Ensure we remain relevant &amp; funded</a:t>
            </a:r>
          </a:p>
          <a:p>
            <a:pPr marL="0" indent="0">
              <a:buNone/>
            </a:pPr>
            <a:endParaRPr lang="en-GB" dirty="0"/>
          </a:p>
        </p:txBody>
      </p:sp>
      <p:pic>
        <p:nvPicPr>
          <p:cNvPr id="4" name="Picture 3"/>
          <p:cNvPicPr>
            <a:picLocks noChangeAspect="1"/>
          </p:cNvPicPr>
          <p:nvPr/>
        </p:nvPicPr>
        <p:blipFill>
          <a:blip r:embed="rId3"/>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1378393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Acknowledgements and many thanks!</a:t>
            </a:r>
          </a:p>
        </p:txBody>
      </p:sp>
      <p:sp>
        <p:nvSpPr>
          <p:cNvPr id="3" name="Text Placeholder 2"/>
          <p:cNvSpPr>
            <a:spLocks noGrp="1"/>
          </p:cNvSpPr>
          <p:nvPr>
            <p:ph idx="1"/>
          </p:nvPr>
        </p:nvSpPr>
        <p:spPr>
          <a:xfrm>
            <a:off x="457200" y="1709110"/>
            <a:ext cx="6821477" cy="4700729"/>
          </a:xfrm>
        </p:spPr>
        <p:txBody>
          <a:bodyPr>
            <a:normAutofit/>
          </a:bodyPr>
          <a:lstStyle/>
          <a:p>
            <a:r>
              <a:rPr lang="en-GB" sz="1800" dirty="0" err="1"/>
              <a:t>SYNTHESYS</a:t>
            </a:r>
            <a:r>
              <a:rPr lang="en-GB" sz="1800" dirty="0"/>
              <a:t> SAB</a:t>
            </a:r>
          </a:p>
          <a:p>
            <a:pPr lvl="1"/>
            <a:r>
              <a:rPr lang="en-US" sz="1400" dirty="0"/>
              <a:t>Some of this work carried out with funding from SYNTHESYS3 under EU 7th Framework Programme for Research (FP7). Project reference: 312253</a:t>
            </a:r>
            <a:endParaRPr lang="en-GB" sz="1400" dirty="0"/>
          </a:p>
          <a:p>
            <a:r>
              <a:rPr lang="en-GB" sz="1800" dirty="0"/>
              <a:t>iDigBio funding statement</a:t>
            </a:r>
          </a:p>
          <a:p>
            <a:pPr lvl="1"/>
            <a:r>
              <a:rPr lang="en-US" sz="1400" dirty="0"/>
              <a:t>iDigBio is funded by a grant from the National Science Foundation's Advancing Digitization of Biodiversity Collections Program (Cooperative Agreement </a:t>
            </a:r>
            <a:r>
              <a:rPr lang="en-US" sz="1400" dirty="0" err="1"/>
              <a:t>EF</a:t>
            </a:r>
            <a:r>
              <a:rPr lang="en-US" sz="1400" dirty="0"/>
              <a:t>-1115210). Any opinions, findings, and conclusions or recommendations expressed in this material are those of the author(s) and do not necessarily reflect the views of the National Science Foundation.</a:t>
            </a:r>
          </a:p>
        </p:txBody>
      </p:sp>
      <p:pic>
        <p:nvPicPr>
          <p:cNvPr id="1026" name="Picture 2" descr="File:IDigBio Logo 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080" y="5761778"/>
            <a:ext cx="2268448" cy="70126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57" y="5742570"/>
            <a:ext cx="1335195" cy="72046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268" y="5517905"/>
            <a:ext cx="960543" cy="945133"/>
          </a:xfrm>
          <a:prstGeom prst="rect">
            <a:avLst/>
          </a:prstGeom>
        </p:spPr>
      </p:pic>
      <p:pic>
        <p:nvPicPr>
          <p:cNvPr id="16" name="Picture 15"/>
          <p:cNvPicPr>
            <a:picLocks noChangeAspect="1"/>
          </p:cNvPicPr>
          <p:nvPr/>
        </p:nvPicPr>
        <p:blipFill>
          <a:blip r:embed="rId6"/>
          <a:stretch>
            <a:fillRect/>
          </a:stretch>
        </p:blipFill>
        <p:spPr>
          <a:xfrm>
            <a:off x="5088156" y="5557368"/>
            <a:ext cx="1137326" cy="945402"/>
          </a:xfrm>
          <a:prstGeom prst="rect">
            <a:avLst/>
          </a:prstGeom>
        </p:spPr>
      </p:pic>
      <p:sp>
        <p:nvSpPr>
          <p:cNvPr id="10" name="TextBox 9"/>
          <p:cNvSpPr txBox="1"/>
          <p:nvPr/>
        </p:nvSpPr>
        <p:spPr>
          <a:xfrm>
            <a:off x="2526631" y="4479758"/>
            <a:ext cx="4090738" cy="584775"/>
          </a:xfrm>
          <a:prstGeom prst="rect">
            <a:avLst/>
          </a:prstGeom>
          <a:noFill/>
        </p:spPr>
        <p:txBody>
          <a:bodyPr wrap="square" rtlCol="0">
            <a:spAutoFit/>
          </a:bodyPr>
          <a:lstStyle/>
          <a:p>
            <a:r>
              <a:rPr lang="en-US" sz="3200" dirty="0">
                <a:solidFill>
                  <a:srgbClr val="174380"/>
                </a:solidFill>
                <a:effectLst>
                  <a:outerShdw blurRad="38100" dist="38100" dir="2700000" algn="tl">
                    <a:srgbClr val="000000">
                      <a:alpha val="43137"/>
                    </a:srgbClr>
                  </a:outerShdw>
                </a:effectLst>
              </a:rPr>
              <a:t>Here’s to SYNTHESYS+</a:t>
            </a:r>
          </a:p>
        </p:txBody>
      </p:sp>
    </p:spTree>
    <p:extLst>
      <p:ext uri="{BB962C8B-B14F-4D97-AF65-F5344CB8AC3E}">
        <p14:creationId xmlns:p14="http://schemas.microsoft.com/office/powerpoint/2010/main" val="247703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61" y="512179"/>
            <a:ext cx="8172846" cy="5741137"/>
          </a:xfrm>
        </p:spPr>
        <p:txBody>
          <a:bodyPr anchor="ctr">
            <a:normAutofit/>
          </a:bodyPr>
          <a:lstStyle/>
          <a:p>
            <a:pPr algn="ctr"/>
            <a:r>
              <a:rPr lang="en-US" sz="4800" dirty="0"/>
              <a:t>Consider iDigBio’s goals in the next 5 plus years.</a:t>
            </a:r>
            <a:br>
              <a:rPr lang="en-US" sz="4800" dirty="0"/>
            </a:br>
            <a:r>
              <a:rPr lang="en-US" sz="4800" dirty="0"/>
              <a:t>Where is the overlap with </a:t>
            </a:r>
            <a:r>
              <a:rPr lang="en-US" sz="4800" dirty="0" err="1"/>
              <a:t>Synthesys</a:t>
            </a:r>
            <a:r>
              <a:rPr lang="en-US" sz="4800" dirty="0"/>
              <a:t>?</a:t>
            </a:r>
            <a:endParaRPr lang="en-GB" sz="4800" dirty="0"/>
          </a:p>
        </p:txBody>
      </p:sp>
      <p:pic>
        <p:nvPicPr>
          <p:cNvPr id="3" name="Picture 2"/>
          <p:cNvPicPr>
            <a:picLocks noChangeAspect="1"/>
          </p:cNvPicPr>
          <p:nvPr/>
        </p:nvPicPr>
        <p:blipFill>
          <a:blip r:embed="rId2"/>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14352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457199" y="1335912"/>
            <a:ext cx="8363041" cy="470072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1" i="0" u="none" strike="noStrike" cap="none" dirty="0">
                <a:solidFill>
                  <a:schemeClr val="dk1"/>
                </a:solidFill>
                <a:latin typeface="Cambria"/>
                <a:ea typeface="Cambria"/>
                <a:cs typeface="Cambria"/>
                <a:sym typeface="Cambria"/>
              </a:rPr>
              <a:t>Enable </a:t>
            </a:r>
            <a:r>
              <a:rPr lang="en-US" sz="2000" i="0" u="none" strike="noStrike" cap="none" dirty="0">
                <a:solidFill>
                  <a:srgbClr val="B45F06"/>
                </a:solidFill>
                <a:effectLst>
                  <a:outerShdw blurRad="38100" dist="38100" dir="2700000" algn="tl">
                    <a:srgbClr val="000000">
                      <a:alpha val="43137"/>
                    </a:srgbClr>
                  </a:outerShdw>
                </a:effectLst>
                <a:latin typeface="Cambria"/>
                <a:ea typeface="Cambria"/>
                <a:cs typeface="Cambria"/>
                <a:sym typeface="Cambria"/>
              </a:rPr>
              <a:t>digitization</a:t>
            </a:r>
            <a:r>
              <a:rPr lang="en-US" sz="2000" b="1" i="0" u="none" strike="noStrike" cap="none" dirty="0">
                <a:solidFill>
                  <a:schemeClr val="dk1"/>
                </a:solidFill>
                <a:latin typeface="Cambria"/>
                <a:ea typeface="Cambria"/>
                <a:cs typeface="Cambria"/>
                <a:sym typeface="Cambria"/>
              </a:rPr>
              <a:t> of biodiversity collections data</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Cambria"/>
                <a:ea typeface="Cambria"/>
                <a:cs typeface="Cambria"/>
                <a:sym typeface="Cambria"/>
              </a:rPr>
              <a:t>Develop efficient &amp; effective standards &amp; workflows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Cambria"/>
                <a:ea typeface="Cambria"/>
                <a:cs typeface="Cambria"/>
                <a:sym typeface="Cambria"/>
              </a:rPr>
              <a:t>Workforce education &amp; training</a:t>
            </a:r>
          </a:p>
          <a:p>
            <a:pPr marL="342900" marR="0" lvl="0" indent="-342900" algn="l" rtl="0">
              <a:spcBef>
                <a:spcPts val="400"/>
              </a:spcBef>
              <a:spcAft>
                <a:spcPts val="0"/>
              </a:spcAft>
              <a:buClr>
                <a:schemeClr val="dk1"/>
              </a:buClr>
              <a:buSzPct val="100000"/>
              <a:buFont typeface="Arial"/>
              <a:buChar char="•"/>
            </a:pPr>
            <a:r>
              <a:rPr lang="en-US" sz="2000" b="1" i="0" u="none" strike="noStrike" cap="none" dirty="0">
                <a:solidFill>
                  <a:schemeClr val="dk1"/>
                </a:solidFill>
                <a:latin typeface="Cambria"/>
                <a:ea typeface="Cambria"/>
                <a:cs typeface="Cambria"/>
                <a:sym typeface="Cambria"/>
              </a:rPr>
              <a:t>Provide portal </a:t>
            </a:r>
            <a:r>
              <a:rPr lang="en-US" sz="2000" i="0" u="none" strike="noStrike" cap="none" dirty="0">
                <a:solidFill>
                  <a:srgbClr val="0000DD"/>
                </a:solidFill>
                <a:effectLst>
                  <a:outerShdw blurRad="38100" dist="38100" dir="2700000" algn="tl">
                    <a:srgbClr val="000000">
                      <a:alpha val="43137"/>
                    </a:srgbClr>
                  </a:outerShdw>
                </a:effectLst>
                <a:latin typeface="Cambria"/>
                <a:ea typeface="Cambria"/>
                <a:cs typeface="Cambria"/>
                <a:sym typeface="Cambria"/>
              </a:rPr>
              <a:t>access to biodiversity data</a:t>
            </a:r>
            <a:r>
              <a:rPr lang="en-US" sz="2000" i="0" u="none" strike="noStrike" cap="none" dirty="0">
                <a:solidFill>
                  <a:schemeClr val="dk1"/>
                </a:solidFill>
                <a:effectLst>
                  <a:outerShdw blurRad="38100" dist="38100" dir="2700000" algn="tl">
                    <a:srgbClr val="000000">
                      <a:alpha val="43137"/>
                    </a:srgbClr>
                  </a:outerShdw>
                </a:effectLst>
                <a:latin typeface="Cambria"/>
                <a:ea typeface="Cambria"/>
                <a:cs typeface="Cambria"/>
                <a:sym typeface="Cambria"/>
              </a:rPr>
              <a:t> </a:t>
            </a:r>
            <a:br>
              <a:rPr lang="en-US" sz="2000" b="1" i="0" u="none" strike="noStrike" cap="none" dirty="0">
                <a:solidFill>
                  <a:schemeClr val="dk1"/>
                </a:solidFill>
                <a:latin typeface="Cambria"/>
                <a:ea typeface="Cambria"/>
                <a:cs typeface="Cambria"/>
                <a:sym typeface="Cambria"/>
              </a:rPr>
            </a:br>
            <a:r>
              <a:rPr lang="en-US" sz="2000" b="1" i="0" u="none" strike="noStrike" cap="none" dirty="0">
                <a:solidFill>
                  <a:schemeClr val="dk1"/>
                </a:solidFill>
                <a:latin typeface="Cambria"/>
                <a:ea typeface="Cambria"/>
                <a:cs typeface="Cambria"/>
                <a:sym typeface="Cambria"/>
              </a:rPr>
              <a:t>in a cloud computing environment</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Cambria"/>
                <a:ea typeface="Cambria"/>
                <a:cs typeface="Cambria"/>
                <a:sym typeface="Cambria"/>
              </a:rPr>
              <a:t>Respond to cyberinfrastructure needs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Cambria"/>
                <a:ea typeface="Cambria"/>
                <a:cs typeface="Cambria"/>
                <a:sym typeface="Cambria"/>
              </a:rPr>
              <a:t>Enable access &amp; discoverability</a:t>
            </a:r>
          </a:p>
          <a:p>
            <a:pPr marL="342900" marR="0" lvl="0" indent="-342900" algn="l" rtl="0">
              <a:spcBef>
                <a:spcPts val="400"/>
              </a:spcBef>
              <a:spcAft>
                <a:spcPts val="0"/>
              </a:spcAft>
              <a:buClr>
                <a:schemeClr val="dk1"/>
              </a:buClr>
              <a:buSzPct val="100000"/>
              <a:buFont typeface="Arial"/>
              <a:buChar char="•"/>
            </a:pPr>
            <a:r>
              <a:rPr lang="en-US" sz="2000" b="1" i="0" u="none" strike="noStrike" cap="none" dirty="0">
                <a:solidFill>
                  <a:schemeClr val="dk1"/>
                </a:solidFill>
                <a:latin typeface="Cambria"/>
                <a:ea typeface="Cambria"/>
                <a:cs typeface="Cambria"/>
                <a:sym typeface="Cambria"/>
              </a:rPr>
              <a:t>Facilitate </a:t>
            </a:r>
            <a:r>
              <a:rPr lang="en-US" sz="2000" i="0" u="none" strike="noStrike" cap="none" dirty="0">
                <a:solidFill>
                  <a:srgbClr val="51A01D"/>
                </a:solidFill>
                <a:effectLst>
                  <a:outerShdw blurRad="38100" dist="38100" dir="2700000" algn="tl">
                    <a:srgbClr val="000000">
                      <a:alpha val="43137"/>
                    </a:srgbClr>
                  </a:outerShdw>
                </a:effectLst>
                <a:latin typeface="Cambria"/>
                <a:ea typeface="Cambria"/>
                <a:cs typeface="Cambria"/>
                <a:sym typeface="Cambria"/>
              </a:rPr>
              <a:t>use of biodiversity data</a:t>
            </a:r>
            <a:r>
              <a:rPr lang="en-US" sz="2000" i="0" u="none" strike="noStrike" cap="none" dirty="0">
                <a:solidFill>
                  <a:schemeClr val="dk1"/>
                </a:solidFill>
                <a:effectLst>
                  <a:outerShdw blurRad="38100" dist="38100" dir="2700000" algn="tl">
                    <a:srgbClr val="000000">
                      <a:alpha val="43137"/>
                    </a:srgbClr>
                  </a:outerShdw>
                </a:effectLst>
                <a:latin typeface="Cambria"/>
                <a:ea typeface="Cambria"/>
                <a:cs typeface="Cambria"/>
                <a:sym typeface="Cambria"/>
              </a:rPr>
              <a:t> </a:t>
            </a:r>
            <a:r>
              <a:rPr lang="en-US" sz="2000" b="1" i="0" u="none" strike="noStrike" cap="none" dirty="0">
                <a:solidFill>
                  <a:schemeClr val="dk1"/>
                </a:solidFill>
                <a:latin typeface="Cambria"/>
                <a:ea typeface="Cambria"/>
                <a:cs typeface="Cambria"/>
                <a:sym typeface="Cambria"/>
              </a:rPr>
              <a:t>to </a:t>
            </a:r>
            <a:br>
              <a:rPr lang="en-US" sz="2000" b="1" i="0" u="none" strike="noStrike" cap="none" dirty="0">
                <a:solidFill>
                  <a:schemeClr val="dk1"/>
                </a:solidFill>
                <a:latin typeface="Cambria"/>
                <a:ea typeface="Cambria"/>
                <a:cs typeface="Cambria"/>
                <a:sym typeface="Cambria"/>
              </a:rPr>
            </a:br>
            <a:r>
              <a:rPr lang="en-US" sz="2000" b="1" i="0" u="none" strike="noStrike" cap="none" dirty="0">
                <a:solidFill>
                  <a:schemeClr val="dk1"/>
                </a:solidFill>
                <a:latin typeface="Cambria"/>
                <a:ea typeface="Cambria"/>
                <a:cs typeface="Cambria"/>
                <a:sym typeface="Cambria"/>
              </a:rPr>
              <a:t>address key environmental and </a:t>
            </a:r>
            <a:br>
              <a:rPr lang="en-US" sz="2000" b="1" i="0" u="none" strike="noStrike" cap="none" dirty="0">
                <a:solidFill>
                  <a:schemeClr val="dk1"/>
                </a:solidFill>
                <a:latin typeface="Cambria"/>
                <a:ea typeface="Cambria"/>
                <a:cs typeface="Cambria"/>
                <a:sym typeface="Cambria"/>
              </a:rPr>
            </a:br>
            <a:r>
              <a:rPr lang="en-US" sz="2000" b="1" i="0" u="none" strike="noStrike" cap="none" dirty="0">
                <a:solidFill>
                  <a:schemeClr val="dk1"/>
                </a:solidFill>
                <a:latin typeface="Cambria"/>
                <a:ea typeface="Cambria"/>
                <a:cs typeface="Cambria"/>
                <a:sym typeface="Cambria"/>
              </a:rPr>
              <a:t>economic challenges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Cambria"/>
                <a:ea typeface="Cambria"/>
                <a:cs typeface="Cambria"/>
                <a:sym typeface="Cambria"/>
              </a:rPr>
              <a:t>Researchers, </a:t>
            </a:r>
            <a:r>
              <a:rPr lang="en-US" sz="1800" i="0" u="none" strike="noStrike" cap="none" dirty="0">
                <a:solidFill>
                  <a:srgbClr val="BF9000"/>
                </a:solidFill>
                <a:effectLst>
                  <a:outerShdw blurRad="38100" dist="38100" dir="2700000" algn="tl">
                    <a:srgbClr val="000000">
                      <a:alpha val="43137"/>
                    </a:srgbClr>
                  </a:outerShdw>
                </a:effectLst>
                <a:latin typeface="Cambria"/>
                <a:ea typeface="Cambria"/>
                <a:cs typeface="Cambria"/>
                <a:sym typeface="Cambria"/>
              </a:rPr>
              <a:t>educators, general public</a:t>
            </a:r>
            <a:r>
              <a:rPr lang="en-US" sz="1800" b="0" i="0" u="none" strike="noStrike" cap="none" dirty="0">
                <a:solidFill>
                  <a:schemeClr val="dk1"/>
                </a:solidFill>
                <a:latin typeface="Cambria"/>
                <a:ea typeface="Cambria"/>
                <a:cs typeface="Cambria"/>
                <a:sym typeface="Cambria"/>
              </a:rPr>
              <a:t>, </a:t>
            </a:r>
            <a:br>
              <a:rPr lang="en-US" sz="1800" b="0" i="0" u="none" strike="noStrike" cap="none" dirty="0">
                <a:solidFill>
                  <a:schemeClr val="dk1"/>
                </a:solidFill>
                <a:latin typeface="Cambria"/>
                <a:ea typeface="Cambria"/>
                <a:cs typeface="Cambria"/>
                <a:sym typeface="Cambria"/>
              </a:rPr>
            </a:br>
            <a:r>
              <a:rPr lang="en-US" sz="1800" b="0" i="0" u="none" strike="noStrike" cap="none" dirty="0">
                <a:solidFill>
                  <a:schemeClr val="dk1"/>
                </a:solidFill>
                <a:latin typeface="Cambria"/>
                <a:ea typeface="Cambria"/>
                <a:cs typeface="Cambria"/>
                <a:sym typeface="Cambria"/>
              </a:rPr>
              <a:t>policy-makers, education &amp; training, …</a:t>
            </a:r>
          </a:p>
          <a:p>
            <a:pPr marL="342900" marR="0" lvl="0" indent="-342900" algn="l" rtl="0">
              <a:spcBef>
                <a:spcPts val="400"/>
              </a:spcBef>
              <a:spcAft>
                <a:spcPts val="0"/>
              </a:spcAft>
              <a:buClr>
                <a:schemeClr val="dk1"/>
              </a:buClr>
              <a:buSzPct val="100000"/>
              <a:buFont typeface="Arial"/>
              <a:buChar char="•"/>
            </a:pPr>
            <a:r>
              <a:rPr lang="en-US" sz="2000" b="1" i="0" u="none" strike="noStrike" cap="none" dirty="0">
                <a:solidFill>
                  <a:schemeClr val="dk1"/>
                </a:solidFill>
                <a:latin typeface="Cambria"/>
                <a:ea typeface="Cambria"/>
                <a:cs typeface="Cambria"/>
                <a:sym typeface="Cambria"/>
              </a:rPr>
              <a:t>Plan for long-term </a:t>
            </a:r>
            <a:r>
              <a:rPr lang="en-US" sz="2000" b="1" i="0" u="none" strike="noStrike" cap="none" dirty="0">
                <a:solidFill>
                  <a:srgbClr val="95C576"/>
                </a:solidFill>
                <a:effectLst>
                  <a:outerShdw blurRad="38100" dist="38100" dir="2700000" algn="tl">
                    <a:srgbClr val="000000">
                      <a:alpha val="43137"/>
                    </a:srgbClr>
                  </a:outerShdw>
                </a:effectLst>
                <a:latin typeface="Cambria"/>
                <a:ea typeface="Cambria"/>
                <a:cs typeface="Cambria"/>
                <a:sym typeface="Cambria"/>
              </a:rPr>
              <a:t>sustainability</a:t>
            </a:r>
            <a:r>
              <a:rPr lang="en-US" sz="2000" b="1" i="0" u="none" strike="noStrike" cap="none" dirty="0">
                <a:solidFill>
                  <a:schemeClr val="dk1"/>
                </a:solidFill>
                <a:latin typeface="Cambria"/>
                <a:ea typeface="Cambria"/>
                <a:cs typeface="Cambria"/>
                <a:sym typeface="Cambria"/>
              </a:rPr>
              <a:t> of the </a:t>
            </a:r>
            <a:br>
              <a:rPr lang="en-US" sz="2000" b="1" i="0" u="none" strike="noStrike" cap="none" dirty="0">
                <a:solidFill>
                  <a:schemeClr val="dk1"/>
                </a:solidFill>
                <a:latin typeface="Cambria"/>
                <a:ea typeface="Cambria"/>
                <a:cs typeface="Cambria"/>
                <a:sym typeface="Cambria"/>
              </a:rPr>
            </a:br>
            <a:r>
              <a:rPr lang="en-US" sz="2000" b="1" i="0" u="none" strike="noStrike" cap="none" dirty="0">
                <a:solidFill>
                  <a:schemeClr val="dk1"/>
                </a:solidFill>
                <a:latin typeface="Cambria"/>
                <a:ea typeface="Cambria"/>
                <a:cs typeface="Cambria"/>
                <a:sym typeface="Cambria"/>
              </a:rPr>
              <a:t>national digitization network &amp; effort</a:t>
            </a:r>
          </a:p>
          <a:p>
            <a:pPr marL="742950" marR="0" lvl="1" indent="-285750" algn="l" rtl="0">
              <a:spcBef>
                <a:spcPts val="360"/>
              </a:spcBef>
              <a:spcAft>
                <a:spcPts val="0"/>
              </a:spcAft>
              <a:buClr>
                <a:srgbClr val="000000"/>
              </a:buClr>
              <a:buSzPct val="100000"/>
              <a:buFont typeface="Arial"/>
              <a:buChar char="–"/>
            </a:pPr>
            <a:r>
              <a:rPr lang="en-US" sz="1800" i="1" u="none" strike="noStrike" cap="none" dirty="0">
                <a:solidFill>
                  <a:srgbClr val="172DCF"/>
                </a:solidFill>
                <a:effectLst>
                  <a:outerShdw blurRad="38100" dist="38100" dir="2700000" algn="tl">
                    <a:srgbClr val="000000">
                      <a:alpha val="43137"/>
                    </a:srgbClr>
                  </a:outerShdw>
                </a:effectLst>
                <a:latin typeface="Cambria"/>
                <a:ea typeface="Cambria"/>
                <a:cs typeface="Cambria"/>
                <a:sym typeface="Cambria"/>
              </a:rPr>
              <a:t>Expand participation</a:t>
            </a:r>
            <a:r>
              <a:rPr lang="en-US" sz="1800" i="0" u="none" strike="noStrike" cap="none" dirty="0">
                <a:solidFill>
                  <a:srgbClr val="000000"/>
                </a:solidFill>
                <a:latin typeface="Cambria"/>
                <a:ea typeface="Cambria"/>
                <a:cs typeface="Cambria"/>
                <a:sym typeface="Cambria"/>
              </a:rPr>
              <a:t>: partners, data sources, industry, agriculture, public,…</a:t>
            </a:r>
          </a:p>
          <a:p>
            <a:pPr marL="742950" marR="0" lvl="1" indent="-285750" algn="l" rtl="0">
              <a:spcBef>
                <a:spcPts val="360"/>
              </a:spcBef>
              <a:spcAft>
                <a:spcPts val="0"/>
              </a:spcAft>
              <a:buClr>
                <a:srgbClr val="51A01D"/>
              </a:buClr>
              <a:buSzPct val="100000"/>
              <a:buFont typeface="Arial"/>
              <a:buChar char="–"/>
            </a:pPr>
            <a:r>
              <a:rPr lang="en-US" sz="1800" b="1" i="1" u="none" strike="noStrike" cap="none" dirty="0">
                <a:solidFill>
                  <a:srgbClr val="51A01D"/>
                </a:solidFill>
                <a:effectLst>
                  <a:outerShdw blurRad="38100" dist="38100" dir="2700000" algn="tl">
                    <a:srgbClr val="000000">
                      <a:alpha val="43137"/>
                    </a:srgbClr>
                  </a:outerShdw>
                </a:effectLst>
                <a:latin typeface="Cambria"/>
                <a:ea typeface="Cambria"/>
                <a:cs typeface="Cambria"/>
                <a:sym typeface="Cambria"/>
              </a:rPr>
              <a:t>Proliferate and broaden uses of biodiversity data</a:t>
            </a:r>
          </a:p>
        </p:txBody>
      </p:sp>
      <p:sp>
        <p:nvSpPr>
          <p:cNvPr id="268" name="Shape 268"/>
          <p:cNvSpPr/>
          <p:nvPr/>
        </p:nvSpPr>
        <p:spPr>
          <a:xfrm>
            <a:off x="5446689" y="2155327"/>
            <a:ext cx="3416700" cy="3264300"/>
          </a:xfrm>
          <a:prstGeom prst="rect">
            <a:avLst/>
          </a:prstGeom>
          <a:blipFill rotWithShape="1">
            <a:blip r:embed="rId3">
              <a:alphaModFix amt="29000"/>
            </a:blip>
            <a:stretch>
              <a:fillRect/>
            </a:stretch>
          </a:blipFill>
          <a:ln w="9525" cap="flat" cmpd="sng">
            <a:no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69" name="Shape 269"/>
          <p:cNvSpPr txBox="1"/>
          <p:nvPr/>
        </p:nvSpPr>
        <p:spPr>
          <a:xfrm>
            <a:off x="6335867" y="2398173"/>
            <a:ext cx="1355884"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dirty="0">
                <a:solidFill>
                  <a:srgbClr val="608CB8"/>
                </a:solidFill>
                <a:latin typeface="Calibri"/>
                <a:ea typeface="Calibri"/>
                <a:cs typeface="Calibri"/>
                <a:sym typeface="Calibri"/>
              </a:rPr>
              <a:t>Cyber-</a:t>
            </a:r>
          </a:p>
          <a:p>
            <a:pPr marL="0" marR="0" lvl="0" indent="0" algn="ctr" rtl="0">
              <a:spcBef>
                <a:spcPts val="0"/>
              </a:spcBef>
              <a:spcAft>
                <a:spcPts val="0"/>
              </a:spcAft>
              <a:buSzPct val="25000"/>
              <a:buNone/>
            </a:pPr>
            <a:r>
              <a:rPr lang="en-US" sz="1600" b="1" dirty="0">
                <a:solidFill>
                  <a:srgbClr val="608CB8"/>
                </a:solidFill>
                <a:latin typeface="Calibri"/>
                <a:ea typeface="Calibri"/>
                <a:cs typeface="Calibri"/>
                <a:sym typeface="Calibri"/>
              </a:rPr>
              <a:t>infrastructure</a:t>
            </a:r>
          </a:p>
        </p:txBody>
      </p:sp>
      <p:sp>
        <p:nvSpPr>
          <p:cNvPr id="270" name="Shape 270"/>
          <p:cNvSpPr/>
          <p:nvPr/>
        </p:nvSpPr>
        <p:spPr>
          <a:xfrm>
            <a:off x="7436112" y="3225793"/>
            <a:ext cx="1151534" cy="33855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dirty="0">
                <a:solidFill>
                  <a:srgbClr val="D68C29"/>
                </a:solidFill>
                <a:latin typeface="Calibri"/>
                <a:ea typeface="Calibri"/>
                <a:cs typeface="Calibri"/>
                <a:sym typeface="Calibri"/>
              </a:rPr>
              <a:t>Digitization &amp;</a:t>
            </a:r>
          </a:p>
          <a:p>
            <a:pPr marL="0" marR="0" lvl="0" indent="0" algn="ctr" rtl="0">
              <a:spcBef>
                <a:spcPts val="0"/>
              </a:spcBef>
              <a:spcAft>
                <a:spcPts val="0"/>
              </a:spcAft>
              <a:buSzPct val="25000"/>
              <a:buNone/>
            </a:pPr>
            <a:r>
              <a:rPr lang="en-US" sz="1600" b="1" dirty="0">
                <a:solidFill>
                  <a:srgbClr val="D68C29"/>
                </a:solidFill>
                <a:latin typeface="Calibri"/>
                <a:ea typeface="Calibri"/>
                <a:cs typeface="Calibri"/>
                <a:sym typeface="Calibri"/>
              </a:rPr>
              <a:t>Capacity Building</a:t>
            </a:r>
          </a:p>
        </p:txBody>
      </p:sp>
      <p:sp>
        <p:nvSpPr>
          <p:cNvPr id="271" name="Shape 271"/>
          <p:cNvSpPr txBox="1"/>
          <p:nvPr/>
        </p:nvSpPr>
        <p:spPr>
          <a:xfrm>
            <a:off x="6350687" y="4562987"/>
            <a:ext cx="1550987"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dirty="0">
                <a:solidFill>
                  <a:srgbClr val="D3B832"/>
                </a:solidFill>
                <a:latin typeface="Calibri"/>
                <a:ea typeface="Calibri"/>
                <a:cs typeface="Calibri"/>
                <a:sym typeface="Calibri"/>
              </a:rPr>
              <a:t>Education &amp; Outreach</a:t>
            </a:r>
          </a:p>
        </p:txBody>
      </p:sp>
      <p:sp>
        <p:nvSpPr>
          <p:cNvPr id="272" name="Shape 272"/>
          <p:cNvSpPr txBox="1"/>
          <p:nvPr/>
        </p:nvSpPr>
        <p:spPr>
          <a:xfrm>
            <a:off x="5397844" y="3427012"/>
            <a:ext cx="1382699" cy="831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dirty="0">
                <a:solidFill>
                  <a:srgbClr val="69AA51"/>
                </a:solidFill>
                <a:latin typeface="Calibri"/>
                <a:ea typeface="Calibri"/>
                <a:cs typeface="Calibri"/>
                <a:sym typeface="Calibri"/>
              </a:rPr>
              <a:t>Serving the Research Community</a:t>
            </a:r>
          </a:p>
        </p:txBody>
      </p:sp>
      <p:sp>
        <p:nvSpPr>
          <p:cNvPr id="273" name="Shape 273"/>
          <p:cNvSpPr txBox="1"/>
          <p:nvPr/>
        </p:nvSpPr>
        <p:spPr>
          <a:xfrm rot="2731205">
            <a:off x="6309424" y="3673093"/>
            <a:ext cx="145674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a:solidFill>
                  <a:schemeClr val="dk1"/>
                </a:solidFill>
                <a:latin typeface="Calibri"/>
                <a:ea typeface="Calibri"/>
                <a:cs typeface="Calibri"/>
                <a:sym typeface="Calibri"/>
              </a:rPr>
              <a:t>Administration</a:t>
            </a:r>
          </a:p>
        </p:txBody>
      </p:sp>
      <p:sp>
        <p:nvSpPr>
          <p:cNvPr id="274" name="Shape 274"/>
          <p:cNvSpPr txBox="1">
            <a:spLocks noGrp="1"/>
          </p:cNvSpPr>
          <p:nvPr>
            <p:ph type="title"/>
          </p:nvPr>
        </p:nvSpPr>
        <p:spPr>
          <a:xfrm>
            <a:off x="457199" y="759633"/>
            <a:ext cx="8406189" cy="571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i="0" u="none" strike="noStrike" cap="none" dirty="0">
                <a:solidFill>
                  <a:schemeClr val="dk1"/>
                </a:solidFill>
                <a:latin typeface="Helvetica Neue"/>
                <a:ea typeface="Helvetica Neue"/>
                <a:cs typeface="Helvetica Neue"/>
                <a:sym typeface="Helvetica Neue"/>
              </a:rPr>
              <a:t>iDigBio – the home uniting biocollections (HUB)</a:t>
            </a:r>
          </a:p>
        </p:txBody>
      </p:sp>
      <p:sp>
        <p:nvSpPr>
          <p:cNvPr id="275" name="Shape 275"/>
          <p:cNvSpPr/>
          <p:nvPr/>
        </p:nvSpPr>
        <p:spPr>
          <a:xfrm>
            <a:off x="8311896" y="4672583"/>
            <a:ext cx="551501" cy="536516"/>
          </a:xfrm>
          <a:prstGeom prst="rect">
            <a:avLst/>
          </a:prstGeom>
          <a:solidFill>
            <a:schemeClr val="lt1"/>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1" name="Picture 10"/>
          <p:cNvPicPr>
            <a:picLocks noChangeAspect="1"/>
          </p:cNvPicPr>
          <p:nvPr/>
        </p:nvPicPr>
        <p:blipFill>
          <a:blip r:embed="rId4"/>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71862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rotWithShape="1">
          <a:blip r:embed="rId3" cstate="print"/>
          <a:srcRect l="2393" t="4767" r="2141"/>
          <a:stretch/>
        </p:blipFill>
        <p:spPr bwMode="auto">
          <a:xfrm rot="21116137">
            <a:off x="2690005" y="4302075"/>
            <a:ext cx="3523282" cy="2537053"/>
          </a:xfrm>
          <a:prstGeom prst="rect">
            <a:avLst/>
          </a:prstGeom>
          <a:ln w="9525">
            <a:noFill/>
            <a:miter lim="800000"/>
            <a:headEnd/>
            <a:tailEnd/>
          </a:ln>
        </p:spPr>
      </p:pic>
      <p:pic>
        <p:nvPicPr>
          <p:cNvPr id="4" name="Picture 3"/>
          <p:cNvPicPr>
            <a:picLocks noChangeAspect="1"/>
          </p:cNvPicPr>
          <p:nvPr/>
        </p:nvPicPr>
        <p:blipFill rotWithShape="1">
          <a:blip r:embed="rId4"/>
          <a:srcRect l="610" t="8425"/>
          <a:stretch/>
        </p:blipFill>
        <p:spPr>
          <a:xfrm>
            <a:off x="97439" y="701552"/>
            <a:ext cx="6625077" cy="3637837"/>
          </a:xfrm>
          <a:prstGeom prst="rect">
            <a:avLst/>
          </a:prstGeom>
          <a:effectLst>
            <a:outerShdw blurRad="50800" dist="38100" dir="13500000" algn="br" rotWithShape="0">
              <a:prstClr val="black">
                <a:alpha val="40000"/>
              </a:prstClr>
            </a:outerShdw>
          </a:effectLst>
        </p:spPr>
      </p:pic>
      <p:sp>
        <p:nvSpPr>
          <p:cNvPr id="7" name="TextBox 6"/>
          <p:cNvSpPr txBox="1"/>
          <p:nvPr/>
        </p:nvSpPr>
        <p:spPr>
          <a:xfrm rot="21061529">
            <a:off x="572619" y="3643376"/>
            <a:ext cx="1779028" cy="3139321"/>
          </a:xfrm>
          <a:prstGeom prst="rect">
            <a:avLst/>
          </a:prstGeom>
          <a:solidFill>
            <a:schemeClr val="bg1"/>
          </a:solidFill>
          <a:ln>
            <a:noFill/>
          </a:ln>
          <a:effectLst>
            <a:outerShdw blurRad="50800" dist="38100" dir="2700000" algn="tl" rotWithShape="0">
              <a:prstClr val="black">
                <a:alpha val="40000"/>
              </a:prstClr>
            </a:outerShdw>
          </a:effectLst>
        </p:spPr>
        <p:txBody>
          <a:bodyPr wrap="square" lIns="182880" rtlCol="0">
            <a:spAutoFit/>
          </a:bodyPr>
          <a:lstStyle/>
          <a:p>
            <a:r>
              <a:rPr lang="en-US" b="1" dirty="0"/>
              <a:t>Methods</a:t>
            </a:r>
          </a:p>
          <a:p>
            <a:r>
              <a:rPr lang="en-US" dirty="0">
                <a:solidFill>
                  <a:schemeClr val="accent3">
                    <a:lumMod val="50000"/>
                  </a:schemeClr>
                </a:solidFill>
                <a:effectLst>
                  <a:outerShdw blurRad="38100" dist="38100" dir="2700000" algn="tl">
                    <a:srgbClr val="000000">
                      <a:alpha val="43137"/>
                    </a:srgbClr>
                  </a:outerShdw>
                </a:effectLst>
              </a:rPr>
              <a:t>Workshops</a:t>
            </a:r>
          </a:p>
          <a:p>
            <a:r>
              <a:rPr lang="en-US" dirty="0">
                <a:solidFill>
                  <a:schemeClr val="accent3">
                    <a:lumMod val="50000"/>
                  </a:schemeClr>
                </a:solidFill>
                <a:effectLst>
                  <a:outerShdw blurRad="38100" dist="38100" dir="2700000" algn="tl">
                    <a:srgbClr val="000000">
                      <a:alpha val="43137"/>
                    </a:srgbClr>
                  </a:outerShdw>
                </a:effectLst>
              </a:rPr>
              <a:t>Webinars</a:t>
            </a:r>
          </a:p>
          <a:p>
            <a:r>
              <a:rPr lang="en-US" dirty="0"/>
              <a:t>Symposia</a:t>
            </a:r>
          </a:p>
          <a:p>
            <a:r>
              <a:rPr lang="en-US" dirty="0"/>
              <a:t>Conferences</a:t>
            </a:r>
          </a:p>
          <a:p>
            <a:r>
              <a:rPr lang="en-US" dirty="0">
                <a:solidFill>
                  <a:schemeClr val="accent3">
                    <a:lumMod val="50000"/>
                  </a:schemeClr>
                </a:solidFill>
                <a:effectLst>
                  <a:outerShdw blurRad="38100" dist="38100" dir="2700000" algn="tl">
                    <a:srgbClr val="000000">
                      <a:alpha val="43137"/>
                    </a:srgbClr>
                  </a:outerShdw>
                </a:effectLst>
              </a:rPr>
              <a:t>Working Groups</a:t>
            </a:r>
          </a:p>
          <a:p>
            <a:r>
              <a:rPr lang="en-US" dirty="0"/>
              <a:t>Short Courses</a:t>
            </a:r>
          </a:p>
          <a:p>
            <a:r>
              <a:rPr lang="en-US" dirty="0"/>
              <a:t>Adobe Connect</a:t>
            </a:r>
          </a:p>
          <a:p>
            <a:r>
              <a:rPr lang="en-US" dirty="0"/>
              <a:t>Listservs</a:t>
            </a:r>
          </a:p>
          <a:p>
            <a:r>
              <a:rPr lang="en-US" dirty="0"/>
              <a:t>Publications</a:t>
            </a:r>
          </a:p>
          <a:p>
            <a:r>
              <a:rPr lang="en-US" dirty="0"/>
              <a:t>Social Media</a:t>
            </a:r>
          </a:p>
        </p:txBody>
      </p:sp>
      <p:pic>
        <p:nvPicPr>
          <p:cNvPr id="10" name="Picture 9"/>
          <p:cNvPicPr>
            <a:picLocks noChangeAspect="1"/>
          </p:cNvPicPr>
          <p:nvPr/>
        </p:nvPicPr>
        <p:blipFill>
          <a:blip r:embed="rId5"/>
          <a:stretch>
            <a:fillRect/>
          </a:stretch>
        </p:blipFill>
        <p:spPr>
          <a:xfrm>
            <a:off x="8603720" y="6408892"/>
            <a:ext cx="540280" cy="449108"/>
          </a:xfrm>
          <a:prstGeom prst="rect">
            <a:avLst/>
          </a:prstGeom>
        </p:spPr>
      </p:pic>
      <p:sp>
        <p:nvSpPr>
          <p:cNvPr id="3" name="TextBox 2"/>
          <p:cNvSpPr txBox="1"/>
          <p:nvPr/>
        </p:nvSpPr>
        <p:spPr>
          <a:xfrm>
            <a:off x="6765438" y="60027"/>
            <a:ext cx="2233227" cy="6832640"/>
          </a:xfrm>
          <a:prstGeom prst="rect">
            <a:avLst/>
          </a:prstGeom>
          <a:noFill/>
        </p:spPr>
        <p:txBody>
          <a:bodyPr wrap="square" rtlCol="0">
            <a:spAutoFit/>
          </a:bodyPr>
          <a:lstStyle/>
          <a:p>
            <a:r>
              <a:rPr lang="en-US" b="1" dirty="0"/>
              <a:t>Digitization</a:t>
            </a:r>
          </a:p>
          <a:p>
            <a:r>
              <a:rPr lang="en-US" dirty="0"/>
              <a:t>Workflows</a:t>
            </a:r>
          </a:p>
          <a:p>
            <a:r>
              <a:rPr lang="en-US" dirty="0"/>
              <a:t>Protocols</a:t>
            </a:r>
          </a:p>
          <a:p>
            <a:r>
              <a:rPr lang="en-US" dirty="0"/>
              <a:t>Task Clusters</a:t>
            </a:r>
          </a:p>
          <a:p>
            <a:r>
              <a:rPr lang="en-US" dirty="0"/>
              <a:t>Dissemination</a:t>
            </a:r>
          </a:p>
          <a:p>
            <a:endParaRPr lang="en-US" sz="1200" dirty="0"/>
          </a:p>
          <a:p>
            <a:r>
              <a:rPr lang="en-US" b="1" dirty="0">
                <a:solidFill>
                  <a:srgbClr val="FA4A00"/>
                </a:solidFill>
                <a:effectLst>
                  <a:outerShdw blurRad="38100" dist="38100" dir="2700000" algn="tl">
                    <a:srgbClr val="000000">
                      <a:alpha val="43137"/>
                    </a:srgbClr>
                  </a:outerShdw>
                </a:effectLst>
              </a:rPr>
              <a:t>Research Use</a:t>
            </a:r>
          </a:p>
          <a:p>
            <a:r>
              <a:rPr lang="en-US" dirty="0"/>
              <a:t>Tool collaboration</a:t>
            </a:r>
          </a:p>
          <a:p>
            <a:r>
              <a:rPr lang="en-US" dirty="0"/>
              <a:t>Portal development</a:t>
            </a:r>
          </a:p>
          <a:p>
            <a:r>
              <a:rPr lang="en-US" dirty="0" err="1"/>
              <a:t>ENM</a:t>
            </a:r>
            <a:r>
              <a:rPr lang="en-US" dirty="0"/>
              <a:t> workshop</a:t>
            </a:r>
          </a:p>
          <a:p>
            <a:r>
              <a:rPr lang="en-US" dirty="0"/>
              <a:t>Research Spotlight</a:t>
            </a:r>
          </a:p>
          <a:p>
            <a:endParaRPr lang="en-US" sz="1200" dirty="0"/>
          </a:p>
          <a:p>
            <a:r>
              <a:rPr lang="en-US" b="1" dirty="0"/>
              <a:t>Training</a:t>
            </a:r>
          </a:p>
          <a:p>
            <a:r>
              <a:rPr lang="en-US" dirty="0"/>
              <a:t>Biodiversity data skills Data literacy</a:t>
            </a:r>
          </a:p>
          <a:p>
            <a:r>
              <a:rPr lang="en-US" dirty="0"/>
              <a:t>Collections software</a:t>
            </a:r>
          </a:p>
          <a:p>
            <a:r>
              <a:rPr lang="en-US" dirty="0"/>
              <a:t>Imaging</a:t>
            </a:r>
          </a:p>
          <a:p>
            <a:r>
              <a:rPr lang="en-US" dirty="0"/>
              <a:t>Project Management</a:t>
            </a:r>
          </a:p>
          <a:p>
            <a:endParaRPr lang="en-US" sz="1200" dirty="0"/>
          </a:p>
          <a:p>
            <a:r>
              <a:rPr lang="en-US" b="1" dirty="0"/>
              <a:t>Education Outreach</a:t>
            </a:r>
          </a:p>
          <a:p>
            <a:r>
              <a:rPr lang="en-US" dirty="0"/>
              <a:t>Citizen Science</a:t>
            </a:r>
          </a:p>
          <a:p>
            <a:r>
              <a:rPr lang="en-US" dirty="0"/>
              <a:t>K-12 materials</a:t>
            </a:r>
          </a:p>
          <a:p>
            <a:r>
              <a:rPr lang="en-US" dirty="0"/>
              <a:t>Undergraduate</a:t>
            </a:r>
          </a:p>
          <a:p>
            <a:r>
              <a:rPr lang="en-US" dirty="0"/>
              <a:t>Fossil Clubs</a:t>
            </a:r>
          </a:p>
          <a:p>
            <a:r>
              <a:rPr lang="en-US" dirty="0"/>
              <a:t>Mentor teachers</a:t>
            </a:r>
          </a:p>
        </p:txBody>
      </p:sp>
      <p:pic>
        <p:nvPicPr>
          <p:cNvPr id="5" name="Picture 4"/>
          <p:cNvPicPr>
            <a:picLocks noChangeAspect="1"/>
          </p:cNvPicPr>
          <p:nvPr/>
        </p:nvPicPr>
        <p:blipFill>
          <a:blip r:embed="rId6"/>
          <a:stretch>
            <a:fillRect/>
          </a:stretch>
        </p:blipFill>
        <p:spPr>
          <a:xfrm rot="294907">
            <a:off x="4806262" y="129011"/>
            <a:ext cx="1745094" cy="3141170"/>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026359" y="3453420"/>
            <a:ext cx="1739079" cy="461665"/>
          </a:xfrm>
          <a:prstGeom prst="rect">
            <a:avLst/>
          </a:prstGeom>
          <a:solidFill>
            <a:srgbClr val="FAFAFA"/>
          </a:solidFill>
          <a:effectLst>
            <a:outerShdw blurRad="63500" sx="102000" sy="102000" algn="ctr" rotWithShape="0">
              <a:prstClr val="black">
                <a:alpha val="40000"/>
              </a:prstClr>
            </a:outerShdw>
          </a:effectLst>
        </p:spPr>
        <p:txBody>
          <a:bodyPr wrap="square" rtlCol="0">
            <a:spAutoFit/>
          </a:bodyPr>
          <a:lstStyle/>
          <a:p>
            <a:r>
              <a:rPr lang="en-US" sz="2400" dirty="0"/>
              <a:t>104,661,524</a:t>
            </a:r>
          </a:p>
        </p:txBody>
      </p:sp>
    </p:spTree>
    <p:extLst>
      <p:ext uri="{BB962C8B-B14F-4D97-AF65-F5344CB8AC3E}">
        <p14:creationId xmlns:p14="http://schemas.microsoft.com/office/powerpoint/2010/main" val="159583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59892" y="973137"/>
            <a:ext cx="5226908" cy="571500"/>
          </a:xfrm>
        </p:spPr>
        <p:txBody>
          <a:bodyPr>
            <a:noAutofit/>
          </a:bodyPr>
          <a:lstStyle/>
          <a:p>
            <a:pPr algn="r"/>
            <a:r>
              <a:rPr lang="en-US" sz="2400" dirty="0"/>
              <a:t>Developing a Collections Digitization and Data Use Community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11411329"/>
              </p:ext>
            </p:extLst>
          </p:nvPr>
        </p:nvGraphicFramePr>
        <p:xfrm>
          <a:off x="457200" y="1709738"/>
          <a:ext cx="8229600" cy="470058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Your presentation should contain a list of the three websites you ..."/>
          <p:cNvPicPr>
            <a:picLocks noChangeAspect="1"/>
          </p:cNvPicPr>
          <p:nvPr/>
        </p:nvPicPr>
        <p:blipFill>
          <a:blip r:embed="rId4"/>
          <a:stretch>
            <a:fillRect/>
          </a:stretch>
        </p:blipFill>
        <p:spPr>
          <a:xfrm>
            <a:off x="4821950" y="2436187"/>
            <a:ext cx="1067873" cy="1067873"/>
          </a:xfrm>
          <a:prstGeom prst="rect">
            <a:avLst/>
          </a:prstGeom>
        </p:spPr>
      </p:pic>
      <p:pic>
        <p:nvPicPr>
          <p:cNvPr id="5" name="Picture 4"/>
          <p:cNvPicPr>
            <a:picLocks noChangeAspect="1"/>
          </p:cNvPicPr>
          <p:nvPr/>
        </p:nvPicPr>
        <p:blipFill>
          <a:blip r:embed="rId5"/>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404817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Research Data Pipeline</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1590581"/>
            <a:ext cx="9144000" cy="4244640"/>
          </a:xfrm>
        </p:spPr>
      </p:pic>
      <p:sp>
        <p:nvSpPr>
          <p:cNvPr id="6" name="Shape 243"/>
          <p:cNvSpPr txBox="1"/>
          <p:nvPr/>
        </p:nvSpPr>
        <p:spPr>
          <a:xfrm>
            <a:off x="1529850" y="5792775"/>
            <a:ext cx="6084300" cy="8049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US" sz="2800" dirty="0">
                <a:solidFill>
                  <a:srgbClr val="B4D3A7"/>
                </a:solidFill>
                <a:effectLst>
                  <a:outerShdw blurRad="38100" dist="38100" dir="2700000" algn="tl">
                    <a:srgbClr val="000000">
                      <a:alpha val="43137"/>
                    </a:srgbClr>
                  </a:outerShdw>
                </a:effectLst>
              </a:rPr>
              <a:t>Data</a:t>
            </a:r>
            <a:r>
              <a:rPr lang="en-US" sz="2800" dirty="0">
                <a:solidFill>
                  <a:schemeClr val="dk1"/>
                </a:solidFill>
              </a:rPr>
              <a:t> &gt; </a:t>
            </a:r>
            <a:r>
              <a:rPr lang="en-US" sz="2800" dirty="0">
                <a:solidFill>
                  <a:schemeClr val="dk1"/>
                </a:solidFill>
                <a:effectLst>
                  <a:outerShdw blurRad="38100" dist="38100" dir="2700000" algn="tl">
                    <a:srgbClr val="000000">
                      <a:alpha val="43137"/>
                    </a:srgbClr>
                  </a:outerShdw>
                </a:effectLst>
              </a:rPr>
              <a:t>Knowledge</a:t>
            </a:r>
            <a:r>
              <a:rPr lang="en-US" sz="2800" dirty="0">
                <a:solidFill>
                  <a:schemeClr val="dk1"/>
                </a:solidFill>
              </a:rPr>
              <a:t> &gt; </a:t>
            </a:r>
            <a:r>
              <a:rPr lang="en-US" sz="2800" dirty="0">
                <a:solidFill>
                  <a:srgbClr val="DC902A"/>
                </a:solidFill>
                <a:effectLst>
                  <a:outerShdw blurRad="38100" dist="38100" dir="2700000" algn="tl">
                    <a:srgbClr val="000000">
                      <a:alpha val="43137"/>
                    </a:srgbClr>
                  </a:outerShdw>
                </a:effectLst>
              </a:rPr>
              <a:t>Application</a:t>
            </a:r>
          </a:p>
        </p:txBody>
      </p:sp>
      <p:pic>
        <p:nvPicPr>
          <p:cNvPr id="5" name="Picture 4"/>
          <p:cNvPicPr>
            <a:picLocks noChangeAspect="1"/>
          </p:cNvPicPr>
          <p:nvPr/>
        </p:nvPicPr>
        <p:blipFill>
          <a:blip r:embed="rId4"/>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61181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030" y="963155"/>
            <a:ext cx="7411593" cy="1932973"/>
          </a:xfrm>
        </p:spPr>
        <p:txBody>
          <a:bodyPr anchor="ctr">
            <a:normAutofit fontScale="90000"/>
          </a:bodyPr>
          <a:lstStyle/>
          <a:p>
            <a:pPr algn="ctr"/>
            <a:r>
              <a:rPr lang="en-GB" sz="4800" dirty="0"/>
              <a:t>How might natural history collections and aggregators</a:t>
            </a:r>
            <a:br>
              <a:rPr lang="en-GB" sz="4800" dirty="0"/>
            </a:br>
            <a:r>
              <a:rPr lang="en-GB" sz="4800" dirty="0"/>
              <a:t>increase research use and novel data use?</a:t>
            </a:r>
            <a:br>
              <a:rPr lang="en-GB" sz="4800" dirty="0"/>
            </a:br>
            <a:endParaRPr lang="en-GB" sz="4800" dirty="0"/>
          </a:p>
        </p:txBody>
      </p:sp>
      <p:pic>
        <p:nvPicPr>
          <p:cNvPr id="3" name="Picture 2"/>
          <p:cNvPicPr>
            <a:picLocks noChangeAspect="1"/>
          </p:cNvPicPr>
          <p:nvPr/>
        </p:nvPicPr>
        <p:blipFill>
          <a:blip r:embed="rId3"/>
          <a:stretch>
            <a:fillRect/>
          </a:stretch>
        </p:blipFill>
        <p:spPr>
          <a:xfrm>
            <a:off x="8603720" y="6408892"/>
            <a:ext cx="540280" cy="449108"/>
          </a:xfrm>
          <a:prstGeom prst="rect">
            <a:avLst/>
          </a:prstGeom>
        </p:spPr>
      </p:pic>
      <p:pic>
        <p:nvPicPr>
          <p:cNvPr id="4" name="Picture 3"/>
          <p:cNvPicPr>
            <a:picLocks noChangeAspect="1"/>
          </p:cNvPicPr>
          <p:nvPr/>
        </p:nvPicPr>
        <p:blipFill rotWithShape="1">
          <a:blip r:embed="rId4"/>
          <a:srcRect t="20396"/>
          <a:stretch/>
        </p:blipFill>
        <p:spPr>
          <a:xfrm>
            <a:off x="814592" y="3183038"/>
            <a:ext cx="7496031" cy="3591404"/>
          </a:xfrm>
          <a:prstGeom prst="rect">
            <a:avLst/>
          </a:prstGeom>
        </p:spPr>
      </p:pic>
      <p:sp>
        <p:nvSpPr>
          <p:cNvPr id="6" name="TextBox 5"/>
          <p:cNvSpPr txBox="1"/>
          <p:nvPr/>
        </p:nvSpPr>
        <p:spPr>
          <a:xfrm>
            <a:off x="1388963" y="3761772"/>
            <a:ext cx="2448044" cy="461665"/>
          </a:xfrm>
          <a:prstGeom prst="rect">
            <a:avLst/>
          </a:prstGeom>
          <a:noFill/>
        </p:spPr>
        <p:txBody>
          <a:bodyPr wrap="square" rtlCol="0">
            <a:spAutoFit/>
          </a:bodyPr>
          <a:lstStyle/>
          <a:p>
            <a:r>
              <a:rPr lang="en-US" sz="2400" dirty="0" err="1">
                <a:solidFill>
                  <a:schemeClr val="tx1">
                    <a:lumMod val="50000"/>
                    <a:lumOff val="50000"/>
                  </a:schemeClr>
                </a:solidFill>
              </a:rPr>
              <a:t>ADBC</a:t>
            </a:r>
            <a:r>
              <a:rPr lang="en-US" sz="2400" dirty="0">
                <a:solidFill>
                  <a:schemeClr val="tx1">
                    <a:lumMod val="50000"/>
                    <a:lumOff val="50000"/>
                  </a:schemeClr>
                </a:solidFill>
              </a:rPr>
              <a:t> Publications</a:t>
            </a:r>
          </a:p>
        </p:txBody>
      </p:sp>
    </p:spTree>
    <p:extLst>
      <p:ext uri="{BB962C8B-B14F-4D97-AF65-F5344CB8AC3E}">
        <p14:creationId xmlns:p14="http://schemas.microsoft.com/office/powerpoint/2010/main" val="129907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Key Issues ~ from iDigBio’s point of view</a:t>
            </a:r>
          </a:p>
        </p:txBody>
      </p:sp>
      <p:sp>
        <p:nvSpPr>
          <p:cNvPr id="3" name="Text Placeholder 2"/>
          <p:cNvSpPr>
            <a:spLocks noGrp="1"/>
          </p:cNvSpPr>
          <p:nvPr>
            <p:ph idx="1"/>
          </p:nvPr>
        </p:nvSpPr>
        <p:spPr>
          <a:xfrm>
            <a:off x="1706880" y="1709110"/>
            <a:ext cx="6979920" cy="4700729"/>
          </a:xfrm>
        </p:spPr>
        <p:txBody>
          <a:bodyPr>
            <a:normAutofit fontScale="85000" lnSpcReduction="20000"/>
          </a:bodyPr>
          <a:lstStyle/>
          <a:p>
            <a:r>
              <a:rPr lang="en-GB" dirty="0"/>
              <a:t>Collections data now big data</a:t>
            </a:r>
          </a:p>
          <a:p>
            <a:r>
              <a:rPr lang="en-GB" dirty="0"/>
              <a:t>New approaches to enabling use desired</a:t>
            </a:r>
            <a:br>
              <a:rPr lang="en-GB" dirty="0"/>
            </a:br>
            <a:endParaRPr lang="en-GB" dirty="0"/>
          </a:p>
          <a:p>
            <a:r>
              <a:rPr lang="en-GB" dirty="0"/>
              <a:t>Need more collections data used in</a:t>
            </a:r>
          </a:p>
          <a:p>
            <a:pPr lvl="1"/>
            <a:r>
              <a:rPr lang="en-GB" dirty="0"/>
              <a:t>research, education, policy, </a:t>
            </a:r>
            <a:r>
              <a:rPr lang="en-GB" i="1" dirty="0"/>
              <a:t>industry</a:t>
            </a:r>
          </a:p>
          <a:p>
            <a:r>
              <a:rPr lang="en-GB" i="1" dirty="0"/>
              <a:t>Need new stakeholders and new uses</a:t>
            </a:r>
          </a:p>
          <a:p>
            <a:r>
              <a:rPr lang="en-GB" dirty="0"/>
              <a:t>Data have gaps and need to be </a:t>
            </a:r>
            <a:r>
              <a:rPr lang="en-GB" i="1" dirty="0"/>
              <a:t>linked</a:t>
            </a:r>
          </a:p>
          <a:p>
            <a:pPr lvl="1"/>
            <a:r>
              <a:rPr lang="en-GB" i="1" dirty="0"/>
              <a:t>But maybe this is a selling point?</a:t>
            </a:r>
            <a:br>
              <a:rPr lang="en-GB" i="1" dirty="0"/>
            </a:br>
            <a:endParaRPr lang="en-GB" dirty="0"/>
          </a:p>
          <a:p>
            <a:r>
              <a:rPr lang="en-GB" dirty="0"/>
              <a:t>Must find a way to speed up publishing</a:t>
            </a:r>
          </a:p>
          <a:p>
            <a:r>
              <a:rPr lang="en-GB" dirty="0"/>
              <a:t>Need worldwide participation</a:t>
            </a:r>
          </a:p>
          <a:p>
            <a:r>
              <a:rPr lang="en-GB" b="1" dirty="0">
                <a:solidFill>
                  <a:srgbClr val="FF3C77"/>
                </a:solidFill>
              </a:rPr>
              <a:t>Required to remain relevant &amp; funded</a:t>
            </a:r>
          </a:p>
        </p:txBody>
      </p:sp>
      <p:sp>
        <p:nvSpPr>
          <p:cNvPr id="9" name="Text Placeholder 2"/>
          <p:cNvSpPr txBox="1">
            <a:spLocks/>
          </p:cNvSpPr>
          <p:nvPr/>
        </p:nvSpPr>
        <p:spPr>
          <a:xfrm>
            <a:off x="6200090" y="1269241"/>
            <a:ext cx="3933391" cy="715313"/>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dirty="0"/>
          </a:p>
        </p:txBody>
      </p:sp>
      <p:sp>
        <p:nvSpPr>
          <p:cNvPr id="11" name="TextBox 10"/>
          <p:cNvSpPr txBox="1"/>
          <p:nvPr/>
        </p:nvSpPr>
        <p:spPr>
          <a:xfrm>
            <a:off x="245671" y="2940047"/>
            <a:ext cx="1191239" cy="523220"/>
          </a:xfrm>
          <a:prstGeom prst="rect">
            <a:avLst/>
          </a:prstGeom>
          <a:noFill/>
          <a:ln w="31750">
            <a:solidFill>
              <a:srgbClr val="F12C7B"/>
            </a:solidFill>
            <a:prstDash val="dash"/>
          </a:ln>
        </p:spPr>
        <p:txBody>
          <a:bodyPr wrap="square" rtlCol="0">
            <a:spAutoFit/>
          </a:bodyPr>
          <a:lstStyle/>
          <a:p>
            <a:pPr algn="ctr"/>
            <a:r>
              <a:rPr lang="en-US" sz="2800" dirty="0">
                <a:solidFill>
                  <a:srgbClr val="F12C7B"/>
                </a:solidFill>
                <a:effectLst>
                  <a:outerShdw blurRad="38100" dist="38100" dir="2700000" algn="tl">
                    <a:srgbClr val="000000">
                      <a:alpha val="43137"/>
                    </a:srgbClr>
                  </a:outerShdw>
                </a:effectLst>
              </a:rPr>
              <a:t>Scope</a:t>
            </a:r>
          </a:p>
        </p:txBody>
      </p:sp>
      <p:sp>
        <p:nvSpPr>
          <p:cNvPr id="12" name="TextBox 11"/>
          <p:cNvSpPr txBox="1"/>
          <p:nvPr/>
        </p:nvSpPr>
        <p:spPr>
          <a:xfrm>
            <a:off x="245673" y="1809795"/>
            <a:ext cx="1191239" cy="523220"/>
          </a:xfrm>
          <a:prstGeom prst="rect">
            <a:avLst/>
          </a:prstGeom>
          <a:noFill/>
          <a:ln w="31750">
            <a:solidFill>
              <a:srgbClr val="F12C7B"/>
            </a:solidFill>
            <a:prstDash val="dash"/>
          </a:ln>
        </p:spPr>
        <p:txBody>
          <a:bodyPr wrap="square" rtlCol="0">
            <a:spAutoFit/>
          </a:bodyPr>
          <a:lstStyle/>
          <a:p>
            <a:pPr algn="ctr"/>
            <a:r>
              <a:rPr lang="en-US" sz="2800" dirty="0">
                <a:solidFill>
                  <a:srgbClr val="F12C7B"/>
                </a:solidFill>
                <a:effectLst>
                  <a:outerShdw blurRad="38100" dist="38100" dir="2700000" algn="tl">
                    <a:srgbClr val="000000">
                      <a:alpha val="43137"/>
                    </a:srgbClr>
                  </a:outerShdw>
                </a:effectLst>
              </a:rPr>
              <a:t>Scale</a:t>
            </a:r>
          </a:p>
        </p:txBody>
      </p:sp>
      <p:sp>
        <p:nvSpPr>
          <p:cNvPr id="13" name="TextBox 12"/>
          <p:cNvSpPr txBox="1"/>
          <p:nvPr/>
        </p:nvSpPr>
        <p:spPr>
          <a:xfrm>
            <a:off x="245672" y="4997561"/>
            <a:ext cx="1191239" cy="523220"/>
          </a:xfrm>
          <a:prstGeom prst="rect">
            <a:avLst/>
          </a:prstGeom>
          <a:noFill/>
          <a:ln w="31750">
            <a:solidFill>
              <a:srgbClr val="F12C7B"/>
            </a:solidFill>
            <a:prstDash val="dash"/>
          </a:ln>
        </p:spPr>
        <p:txBody>
          <a:bodyPr wrap="square" rtlCol="0">
            <a:spAutoFit/>
          </a:bodyPr>
          <a:lstStyle/>
          <a:p>
            <a:pPr algn="ctr"/>
            <a:r>
              <a:rPr lang="en-US" sz="2800" dirty="0">
                <a:solidFill>
                  <a:srgbClr val="F12C7B"/>
                </a:solidFill>
                <a:effectLst>
                  <a:outerShdw blurRad="38100" dist="38100" dir="2700000" algn="tl">
                    <a:srgbClr val="000000">
                      <a:alpha val="43137"/>
                    </a:srgbClr>
                  </a:outerShdw>
                </a:effectLst>
              </a:rPr>
              <a:t>Speed</a:t>
            </a:r>
          </a:p>
        </p:txBody>
      </p:sp>
      <p:pic>
        <p:nvPicPr>
          <p:cNvPr id="8" name="Picture 7"/>
          <p:cNvPicPr>
            <a:picLocks noChangeAspect="1"/>
          </p:cNvPicPr>
          <p:nvPr/>
        </p:nvPicPr>
        <p:blipFill>
          <a:blip r:embed="rId3"/>
          <a:stretch>
            <a:fillRect/>
          </a:stretch>
        </p:blipFill>
        <p:spPr>
          <a:xfrm>
            <a:off x="8603720" y="6408892"/>
            <a:ext cx="540280" cy="449108"/>
          </a:xfrm>
          <a:prstGeom prst="rect">
            <a:avLst/>
          </a:prstGeom>
        </p:spPr>
      </p:pic>
    </p:spTree>
    <p:extLst>
      <p:ext uri="{BB962C8B-B14F-4D97-AF65-F5344CB8AC3E}">
        <p14:creationId xmlns:p14="http://schemas.microsoft.com/office/powerpoint/2010/main" val="340116391"/>
      </p:ext>
    </p:extLst>
  </p:cSld>
  <p:clrMapOvr>
    <a:masterClrMapping/>
  </p:clrMapOvr>
</p:sld>
</file>

<file path=ppt/theme/theme1.xml><?xml version="1.0" encoding="utf-8"?>
<a:theme xmlns:a="http://schemas.openxmlformats.org/drawingml/2006/main" name="Corporate Blue and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digbio2014rev">
  <a:themeElements>
    <a:clrScheme name="Custom 1">
      <a:dk1>
        <a:sysClr val="windowText" lastClr="000000"/>
      </a:dk1>
      <a:lt1>
        <a:sysClr val="window" lastClr="FFFFFF"/>
      </a:lt1>
      <a:dk2>
        <a:srgbClr val="313131"/>
      </a:dk2>
      <a:lt2>
        <a:srgbClr val="EEECE1"/>
      </a:lt2>
      <a:accent1>
        <a:srgbClr val="0081FF"/>
      </a:accent1>
      <a:accent2>
        <a:srgbClr val="C0504D"/>
      </a:accent2>
      <a:accent3>
        <a:srgbClr val="6CD626"/>
      </a:accent3>
      <a:accent4>
        <a:srgbClr val="E7B500"/>
      </a:accent4>
      <a:accent5>
        <a:srgbClr val="4BACC6"/>
      </a:accent5>
      <a:accent6>
        <a:srgbClr val="F79646"/>
      </a:accent6>
      <a:hlink>
        <a:srgbClr val="00AEFF"/>
      </a:hlink>
      <a:folHlink>
        <a:srgbClr val="FF8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iDigBio_Presentation_Template.potx" id="{8C12D866-9AB6-4828-849E-9C2F68C400FA}" vid="{2D749290-4119-4792-ACF5-5975EA7B94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nhm_pp_science_blue_grey</Template>
  <TotalTime>3056</TotalTime>
  <Words>1147</Words>
  <Application>Microsoft Office PowerPoint</Application>
  <PresentationFormat>On-screen Show (4:3)</PresentationFormat>
  <Paragraphs>254</Paragraphs>
  <Slides>24</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Jokerman</vt:lpstr>
      <vt:lpstr>Helvetica Neue</vt:lpstr>
      <vt:lpstr>Calibri</vt:lpstr>
      <vt:lpstr>Helvetica 75 Bold</vt:lpstr>
      <vt:lpstr>ＭＳ Ｐゴシック</vt:lpstr>
      <vt:lpstr>CiscoSans ExtraLight</vt:lpstr>
      <vt:lpstr>Cambria</vt:lpstr>
      <vt:lpstr>Helvetica</vt:lpstr>
      <vt:lpstr>Arial</vt:lpstr>
      <vt:lpstr>Corporate Blue and Grey</vt:lpstr>
      <vt:lpstr>idigbio2014rev</vt:lpstr>
      <vt:lpstr>This talk certified #grass-fed #pasture-raised &amp; 100% #covfefe free </vt:lpstr>
      <vt:lpstr>Opportunities for Collaboration: a community development view from iDigBio and the ADBC</vt:lpstr>
      <vt:lpstr>Consider iDigBio’s goals in the next 5 plus years. Where is the overlap with Synthesys?</vt:lpstr>
      <vt:lpstr>iDigBio – the home uniting biocollections (HUB)</vt:lpstr>
      <vt:lpstr>PowerPoint Presentation</vt:lpstr>
      <vt:lpstr>Developing a Collections Digitization and Data Use Community</vt:lpstr>
      <vt:lpstr>The Research Data Pipeline</vt:lpstr>
      <vt:lpstr>How might natural history collections and aggregators increase research use and novel data use? </vt:lpstr>
      <vt:lpstr>Key Issues ~ from iDigBio’s point of view</vt:lpstr>
      <vt:lpstr>Looking for potential collaboration and joint-funding opportunities</vt:lpstr>
      <vt:lpstr>The Importance of Sustaining Workforce Development</vt:lpstr>
      <vt:lpstr>PowerPoint Presentation</vt:lpstr>
      <vt:lpstr>Why do we need something like DwC Hour?</vt:lpstr>
      <vt:lpstr>What are we trying to accomplish with this series?</vt:lpstr>
      <vt:lpstr>Some Project Opportunities</vt:lpstr>
      <vt:lpstr>Integrating Collections and Ecological Research (ICER)</vt:lpstr>
      <vt:lpstr>PowerPoint Presentation</vt:lpstr>
      <vt:lpstr>PowerPoint Presentation</vt:lpstr>
      <vt:lpstr>Enhancing Paleontological and Neontological Data Discovery</vt:lpstr>
      <vt:lpstr>More possible collaboration opportunities</vt:lpstr>
      <vt:lpstr>NSF DEB and UK NERC opportunities</vt:lpstr>
      <vt:lpstr>Wider Collaboration</vt:lpstr>
      <vt:lpstr>Summary</vt:lpstr>
      <vt:lpstr>Acknowledgements and many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Bridge from Enabling Infrastructure to Digitization Priorities, a view from industry</dc:title>
  <dc:creator>Laurence Livermore;Deborah Paul</dc:creator>
  <cp:lastModifiedBy>Deborah Paul</cp:lastModifiedBy>
  <cp:revision>233</cp:revision>
  <cp:lastPrinted>2015-05-22T10:00:09Z</cp:lastPrinted>
  <dcterms:created xsi:type="dcterms:W3CDTF">2016-06-08T10:05:03Z</dcterms:created>
  <dcterms:modified xsi:type="dcterms:W3CDTF">2017-06-15T15:04:42Z</dcterms:modified>
</cp:coreProperties>
</file>